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ctiveX/activeX1.xml" ContentType="application/vnd.ms-office.activeX+xml"/>
  <Override PartName="/ppt/activeX/activeX1.bin" ContentType="application/vnd.ms-office.activeX"/>
  <Override PartName="/ppt/notesSlides/notesSlide2.xml" ContentType="application/vnd.openxmlformats-officedocument.presentationml.notesSlide+xml"/>
  <Override PartName="/ppt/activeX/activeX2.xml" ContentType="application/vnd.ms-office.activeX+xml"/>
  <Override PartName="/ppt/activeX/activeX2.bin" ContentType="application/vnd.ms-office.activeX"/>
  <Override PartName="/ppt/activeX/activeX3.xml" ContentType="application/vnd.ms-office.activeX+xml"/>
  <Override PartName="/ppt/activeX/activeX3.bin" ContentType="application/vnd.ms-office.activeX"/>
  <Override PartName="/ppt/notesSlides/notesSlide3.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69"/>
  </p:notesMasterIdLst>
  <p:handoutMasterIdLst>
    <p:handoutMasterId r:id="rId70"/>
  </p:handoutMasterIdLst>
  <p:sldIdLst>
    <p:sldId id="387" r:id="rId2"/>
    <p:sldId id="402" r:id="rId3"/>
    <p:sldId id="257" r:id="rId4"/>
    <p:sldId id="388" r:id="rId5"/>
    <p:sldId id="389" r:id="rId6"/>
    <p:sldId id="390" r:id="rId7"/>
    <p:sldId id="259" r:id="rId8"/>
    <p:sldId id="260" r:id="rId9"/>
    <p:sldId id="374" r:id="rId10"/>
    <p:sldId id="391" r:id="rId11"/>
    <p:sldId id="261" r:id="rId12"/>
    <p:sldId id="392" r:id="rId13"/>
    <p:sldId id="404" r:id="rId14"/>
    <p:sldId id="393" r:id="rId15"/>
    <p:sldId id="394" r:id="rId16"/>
    <p:sldId id="375" r:id="rId17"/>
    <p:sldId id="397" r:id="rId18"/>
    <p:sldId id="396" r:id="rId19"/>
    <p:sldId id="264" r:id="rId20"/>
    <p:sldId id="400" r:id="rId21"/>
    <p:sldId id="265" r:id="rId22"/>
    <p:sldId id="405" r:id="rId23"/>
    <p:sldId id="398" r:id="rId24"/>
    <p:sldId id="266" r:id="rId25"/>
    <p:sldId id="267" r:id="rId26"/>
    <p:sldId id="376" r:id="rId27"/>
    <p:sldId id="401" r:id="rId28"/>
    <p:sldId id="273" r:id="rId29"/>
    <p:sldId id="274" r:id="rId30"/>
    <p:sldId id="275" r:id="rId31"/>
    <p:sldId id="399" r:id="rId32"/>
    <p:sldId id="276" r:id="rId33"/>
    <p:sldId id="277" r:id="rId34"/>
    <p:sldId id="403" r:id="rId35"/>
    <p:sldId id="278" r:id="rId36"/>
    <p:sldId id="279" r:id="rId37"/>
    <p:sldId id="280" r:id="rId38"/>
    <p:sldId id="281" r:id="rId39"/>
    <p:sldId id="378" r:id="rId40"/>
    <p:sldId id="379" r:id="rId41"/>
    <p:sldId id="282" r:id="rId42"/>
    <p:sldId id="283" r:id="rId43"/>
    <p:sldId id="284" r:id="rId44"/>
    <p:sldId id="285" r:id="rId45"/>
    <p:sldId id="287" r:id="rId46"/>
    <p:sldId id="288" r:id="rId47"/>
    <p:sldId id="406" r:id="rId48"/>
    <p:sldId id="407" r:id="rId49"/>
    <p:sldId id="408" r:id="rId50"/>
    <p:sldId id="409" r:id="rId51"/>
    <p:sldId id="410" r:id="rId52"/>
    <p:sldId id="411" r:id="rId53"/>
    <p:sldId id="412" r:id="rId54"/>
    <p:sldId id="413" r:id="rId55"/>
    <p:sldId id="414" r:id="rId56"/>
    <p:sldId id="415" r:id="rId57"/>
    <p:sldId id="416" r:id="rId58"/>
    <p:sldId id="418" r:id="rId59"/>
    <p:sldId id="420" r:id="rId60"/>
    <p:sldId id="421" r:id="rId61"/>
    <p:sldId id="431" r:id="rId62"/>
    <p:sldId id="429" r:id="rId63"/>
    <p:sldId id="424" r:id="rId64"/>
    <p:sldId id="425" r:id="rId65"/>
    <p:sldId id="426" r:id="rId66"/>
    <p:sldId id="428" r:id="rId67"/>
    <p:sldId id="430" r:id="rId68"/>
  </p:sldIdLst>
  <p:sldSz cx="9144000" cy="6858000" type="screen4x3"/>
  <p:notesSz cx="6858000" cy="9144000"/>
  <p:defaultTextStyle>
    <a:defPPr>
      <a:defRPr lang="en-US"/>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7D"/>
    <a:srgbClr val="9933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1" autoAdjust="0"/>
    <p:restoredTop sz="94699" autoAdjust="0"/>
  </p:normalViewPr>
  <p:slideViewPr>
    <p:cSldViewPr>
      <p:cViewPr varScale="1">
        <p:scale>
          <a:sx n="87" d="100"/>
          <a:sy n="87" d="100"/>
        </p:scale>
        <p:origin x="78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140"/>
    </p:cViewPr>
  </p:sorterViewPr>
  <p:notesViewPr>
    <p:cSldViewPr>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iagrams/_rels/data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image" Target="../media/image151.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71292-8B8F-4BF0-AC45-C74D28979209}" type="doc">
      <dgm:prSet loTypeId="urn:microsoft.com/office/officeart/2005/8/layout/process2" loCatId="process" qsTypeId="urn:microsoft.com/office/officeart/2005/8/quickstyle/simple1" qsCatId="simple" csTypeId="urn:microsoft.com/office/officeart/2005/8/colors/accent0_2" csCatId="mainScheme" phldr="1"/>
      <dgm:spPr/>
    </dgm:pt>
    <mc:AlternateContent xmlns:mc="http://schemas.openxmlformats.org/markup-compatibility/2006" xmlns:a14="http://schemas.microsoft.com/office/drawing/2010/main">
      <mc:Choice Requires="a14">
        <dgm:pt modelId="{BF86621E-F49A-4522-ADB2-16486EDF025A}">
          <dgm:prSet phldrT="[文本]" custT="1"/>
          <dgm:spPr/>
          <dgm:t>
            <a:bodyPr/>
            <a:lstStyle/>
            <a:p>
              <a:r>
                <a:rPr lang="zh-CN" altLang="en-US" sz="2000" b="0" i="0" dirty="0" smtClean="0">
                  <a:solidFill>
                    <a:schemeClr val="tx1"/>
                  </a:solidFill>
                  <a:latin typeface="Cambria Math" panose="02040503050406030204" pitchFamily="18" charset="0"/>
                </a:rPr>
                <a:t>高频：</a:t>
              </a:r>
              <a:r>
                <a:rPr lang="en-US" altLang="zh-CN" sz="2000" b="0" i="0" dirty="0" smtClean="0">
                  <a:solidFill>
                    <a:schemeClr val="tx1"/>
                  </a:solidFill>
                  <a:latin typeface="Cambria Math" panose="02040503050406030204" pitchFamily="18" charset="0"/>
                </a:rPr>
                <a:t>Wien</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𝐸</m:t>
                    </m:r>
                    <m:d>
                      <m:dPr>
                        <m:ctrlPr>
                          <a:rPr lang="en-US" altLang="zh-CN" sz="2000" i="1">
                            <a:solidFill>
                              <a:srgbClr val="C00000"/>
                            </a:solidFill>
                            <a:latin typeface="Cambria Math" panose="02040503050406030204" pitchFamily="18" charset="0"/>
                          </a:rPr>
                        </m:ctrlPr>
                      </m:dPr>
                      <m:e>
                        <m:r>
                          <a:rPr lang="en-US" altLang="zh-CN" sz="2000" b="0" i="1">
                            <a:solidFill>
                              <a:srgbClr val="C00000"/>
                            </a:solidFill>
                            <a:latin typeface="Cambria Math" panose="02040503050406030204" pitchFamily="18" charset="0"/>
                          </a:rPr>
                          <m:t>𝜈</m:t>
                        </m:r>
                        <m:r>
                          <a:rPr lang="en-US" altLang="zh-CN" sz="2000" b="0" i="1">
                            <a:solidFill>
                              <a:srgbClr val="C00000"/>
                            </a:solidFill>
                            <a:latin typeface="Cambria Math" panose="02040503050406030204" pitchFamily="18" charset="0"/>
                          </a:rPr>
                          <m:t>,</m:t>
                        </m:r>
                        <m:r>
                          <a:rPr lang="en-US" altLang="zh-CN" sz="2000" b="0" i="1">
                            <a:solidFill>
                              <a:srgbClr val="C00000"/>
                            </a:solidFill>
                            <a:latin typeface="Cambria Math" panose="02040503050406030204" pitchFamily="18" charset="0"/>
                          </a:rPr>
                          <m:t>𝑇</m:t>
                        </m:r>
                      </m:e>
                    </m:d>
                    <m:r>
                      <a:rPr lang="en-US" altLang="zh-CN" sz="2000" b="0" i="1" smtClean="0">
                        <a:solidFill>
                          <a:srgbClr val="C00000"/>
                        </a:solidFill>
                        <a:latin typeface="Cambria Math" panose="02040503050406030204" pitchFamily="18" charset="0"/>
                      </a:rPr>
                      <m:t>𝑑</m:t>
                    </m:r>
                    <m:r>
                      <a:rPr lang="en-US" altLang="zh-CN" sz="2000" b="0" i="1" smtClean="0">
                        <a:solidFill>
                          <a:srgbClr val="C00000"/>
                        </a:solidFill>
                        <a:latin typeface="Cambria Math" panose="02040503050406030204" pitchFamily="18" charset="0"/>
                      </a:rPr>
                      <m:t>𝜈</m:t>
                    </m:r>
                    <m:r>
                      <a:rPr lang="en-US" altLang="zh-CN" sz="2000" b="0" i="1" smtClean="0">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b="0" i="1">
                            <a:solidFill>
                              <a:srgbClr val="C00000"/>
                            </a:solidFill>
                            <a:latin typeface="Cambria Math" panose="02040503050406030204" pitchFamily="18" charset="0"/>
                          </a:rPr>
                          <m:t>𝐶</m:t>
                        </m:r>
                      </m:e>
                      <m:sub>
                        <m:r>
                          <a:rPr lang="en-US" altLang="zh-CN" sz="2000" b="0" i="1">
                            <a:solidFill>
                              <a:srgbClr val="C00000"/>
                            </a:solidFill>
                            <a:latin typeface="Cambria Math" panose="02040503050406030204" pitchFamily="18" charset="0"/>
                          </a:rPr>
                          <m:t>1</m:t>
                        </m:r>
                      </m:sub>
                    </m:sSub>
                    <m:sSup>
                      <m:sSupPr>
                        <m:ctrlPr>
                          <a:rPr lang="en-US" altLang="zh-CN" sz="200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𝜈</m:t>
                        </m:r>
                      </m:e>
                      <m:sup>
                        <m:r>
                          <a:rPr lang="en-US" altLang="zh-CN" sz="2000" b="0" i="1" smtClean="0">
                            <a:solidFill>
                              <a:srgbClr val="C00000"/>
                            </a:solidFill>
                            <a:latin typeface="Cambria Math" panose="02040503050406030204" pitchFamily="18" charset="0"/>
                          </a:rPr>
                          <m:t>3</m:t>
                        </m:r>
                      </m:sup>
                    </m:sSup>
                    <m:sSup>
                      <m:sSupPr>
                        <m:ctrlPr>
                          <a:rPr lang="en-US" altLang="zh-CN" sz="200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m:t>
                        </m:r>
                        <m:sSub>
                          <m:sSubPr>
                            <m:ctrlPr>
                              <a:rPr lang="en-US" altLang="zh-CN" sz="200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𝐶</m:t>
                            </m:r>
                          </m:e>
                          <m:sub>
                            <m:r>
                              <a:rPr lang="en-US" altLang="zh-CN" sz="2000" b="0" i="1" smtClean="0">
                                <a:solidFill>
                                  <a:srgbClr val="C00000"/>
                                </a:solidFill>
                                <a:latin typeface="Cambria Math" panose="02040503050406030204" pitchFamily="18" charset="0"/>
                              </a:rPr>
                              <m:t>2</m:t>
                            </m:r>
                          </m:sub>
                        </m:sSub>
                        <m:r>
                          <a:rPr lang="en-US" altLang="zh-CN" sz="2000" b="0" i="1" smtClean="0">
                            <a:solidFill>
                              <a:srgbClr val="C00000"/>
                            </a:solidFill>
                            <a:latin typeface="Cambria Math" panose="02040503050406030204" pitchFamily="18" charset="0"/>
                          </a:rPr>
                          <m:t>𝜈</m:t>
                        </m:r>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𝑇</m:t>
                        </m:r>
                      </m:sup>
                    </m:sSup>
                    <m:r>
                      <a:rPr lang="en-US" altLang="zh-CN" sz="2000" b="0" i="1" smtClean="0">
                        <a:solidFill>
                          <a:srgbClr val="C00000"/>
                        </a:solidFill>
                        <a:latin typeface="Cambria Math" panose="02040503050406030204" pitchFamily="18" charset="0"/>
                      </a:rPr>
                      <m:t>𝑑</m:t>
                    </m:r>
                    <m:r>
                      <a:rPr lang="en-US" altLang="zh-CN" sz="2000" b="0" i="1" smtClean="0">
                        <a:solidFill>
                          <a:srgbClr val="C00000"/>
                        </a:solidFill>
                        <a:latin typeface="Cambria Math" panose="02040503050406030204" pitchFamily="18" charset="0"/>
                      </a:rPr>
                      <m:t>𝜈</m:t>
                    </m:r>
                  </m:oMath>
                </m:oMathPara>
              </a14:m>
              <a:endParaRPr lang="zh-CN" altLang="en-US" sz="2800" dirty="0"/>
            </a:p>
          </dgm:t>
        </dgm:pt>
      </mc:Choice>
      <mc:Fallback xmlns="">
        <dgm:pt modelId="{BF86621E-F49A-4522-ADB2-16486EDF025A}">
          <dgm:prSet phldrT="[文本]" custT="1"/>
          <dgm:spPr/>
          <dgm:t>
            <a:bodyPr/>
            <a:lstStyle/>
            <a:p>
              <a:r>
                <a:rPr lang="zh-CN" altLang="en-US" sz="2000" b="0" i="0" dirty="0" smtClean="0">
                  <a:solidFill>
                    <a:schemeClr val="tx1"/>
                  </a:solidFill>
                  <a:latin typeface="Cambria Math" panose="02040503050406030204" pitchFamily="18" charset="0"/>
                </a:rPr>
                <a:t>高频：</a:t>
              </a:r>
              <a:r>
                <a:rPr lang="en-US" altLang="zh-CN" sz="2000" b="0" i="0" dirty="0" smtClean="0">
                  <a:solidFill>
                    <a:schemeClr val="tx1"/>
                  </a:solidFill>
                  <a:latin typeface="Cambria Math" panose="02040503050406030204" pitchFamily="18" charset="0"/>
                </a:rPr>
                <a:t>Wien</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r>
                <a:rPr lang="en-US" altLang="zh-CN" sz="2000" b="0" i="0" smtClean="0">
                  <a:solidFill>
                    <a:srgbClr val="C00000"/>
                  </a:solidFill>
                  <a:latin typeface="Cambria Math" panose="02040503050406030204" pitchFamily="18" charset="0"/>
                </a:rPr>
                <a:t>𝐸</a:t>
              </a:r>
              <a:r>
                <a:rPr lang="en-US" altLang="zh-CN" sz="2000" i="0">
                  <a:solidFill>
                    <a:srgbClr val="C00000"/>
                  </a:solidFill>
                  <a:latin typeface="Cambria Math" panose="02040503050406030204" pitchFamily="18" charset="0"/>
                </a:rPr>
                <a:t>(</a:t>
              </a:r>
              <a:r>
                <a:rPr lang="en-US" altLang="zh-CN" sz="2000" b="0" i="0">
                  <a:solidFill>
                    <a:srgbClr val="C00000"/>
                  </a:solidFill>
                  <a:latin typeface="Cambria Math" panose="02040503050406030204" pitchFamily="18" charset="0"/>
                </a:rPr>
                <a:t>𝜈,𝑇)</a:t>
              </a:r>
              <a:r>
                <a:rPr lang="en-US" altLang="zh-CN" sz="2000" b="0" i="0" smtClean="0">
                  <a:solidFill>
                    <a:srgbClr val="C00000"/>
                  </a:solidFill>
                  <a:latin typeface="Cambria Math" panose="02040503050406030204" pitchFamily="18" charset="0"/>
                </a:rPr>
                <a:t>𝑑𝜈=</a:t>
              </a:r>
              <a:r>
                <a:rPr lang="en-US" altLang="zh-CN" sz="2000" b="0" i="0">
                  <a:solidFill>
                    <a:srgbClr val="C00000"/>
                  </a:solidFill>
                  <a:latin typeface="Cambria Math" panose="02040503050406030204" pitchFamily="18" charset="0"/>
                </a:rPr>
                <a:t>𝐶_1</a:t>
              </a:r>
              <a:r>
                <a:rPr lang="en-US" altLang="zh-CN" sz="2000" b="0" i="0" smtClean="0">
                  <a:solidFill>
                    <a:srgbClr val="C00000"/>
                  </a:solidFill>
                  <a:latin typeface="Cambria Math" panose="02040503050406030204" pitchFamily="18" charset="0"/>
                </a:rPr>
                <a:t> 𝜈^3 𝑒^(−𝐶_2 𝜈/𝑇) 𝑑𝜈</a:t>
              </a:r>
              <a:endParaRPr lang="zh-CN" altLang="en-US" sz="2800" dirty="0"/>
            </a:p>
          </dgm:t>
        </dgm:pt>
      </mc:Fallback>
    </mc:AlternateContent>
    <dgm:pt modelId="{76C3DD11-D34E-4173-9A9F-DBB7524E6D8D}" type="parTrans" cxnId="{09EBB96C-380D-422A-80B0-28FA00442FED}">
      <dgm:prSet/>
      <dgm:spPr/>
      <dgm:t>
        <a:bodyPr/>
        <a:lstStyle/>
        <a:p>
          <a:endParaRPr lang="zh-CN" altLang="en-US"/>
        </a:p>
      </dgm:t>
    </dgm:pt>
    <dgm:pt modelId="{8538199C-B78F-496B-AD28-276ECC1B5C75}" type="sibTrans" cxnId="{09EBB96C-380D-422A-80B0-28FA00442FED}">
      <dgm:prSet/>
      <dgm:spPr/>
      <dgm:t>
        <a:bodyPr/>
        <a:lstStyle/>
        <a:p>
          <a:endParaRPr lang="zh-CN" altLang="en-US"/>
        </a:p>
      </dgm:t>
    </dgm:pt>
    <mc:AlternateContent xmlns:mc="http://schemas.openxmlformats.org/markup-compatibility/2006" xmlns:a14="http://schemas.microsoft.com/office/drawing/2010/main">
      <mc:Choice Requires="a14">
        <dgm:pt modelId="{CEE53881-209F-49D4-8AFD-91762AFC996B}">
          <dgm:prSet phldrT="[文本]" custT="1"/>
          <dgm:spPr/>
          <dgm:t>
            <a:bodyPr/>
            <a:lstStyle/>
            <a:p>
              <a:r>
                <a:rPr lang="zh-CN" altLang="en-US" sz="2000" b="0" i="0" dirty="0" smtClean="0">
                  <a:solidFill>
                    <a:schemeClr val="tx1"/>
                  </a:solidFill>
                  <a:latin typeface="Cambria Math" panose="02040503050406030204" pitchFamily="18" charset="0"/>
                </a:rPr>
                <a:t>低频：</a:t>
              </a:r>
              <a:r>
                <a:rPr lang="en-US" altLang="en-US" sz="2000" b="0" i="0" dirty="0" smtClean="0">
                  <a:solidFill>
                    <a:schemeClr val="tx1"/>
                  </a:solidFill>
                  <a:latin typeface="Cambria Math" panose="02040503050406030204" pitchFamily="18" charset="0"/>
                </a:rPr>
                <a:t>Rayleigh</a:t>
              </a:r>
              <a:r>
                <a:rPr lang="en-US" altLang="zh-CN" sz="2000" b="0" i="0" dirty="0" smtClean="0">
                  <a:solidFill>
                    <a:schemeClr val="tx1"/>
                  </a:solidFill>
                  <a:latin typeface="Cambria Math" panose="02040503050406030204" pitchFamily="18" charset="0"/>
                </a:rPr>
                <a:t>-Jeans</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i="1" smtClean="0">
                        <a:solidFill>
                          <a:srgbClr val="C00000"/>
                        </a:solidFill>
                        <a:latin typeface="Cambria Math" panose="02040503050406030204" pitchFamily="18" charset="0"/>
                      </a:rPr>
                      <m:t>𝐸</m:t>
                    </m:r>
                    <m:d>
                      <m:dPr>
                        <m:ctrlPr>
                          <a:rPr lang="en-US" altLang="zh-CN" sz="2000" i="1">
                            <a:solidFill>
                              <a:srgbClr val="C00000"/>
                            </a:solidFill>
                            <a:latin typeface="Cambria Math" panose="02040503050406030204" pitchFamily="18" charset="0"/>
                          </a:rPr>
                        </m:ctrlPr>
                      </m:dPr>
                      <m:e>
                        <m:r>
                          <a:rPr lang="en-US" altLang="zh-CN" sz="2000" i="1">
                            <a:solidFill>
                              <a:srgbClr val="C00000"/>
                            </a:solidFill>
                            <a:latin typeface="Cambria Math" panose="02040503050406030204" pitchFamily="18" charset="0"/>
                          </a:rPr>
                          <m:t>𝜈</m:t>
                        </m:r>
                        <m:r>
                          <a:rPr lang="en-US" altLang="zh-CN"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𝑇</m:t>
                        </m:r>
                      </m:e>
                    </m:d>
                    <m:r>
                      <a:rPr lang="en-US" altLang="zh-CN" sz="2000" i="1">
                        <a:solidFill>
                          <a:srgbClr val="C00000"/>
                        </a:solidFill>
                        <a:latin typeface="Cambria Math" panose="02040503050406030204" pitchFamily="18" charset="0"/>
                      </a:rPr>
                      <m:t>𝑑</m:t>
                    </m:r>
                    <m:r>
                      <a:rPr lang="en-US" altLang="zh-CN" sz="2000" i="1">
                        <a:solidFill>
                          <a:srgbClr val="C00000"/>
                        </a:solidFill>
                        <a:latin typeface="Cambria Math" panose="02040503050406030204" pitchFamily="18" charset="0"/>
                      </a:rPr>
                      <m:t>𝜈</m:t>
                    </m:r>
                    <m:r>
                      <a:rPr lang="en-US" altLang="zh-CN" sz="2000" i="1">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8</m:t>
                        </m:r>
                        <m:r>
                          <a:rPr lang="en-US" altLang="zh-CN" sz="2000" b="0" i="1" smtClean="0">
                            <a:solidFill>
                              <a:srgbClr val="C00000"/>
                            </a:solidFill>
                            <a:latin typeface="Cambria Math" panose="02040503050406030204" pitchFamily="18" charset="0"/>
                          </a:rPr>
                          <m:t>𝜋</m:t>
                        </m:r>
                      </m:num>
                      <m:den>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𝑐</m:t>
                            </m:r>
                          </m:e>
                          <m:sup>
                            <m:r>
                              <a:rPr lang="en-US" altLang="zh-CN" sz="2000" b="0" i="1" smtClean="0">
                                <a:solidFill>
                                  <a:srgbClr val="C00000"/>
                                </a:solidFill>
                                <a:latin typeface="Cambria Math" panose="02040503050406030204" pitchFamily="18" charset="0"/>
                              </a:rPr>
                              <m:t>3</m:t>
                            </m:r>
                          </m:sup>
                        </m:sSup>
                      </m:den>
                    </m:f>
                    <m:sSup>
                      <m:sSupPr>
                        <m:ctrlPr>
                          <a:rPr lang="en-US" altLang="zh-CN" sz="2000" i="1">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𝑘𝑇</m:t>
                        </m:r>
                        <m:r>
                          <a:rPr lang="en-US" altLang="zh-CN" sz="2000" i="1">
                            <a:solidFill>
                              <a:srgbClr val="C00000"/>
                            </a:solidFill>
                            <a:latin typeface="Cambria Math" panose="02040503050406030204" pitchFamily="18" charset="0"/>
                          </a:rPr>
                          <m:t>𝜈</m:t>
                        </m:r>
                      </m:e>
                      <m:sup>
                        <m:r>
                          <a:rPr lang="en-US" altLang="zh-CN" sz="2000" b="0" i="1" smtClean="0">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𝑑</m:t>
                    </m:r>
                    <m:r>
                      <a:rPr lang="en-US" altLang="zh-CN" sz="2000" i="1">
                        <a:solidFill>
                          <a:srgbClr val="C00000"/>
                        </a:solidFill>
                        <a:latin typeface="Cambria Math" panose="02040503050406030204" pitchFamily="18" charset="0"/>
                      </a:rPr>
                      <m:t>𝜈</m:t>
                    </m:r>
                  </m:oMath>
                </m:oMathPara>
              </a14:m>
              <a:endParaRPr lang="zh-CN" altLang="en-US" sz="2000" dirty="0"/>
            </a:p>
          </dgm:t>
        </dgm:pt>
      </mc:Choice>
      <mc:Fallback xmlns="">
        <dgm:pt modelId="{CEE53881-209F-49D4-8AFD-91762AFC996B}">
          <dgm:prSet phldrT="[文本]" custT="1"/>
          <dgm:spPr/>
          <dgm:t>
            <a:bodyPr/>
            <a:lstStyle/>
            <a:p>
              <a:r>
                <a:rPr lang="zh-CN" altLang="en-US" sz="2000" b="0" i="0" dirty="0" smtClean="0">
                  <a:solidFill>
                    <a:schemeClr val="tx1"/>
                  </a:solidFill>
                  <a:latin typeface="Cambria Math" panose="02040503050406030204" pitchFamily="18" charset="0"/>
                </a:rPr>
                <a:t>低频：</a:t>
              </a:r>
              <a:r>
                <a:rPr lang="en-US" altLang="en-US" sz="2000" b="0" i="0" dirty="0" smtClean="0">
                  <a:solidFill>
                    <a:schemeClr val="tx1"/>
                  </a:solidFill>
                  <a:latin typeface="Cambria Math" panose="02040503050406030204" pitchFamily="18" charset="0"/>
                </a:rPr>
                <a:t>Rayleigh</a:t>
              </a:r>
              <a:r>
                <a:rPr lang="en-US" altLang="zh-CN" sz="2000" b="0" i="0" dirty="0" smtClean="0">
                  <a:solidFill>
                    <a:schemeClr val="tx1"/>
                  </a:solidFill>
                  <a:latin typeface="Cambria Math" panose="02040503050406030204" pitchFamily="18" charset="0"/>
                </a:rPr>
                <a:t>-Jeans</a:t>
              </a:r>
              <a:r>
                <a:rPr lang="zh-CN" altLang="en-US" sz="2000" b="0" i="0" dirty="0" smtClean="0">
                  <a:solidFill>
                    <a:schemeClr val="tx1"/>
                  </a:solidFill>
                  <a:latin typeface="Cambria Math" panose="02040503050406030204" pitchFamily="18" charset="0"/>
                </a:rPr>
                <a:t>公式</a:t>
              </a:r>
              <a:endParaRPr lang="en-US" altLang="zh-CN" sz="2000" b="0" i="0" dirty="0" smtClean="0">
                <a:solidFill>
                  <a:schemeClr val="tx1"/>
                </a:solidFill>
                <a:latin typeface="Cambria Math" panose="02040503050406030204" pitchFamily="18" charset="0"/>
              </a:endParaRPr>
            </a:p>
            <a:p>
              <a:r>
                <a:rPr lang="en-US" altLang="zh-CN" sz="2000" i="0" smtClean="0">
                  <a:solidFill>
                    <a:srgbClr val="C00000"/>
                  </a:solidFill>
                  <a:latin typeface="Cambria Math" panose="02040503050406030204" pitchFamily="18" charset="0"/>
                </a:rPr>
                <a:t>𝐸</a:t>
              </a:r>
              <a:r>
                <a:rPr lang="en-US" altLang="zh-CN" sz="2000" i="0">
                  <a:solidFill>
                    <a:srgbClr val="C00000"/>
                  </a:solidFill>
                  <a:latin typeface="Cambria Math" panose="02040503050406030204" pitchFamily="18" charset="0"/>
                </a:rPr>
                <a:t>(𝜈,𝑇)𝑑𝜈=</a:t>
              </a:r>
              <a:r>
                <a:rPr lang="en-US" altLang="zh-CN" sz="2000" b="0" i="0" smtClean="0">
                  <a:solidFill>
                    <a:srgbClr val="C00000"/>
                  </a:solidFill>
                  <a:latin typeface="Cambria Math" panose="02040503050406030204" pitchFamily="18" charset="0"/>
                </a:rPr>
                <a:t>8𝜋/𝑐^3 </a:t>
              </a:r>
              <a:r>
                <a:rPr lang="en-US" altLang="zh-CN" sz="2000" b="0" i="0">
                  <a:solidFill>
                    <a:srgbClr val="C00000"/>
                  </a:solidFill>
                  <a:latin typeface="Cambria Math" panose="02040503050406030204" pitchFamily="18" charset="0"/>
                </a:rPr>
                <a:t> </a:t>
              </a:r>
              <a:r>
                <a:rPr lang="en-US" altLang="zh-CN" sz="2000" i="0">
                  <a:solidFill>
                    <a:srgbClr val="C00000"/>
                  </a:solidFill>
                  <a:latin typeface="Cambria Math" panose="02040503050406030204" pitchFamily="18" charset="0"/>
                </a:rPr>
                <a:t>〖</a:t>
              </a:r>
              <a:r>
                <a:rPr lang="en-US" altLang="zh-CN" sz="2000" b="0" i="0" smtClean="0">
                  <a:solidFill>
                    <a:srgbClr val="C00000"/>
                  </a:solidFill>
                  <a:latin typeface="Cambria Math" panose="02040503050406030204" pitchFamily="18" charset="0"/>
                </a:rPr>
                <a:t>𝑘𝑇</a:t>
              </a:r>
              <a:r>
                <a:rPr lang="en-US" altLang="zh-CN" sz="2000" i="0">
                  <a:solidFill>
                    <a:srgbClr val="C00000"/>
                  </a:solidFill>
                  <a:latin typeface="Cambria Math" panose="02040503050406030204" pitchFamily="18" charset="0"/>
                </a:rPr>
                <a:t>𝜈〗^</a:t>
              </a:r>
              <a:r>
                <a:rPr lang="en-US" altLang="zh-CN" sz="2000" b="0" i="0" smtClean="0">
                  <a:solidFill>
                    <a:srgbClr val="C00000"/>
                  </a:solidFill>
                  <a:latin typeface="Cambria Math" panose="02040503050406030204" pitchFamily="18" charset="0"/>
                </a:rPr>
                <a:t>2</a:t>
              </a:r>
              <a:r>
                <a:rPr lang="en-US" altLang="zh-CN" sz="2000" b="0" i="0">
                  <a:solidFill>
                    <a:srgbClr val="C00000"/>
                  </a:solidFill>
                  <a:latin typeface="Cambria Math" panose="02040503050406030204" pitchFamily="18" charset="0"/>
                </a:rPr>
                <a:t> </a:t>
              </a:r>
              <a:r>
                <a:rPr lang="en-US" altLang="zh-CN" sz="2000" i="0">
                  <a:solidFill>
                    <a:srgbClr val="C00000"/>
                  </a:solidFill>
                  <a:latin typeface="Cambria Math" panose="02040503050406030204" pitchFamily="18" charset="0"/>
                </a:rPr>
                <a:t>𝑑𝜈</a:t>
              </a:r>
              <a:endParaRPr lang="zh-CN" altLang="en-US" sz="2000" dirty="0"/>
            </a:p>
          </dgm:t>
        </dgm:pt>
      </mc:Fallback>
    </mc:AlternateContent>
    <dgm:pt modelId="{7DFAE8FC-9B87-46D3-9306-A87E0936E239}" type="parTrans" cxnId="{2F68A7AA-85A9-4277-B453-5909C0A802FE}">
      <dgm:prSet/>
      <dgm:spPr/>
      <dgm:t>
        <a:bodyPr/>
        <a:lstStyle/>
        <a:p>
          <a:endParaRPr lang="zh-CN" altLang="en-US"/>
        </a:p>
      </dgm:t>
    </dgm:pt>
    <dgm:pt modelId="{01200DCA-CF0E-45A9-827A-06CD90380805}" type="sibTrans" cxnId="{2F68A7AA-85A9-4277-B453-5909C0A802FE}">
      <dgm:prSet/>
      <dgm:spPr/>
      <dgm:t>
        <a:bodyPr/>
        <a:lstStyle/>
        <a:p>
          <a:endParaRPr lang="zh-CN" altLang="en-US"/>
        </a:p>
      </dgm:t>
    </dgm:pt>
    <dgm:pt modelId="{118A884B-510C-4D07-976C-4771CCD1CBA8}">
      <dgm:prSet phldrT="[文本]" custT="1"/>
      <dgm:spPr/>
      <dgm:t>
        <a:bodyPr/>
        <a:lstStyle/>
        <a:p>
          <a:r>
            <a:rPr lang="zh-CN" altLang="en-US" sz="2800" b="0" i="0" dirty="0" smtClean="0">
              <a:solidFill>
                <a:schemeClr val="tx1"/>
              </a:solidFill>
              <a:latin typeface="Cambria Math" panose="02040503050406030204" pitchFamily="18" charset="0"/>
            </a:rPr>
            <a:t>全波段：？</a:t>
          </a:r>
          <a:endParaRPr lang="zh-CN" altLang="en-US" sz="2800" dirty="0"/>
        </a:p>
      </dgm:t>
    </dgm:pt>
    <dgm:pt modelId="{376AA889-A35E-44C3-88DF-949AC60B09EE}" type="parTrans" cxnId="{3B10F32B-1BB5-4AC1-8616-7C739F8E62F6}">
      <dgm:prSet/>
      <dgm:spPr/>
      <dgm:t>
        <a:bodyPr/>
        <a:lstStyle/>
        <a:p>
          <a:endParaRPr lang="zh-CN" altLang="en-US"/>
        </a:p>
      </dgm:t>
    </dgm:pt>
    <dgm:pt modelId="{66960F21-FCC7-45E8-96AC-D8787628FC26}" type="sibTrans" cxnId="{3B10F32B-1BB5-4AC1-8616-7C739F8E62F6}">
      <dgm:prSet/>
      <dgm:spPr/>
      <dgm:t>
        <a:bodyPr/>
        <a:lstStyle/>
        <a:p>
          <a:endParaRPr lang="zh-CN" altLang="en-US"/>
        </a:p>
      </dgm:t>
    </dgm:pt>
    <dgm:pt modelId="{ECF7B126-B818-4FB5-9799-EF5DF3C1929E}" type="pres">
      <dgm:prSet presAssocID="{9F371292-8B8F-4BF0-AC45-C74D28979209}" presName="linearFlow" presStyleCnt="0">
        <dgm:presLayoutVars>
          <dgm:resizeHandles val="exact"/>
        </dgm:presLayoutVars>
      </dgm:prSet>
      <dgm:spPr/>
    </dgm:pt>
    <dgm:pt modelId="{16FA9CC9-9B14-46B2-9D71-83EEE698B2B3}" type="pres">
      <dgm:prSet presAssocID="{BF86621E-F49A-4522-ADB2-16486EDF025A}" presName="node" presStyleLbl="node1" presStyleIdx="0" presStyleCnt="3" custScaleX="112312">
        <dgm:presLayoutVars>
          <dgm:bulletEnabled val="1"/>
        </dgm:presLayoutVars>
      </dgm:prSet>
      <dgm:spPr/>
      <dgm:t>
        <a:bodyPr/>
        <a:lstStyle/>
        <a:p>
          <a:endParaRPr lang="zh-CN" altLang="en-US"/>
        </a:p>
      </dgm:t>
    </dgm:pt>
    <dgm:pt modelId="{5742C5CA-98F9-4E5B-BD30-404FAA4EC422}" type="pres">
      <dgm:prSet presAssocID="{8538199C-B78F-496B-AD28-276ECC1B5C75}" presName="sibTrans" presStyleLbl="sibTrans2D1" presStyleIdx="0" presStyleCnt="2"/>
      <dgm:spPr>
        <a:prstGeom prst="plus">
          <a:avLst/>
        </a:prstGeom>
      </dgm:spPr>
      <dgm:t>
        <a:bodyPr/>
        <a:lstStyle/>
        <a:p>
          <a:endParaRPr lang="zh-CN" altLang="en-US"/>
        </a:p>
      </dgm:t>
    </dgm:pt>
    <dgm:pt modelId="{34AB9B7F-4B00-41CB-94D4-B70486CACE81}" type="pres">
      <dgm:prSet presAssocID="{8538199C-B78F-496B-AD28-276ECC1B5C75}" presName="connectorText" presStyleLbl="sibTrans2D1" presStyleIdx="0" presStyleCnt="2"/>
      <dgm:spPr/>
      <dgm:t>
        <a:bodyPr/>
        <a:lstStyle/>
        <a:p>
          <a:endParaRPr lang="zh-CN" altLang="en-US"/>
        </a:p>
      </dgm:t>
    </dgm:pt>
    <dgm:pt modelId="{159F7942-C3DC-4593-963A-22B4DCB8FAD0}" type="pres">
      <dgm:prSet presAssocID="{CEE53881-209F-49D4-8AFD-91762AFC996B}" presName="node" presStyleLbl="node1" presStyleIdx="1" presStyleCnt="3" custScaleX="109939">
        <dgm:presLayoutVars>
          <dgm:bulletEnabled val="1"/>
        </dgm:presLayoutVars>
      </dgm:prSet>
      <dgm:spPr/>
      <dgm:t>
        <a:bodyPr/>
        <a:lstStyle/>
        <a:p>
          <a:endParaRPr lang="zh-CN" altLang="en-US"/>
        </a:p>
      </dgm:t>
    </dgm:pt>
    <dgm:pt modelId="{5DAE7530-F6E1-4579-85AE-5769CD4EAB42}" type="pres">
      <dgm:prSet presAssocID="{01200DCA-CF0E-45A9-827A-06CD90380805}" presName="sibTrans" presStyleLbl="sibTrans2D1" presStyleIdx="1" presStyleCnt="2"/>
      <dgm:spPr/>
      <dgm:t>
        <a:bodyPr/>
        <a:lstStyle/>
        <a:p>
          <a:endParaRPr lang="zh-CN" altLang="en-US"/>
        </a:p>
      </dgm:t>
    </dgm:pt>
    <dgm:pt modelId="{5D9E297D-F39E-4C6A-AB14-85792BEC15E3}" type="pres">
      <dgm:prSet presAssocID="{01200DCA-CF0E-45A9-827A-06CD90380805}" presName="connectorText" presStyleLbl="sibTrans2D1" presStyleIdx="1" presStyleCnt="2"/>
      <dgm:spPr/>
      <dgm:t>
        <a:bodyPr/>
        <a:lstStyle/>
        <a:p>
          <a:endParaRPr lang="zh-CN" altLang="en-US"/>
        </a:p>
      </dgm:t>
    </dgm:pt>
    <dgm:pt modelId="{6B896F4F-40AF-429A-9FAD-3BFA0BE94447}" type="pres">
      <dgm:prSet presAssocID="{118A884B-510C-4D07-976C-4771CCD1CBA8}" presName="node" presStyleLbl="node1" presStyleIdx="2" presStyleCnt="3" custScaleX="109939">
        <dgm:presLayoutVars>
          <dgm:bulletEnabled val="1"/>
        </dgm:presLayoutVars>
      </dgm:prSet>
      <dgm:spPr/>
      <dgm:t>
        <a:bodyPr/>
        <a:lstStyle/>
        <a:p>
          <a:endParaRPr lang="zh-CN" altLang="en-US"/>
        </a:p>
      </dgm:t>
    </dgm:pt>
  </dgm:ptLst>
  <dgm:cxnLst>
    <dgm:cxn modelId="{D94E0337-628A-4EA3-8314-1CF67417A1C1}" type="presOf" srcId="{01200DCA-CF0E-45A9-827A-06CD90380805}" destId="{5D9E297D-F39E-4C6A-AB14-85792BEC15E3}" srcOrd="1" destOrd="0" presId="urn:microsoft.com/office/officeart/2005/8/layout/process2"/>
    <dgm:cxn modelId="{09EBB96C-380D-422A-80B0-28FA00442FED}" srcId="{9F371292-8B8F-4BF0-AC45-C74D28979209}" destId="{BF86621E-F49A-4522-ADB2-16486EDF025A}" srcOrd="0" destOrd="0" parTransId="{76C3DD11-D34E-4173-9A9F-DBB7524E6D8D}" sibTransId="{8538199C-B78F-496B-AD28-276ECC1B5C75}"/>
    <dgm:cxn modelId="{2F68A7AA-85A9-4277-B453-5909C0A802FE}" srcId="{9F371292-8B8F-4BF0-AC45-C74D28979209}" destId="{CEE53881-209F-49D4-8AFD-91762AFC996B}" srcOrd="1" destOrd="0" parTransId="{7DFAE8FC-9B87-46D3-9306-A87E0936E239}" sibTransId="{01200DCA-CF0E-45A9-827A-06CD90380805}"/>
    <dgm:cxn modelId="{ECDFFC00-8496-4ED2-8C36-1BAA5DD607D3}" type="presOf" srcId="{01200DCA-CF0E-45A9-827A-06CD90380805}" destId="{5DAE7530-F6E1-4579-85AE-5769CD4EAB42}" srcOrd="0" destOrd="0" presId="urn:microsoft.com/office/officeart/2005/8/layout/process2"/>
    <dgm:cxn modelId="{D9A5BBA6-BFE5-490D-B58D-98BEE920C4F4}" type="presOf" srcId="{9F371292-8B8F-4BF0-AC45-C74D28979209}" destId="{ECF7B126-B818-4FB5-9799-EF5DF3C1929E}" srcOrd="0" destOrd="0" presId="urn:microsoft.com/office/officeart/2005/8/layout/process2"/>
    <dgm:cxn modelId="{3B10F32B-1BB5-4AC1-8616-7C739F8E62F6}" srcId="{9F371292-8B8F-4BF0-AC45-C74D28979209}" destId="{118A884B-510C-4D07-976C-4771CCD1CBA8}" srcOrd="2" destOrd="0" parTransId="{376AA889-A35E-44C3-88DF-949AC60B09EE}" sibTransId="{66960F21-FCC7-45E8-96AC-D8787628FC26}"/>
    <dgm:cxn modelId="{514D3419-9989-455C-9A4F-BBDF10F8A80F}" type="presOf" srcId="{8538199C-B78F-496B-AD28-276ECC1B5C75}" destId="{5742C5CA-98F9-4E5B-BD30-404FAA4EC422}" srcOrd="0" destOrd="0" presId="urn:microsoft.com/office/officeart/2005/8/layout/process2"/>
    <dgm:cxn modelId="{383B0F04-B779-4393-BD82-AB981B4D4864}" type="presOf" srcId="{118A884B-510C-4D07-976C-4771CCD1CBA8}" destId="{6B896F4F-40AF-429A-9FAD-3BFA0BE94447}" srcOrd="0" destOrd="0" presId="urn:microsoft.com/office/officeart/2005/8/layout/process2"/>
    <dgm:cxn modelId="{6616A5B9-5A47-483F-BF39-CE4BCC3A2508}" type="presOf" srcId="{8538199C-B78F-496B-AD28-276ECC1B5C75}" destId="{34AB9B7F-4B00-41CB-94D4-B70486CACE81}" srcOrd="1" destOrd="0" presId="urn:microsoft.com/office/officeart/2005/8/layout/process2"/>
    <dgm:cxn modelId="{021550FF-724B-43CF-B06F-44F1E9684BAD}" type="presOf" srcId="{BF86621E-F49A-4522-ADB2-16486EDF025A}" destId="{16FA9CC9-9B14-46B2-9D71-83EEE698B2B3}" srcOrd="0" destOrd="0" presId="urn:microsoft.com/office/officeart/2005/8/layout/process2"/>
    <dgm:cxn modelId="{FEF9BE4E-5F98-42DC-B9E7-8CEF4DF99C4E}" type="presOf" srcId="{CEE53881-209F-49D4-8AFD-91762AFC996B}" destId="{159F7942-C3DC-4593-963A-22B4DCB8FAD0}" srcOrd="0" destOrd="0" presId="urn:microsoft.com/office/officeart/2005/8/layout/process2"/>
    <dgm:cxn modelId="{55C01828-D292-402F-89F7-AD097ACF15D4}" type="presParOf" srcId="{ECF7B126-B818-4FB5-9799-EF5DF3C1929E}" destId="{16FA9CC9-9B14-46B2-9D71-83EEE698B2B3}" srcOrd="0" destOrd="0" presId="urn:microsoft.com/office/officeart/2005/8/layout/process2"/>
    <dgm:cxn modelId="{51C710EA-EDD1-4FBA-9F7F-71DCE79AD6F3}" type="presParOf" srcId="{ECF7B126-B818-4FB5-9799-EF5DF3C1929E}" destId="{5742C5CA-98F9-4E5B-BD30-404FAA4EC422}" srcOrd="1" destOrd="0" presId="urn:microsoft.com/office/officeart/2005/8/layout/process2"/>
    <dgm:cxn modelId="{1568DD8F-BF4E-43A6-9937-514EA8C37EF5}" type="presParOf" srcId="{5742C5CA-98F9-4E5B-BD30-404FAA4EC422}" destId="{34AB9B7F-4B00-41CB-94D4-B70486CACE81}" srcOrd="0" destOrd="0" presId="urn:microsoft.com/office/officeart/2005/8/layout/process2"/>
    <dgm:cxn modelId="{1DB762B4-21F8-4B46-8BDF-956B4D5221CF}" type="presParOf" srcId="{ECF7B126-B818-4FB5-9799-EF5DF3C1929E}" destId="{159F7942-C3DC-4593-963A-22B4DCB8FAD0}" srcOrd="2" destOrd="0" presId="urn:microsoft.com/office/officeart/2005/8/layout/process2"/>
    <dgm:cxn modelId="{95503F1A-BE33-4E5F-8D4D-47C73F99B860}" type="presParOf" srcId="{ECF7B126-B818-4FB5-9799-EF5DF3C1929E}" destId="{5DAE7530-F6E1-4579-85AE-5769CD4EAB42}" srcOrd="3" destOrd="0" presId="urn:microsoft.com/office/officeart/2005/8/layout/process2"/>
    <dgm:cxn modelId="{ED46407E-AE92-46EF-BA08-6B9F7075C0D0}" type="presParOf" srcId="{5DAE7530-F6E1-4579-85AE-5769CD4EAB42}" destId="{5D9E297D-F39E-4C6A-AB14-85792BEC15E3}" srcOrd="0" destOrd="0" presId="urn:microsoft.com/office/officeart/2005/8/layout/process2"/>
    <dgm:cxn modelId="{5907DC24-5FED-4C57-9335-BD9221226ABA}" type="presParOf" srcId="{ECF7B126-B818-4FB5-9799-EF5DF3C1929E}" destId="{6B896F4F-40AF-429A-9FAD-3BFA0BE9444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371292-8B8F-4BF0-AC45-C74D28979209}" type="doc">
      <dgm:prSet loTypeId="urn:microsoft.com/office/officeart/2005/8/layout/process2" loCatId="process" qsTypeId="urn:microsoft.com/office/officeart/2005/8/quickstyle/simple1" qsCatId="simple" csTypeId="urn:microsoft.com/office/officeart/2005/8/colors/accent0_2" csCatId="mainScheme" phldr="1"/>
      <dgm:spPr/>
    </dgm:pt>
    <dgm:pt modelId="{BF86621E-F49A-4522-ADB2-16486EDF025A}">
      <dgm:prSet phldrT="[文本]" custT="1"/>
      <dgm:spPr>
        <a:blipFill rotWithShape="0">
          <a:blip xmlns:r="http://schemas.openxmlformats.org/officeDocument/2006/relationships" r:embed="rId1"/>
          <a:stretch>
            <a:fillRect/>
          </a:stretch>
        </a:blipFill>
      </dgm:spPr>
      <dgm:t>
        <a:bodyPr/>
        <a:lstStyle/>
        <a:p>
          <a:r>
            <a:rPr lang="zh-CN" altLang="en-US">
              <a:noFill/>
            </a:rPr>
            <a:t> </a:t>
          </a:r>
        </a:p>
      </dgm:t>
    </dgm:pt>
    <dgm:pt modelId="{76C3DD11-D34E-4173-9A9F-DBB7524E6D8D}" type="parTrans" cxnId="{09EBB96C-380D-422A-80B0-28FA00442FED}">
      <dgm:prSet/>
      <dgm:spPr/>
      <dgm:t>
        <a:bodyPr/>
        <a:lstStyle/>
        <a:p>
          <a:endParaRPr lang="zh-CN" altLang="en-US"/>
        </a:p>
      </dgm:t>
    </dgm:pt>
    <dgm:pt modelId="{8538199C-B78F-496B-AD28-276ECC1B5C75}" type="sibTrans" cxnId="{09EBB96C-380D-422A-80B0-28FA00442FED}">
      <dgm:prSet/>
      <dgm:spPr/>
      <dgm:t>
        <a:bodyPr/>
        <a:lstStyle/>
        <a:p>
          <a:endParaRPr lang="zh-CN" altLang="en-US"/>
        </a:p>
      </dgm:t>
    </dgm:pt>
    <dgm:pt modelId="{CEE53881-209F-49D4-8AFD-91762AFC996B}">
      <dgm:prSet phldrT="[文本]" custT="1"/>
      <dgm:spPr>
        <a:blipFill rotWithShape="0">
          <a:blip xmlns:r="http://schemas.openxmlformats.org/officeDocument/2006/relationships" r:embed="rId2"/>
          <a:stretch>
            <a:fillRect t="-7692"/>
          </a:stretch>
        </a:blipFill>
      </dgm:spPr>
      <dgm:t>
        <a:bodyPr/>
        <a:lstStyle/>
        <a:p>
          <a:r>
            <a:rPr lang="zh-CN" altLang="en-US">
              <a:noFill/>
            </a:rPr>
            <a:t> </a:t>
          </a:r>
        </a:p>
      </dgm:t>
    </dgm:pt>
    <dgm:pt modelId="{7DFAE8FC-9B87-46D3-9306-A87E0936E239}" type="parTrans" cxnId="{2F68A7AA-85A9-4277-B453-5909C0A802FE}">
      <dgm:prSet/>
      <dgm:spPr/>
      <dgm:t>
        <a:bodyPr/>
        <a:lstStyle/>
        <a:p>
          <a:endParaRPr lang="zh-CN" altLang="en-US"/>
        </a:p>
      </dgm:t>
    </dgm:pt>
    <dgm:pt modelId="{01200DCA-CF0E-45A9-827A-06CD90380805}" type="sibTrans" cxnId="{2F68A7AA-85A9-4277-B453-5909C0A802FE}">
      <dgm:prSet/>
      <dgm:spPr/>
      <dgm:t>
        <a:bodyPr/>
        <a:lstStyle/>
        <a:p>
          <a:endParaRPr lang="zh-CN" altLang="en-US"/>
        </a:p>
      </dgm:t>
    </dgm:pt>
    <dgm:pt modelId="{118A884B-510C-4D07-976C-4771CCD1CBA8}">
      <dgm:prSet phldrT="[文本]" custT="1"/>
      <dgm:spPr/>
      <dgm:t>
        <a:bodyPr/>
        <a:lstStyle/>
        <a:p>
          <a:r>
            <a:rPr lang="zh-CN" altLang="en-US" sz="2800" b="0" i="0" dirty="0" smtClean="0">
              <a:solidFill>
                <a:schemeClr val="tx1"/>
              </a:solidFill>
              <a:latin typeface="Cambria Math" panose="02040503050406030204" pitchFamily="18" charset="0"/>
            </a:rPr>
            <a:t>全波段：？</a:t>
          </a:r>
          <a:endParaRPr lang="zh-CN" altLang="en-US" sz="2800" dirty="0"/>
        </a:p>
      </dgm:t>
    </dgm:pt>
    <dgm:pt modelId="{376AA889-A35E-44C3-88DF-949AC60B09EE}" type="parTrans" cxnId="{3B10F32B-1BB5-4AC1-8616-7C739F8E62F6}">
      <dgm:prSet/>
      <dgm:spPr/>
      <dgm:t>
        <a:bodyPr/>
        <a:lstStyle/>
        <a:p>
          <a:endParaRPr lang="zh-CN" altLang="en-US"/>
        </a:p>
      </dgm:t>
    </dgm:pt>
    <dgm:pt modelId="{66960F21-FCC7-45E8-96AC-D8787628FC26}" type="sibTrans" cxnId="{3B10F32B-1BB5-4AC1-8616-7C739F8E62F6}">
      <dgm:prSet/>
      <dgm:spPr/>
      <dgm:t>
        <a:bodyPr/>
        <a:lstStyle/>
        <a:p>
          <a:endParaRPr lang="zh-CN" altLang="en-US"/>
        </a:p>
      </dgm:t>
    </dgm:pt>
    <dgm:pt modelId="{ECF7B126-B818-4FB5-9799-EF5DF3C1929E}" type="pres">
      <dgm:prSet presAssocID="{9F371292-8B8F-4BF0-AC45-C74D28979209}" presName="linearFlow" presStyleCnt="0">
        <dgm:presLayoutVars>
          <dgm:resizeHandles val="exact"/>
        </dgm:presLayoutVars>
      </dgm:prSet>
      <dgm:spPr/>
    </dgm:pt>
    <dgm:pt modelId="{16FA9CC9-9B14-46B2-9D71-83EEE698B2B3}" type="pres">
      <dgm:prSet presAssocID="{BF86621E-F49A-4522-ADB2-16486EDF025A}" presName="node" presStyleLbl="node1" presStyleIdx="0" presStyleCnt="3" custScaleX="112312">
        <dgm:presLayoutVars>
          <dgm:bulletEnabled val="1"/>
        </dgm:presLayoutVars>
      </dgm:prSet>
      <dgm:spPr/>
      <dgm:t>
        <a:bodyPr/>
        <a:lstStyle/>
        <a:p>
          <a:endParaRPr lang="zh-CN" altLang="en-US"/>
        </a:p>
      </dgm:t>
    </dgm:pt>
    <dgm:pt modelId="{5742C5CA-98F9-4E5B-BD30-404FAA4EC422}" type="pres">
      <dgm:prSet presAssocID="{8538199C-B78F-496B-AD28-276ECC1B5C75}" presName="sibTrans" presStyleLbl="sibTrans2D1" presStyleIdx="0" presStyleCnt="2"/>
      <dgm:spPr>
        <a:prstGeom prst="plus">
          <a:avLst/>
        </a:prstGeom>
      </dgm:spPr>
    </dgm:pt>
    <dgm:pt modelId="{34AB9B7F-4B00-41CB-94D4-B70486CACE81}" type="pres">
      <dgm:prSet presAssocID="{8538199C-B78F-496B-AD28-276ECC1B5C75}" presName="connectorText" presStyleLbl="sibTrans2D1" presStyleIdx="0" presStyleCnt="2"/>
      <dgm:spPr/>
    </dgm:pt>
    <dgm:pt modelId="{159F7942-C3DC-4593-963A-22B4DCB8FAD0}" type="pres">
      <dgm:prSet presAssocID="{CEE53881-209F-49D4-8AFD-91762AFC996B}" presName="node" presStyleLbl="node1" presStyleIdx="1" presStyleCnt="3" custScaleX="109939">
        <dgm:presLayoutVars>
          <dgm:bulletEnabled val="1"/>
        </dgm:presLayoutVars>
      </dgm:prSet>
      <dgm:spPr/>
      <dgm:t>
        <a:bodyPr/>
        <a:lstStyle/>
        <a:p>
          <a:endParaRPr lang="zh-CN" altLang="en-US"/>
        </a:p>
      </dgm:t>
    </dgm:pt>
    <dgm:pt modelId="{5DAE7530-F6E1-4579-85AE-5769CD4EAB42}" type="pres">
      <dgm:prSet presAssocID="{01200DCA-CF0E-45A9-827A-06CD90380805}" presName="sibTrans" presStyleLbl="sibTrans2D1" presStyleIdx="1" presStyleCnt="2"/>
      <dgm:spPr/>
    </dgm:pt>
    <dgm:pt modelId="{5D9E297D-F39E-4C6A-AB14-85792BEC15E3}" type="pres">
      <dgm:prSet presAssocID="{01200DCA-CF0E-45A9-827A-06CD90380805}" presName="connectorText" presStyleLbl="sibTrans2D1" presStyleIdx="1" presStyleCnt="2"/>
      <dgm:spPr/>
    </dgm:pt>
    <dgm:pt modelId="{6B896F4F-40AF-429A-9FAD-3BFA0BE94447}" type="pres">
      <dgm:prSet presAssocID="{118A884B-510C-4D07-976C-4771CCD1CBA8}" presName="node" presStyleLbl="node1" presStyleIdx="2" presStyleCnt="3" custScaleX="109939">
        <dgm:presLayoutVars>
          <dgm:bulletEnabled val="1"/>
        </dgm:presLayoutVars>
      </dgm:prSet>
      <dgm:spPr/>
      <dgm:t>
        <a:bodyPr/>
        <a:lstStyle/>
        <a:p>
          <a:endParaRPr lang="zh-CN" altLang="en-US"/>
        </a:p>
      </dgm:t>
    </dgm:pt>
  </dgm:ptLst>
  <dgm:cxnLst>
    <dgm:cxn modelId="{D94E0337-628A-4EA3-8314-1CF67417A1C1}" type="presOf" srcId="{01200DCA-CF0E-45A9-827A-06CD90380805}" destId="{5D9E297D-F39E-4C6A-AB14-85792BEC15E3}" srcOrd="1" destOrd="0" presId="urn:microsoft.com/office/officeart/2005/8/layout/process2"/>
    <dgm:cxn modelId="{2F68A7AA-85A9-4277-B453-5909C0A802FE}" srcId="{9F371292-8B8F-4BF0-AC45-C74D28979209}" destId="{CEE53881-209F-49D4-8AFD-91762AFC996B}" srcOrd="1" destOrd="0" parTransId="{7DFAE8FC-9B87-46D3-9306-A87E0936E239}" sibTransId="{01200DCA-CF0E-45A9-827A-06CD90380805}"/>
    <dgm:cxn modelId="{3B10F32B-1BB5-4AC1-8616-7C739F8E62F6}" srcId="{9F371292-8B8F-4BF0-AC45-C74D28979209}" destId="{118A884B-510C-4D07-976C-4771CCD1CBA8}" srcOrd="2" destOrd="0" parTransId="{376AA889-A35E-44C3-88DF-949AC60B09EE}" sibTransId="{66960F21-FCC7-45E8-96AC-D8787628FC26}"/>
    <dgm:cxn modelId="{021550FF-724B-43CF-B06F-44F1E9684BAD}" type="presOf" srcId="{BF86621E-F49A-4522-ADB2-16486EDF025A}" destId="{16FA9CC9-9B14-46B2-9D71-83EEE698B2B3}" srcOrd="0" destOrd="0" presId="urn:microsoft.com/office/officeart/2005/8/layout/process2"/>
    <dgm:cxn modelId="{514D3419-9989-455C-9A4F-BBDF10F8A80F}" type="presOf" srcId="{8538199C-B78F-496B-AD28-276ECC1B5C75}" destId="{5742C5CA-98F9-4E5B-BD30-404FAA4EC422}" srcOrd="0" destOrd="0" presId="urn:microsoft.com/office/officeart/2005/8/layout/process2"/>
    <dgm:cxn modelId="{ECDFFC00-8496-4ED2-8C36-1BAA5DD607D3}" type="presOf" srcId="{01200DCA-CF0E-45A9-827A-06CD90380805}" destId="{5DAE7530-F6E1-4579-85AE-5769CD4EAB42}" srcOrd="0" destOrd="0" presId="urn:microsoft.com/office/officeart/2005/8/layout/process2"/>
    <dgm:cxn modelId="{09EBB96C-380D-422A-80B0-28FA00442FED}" srcId="{9F371292-8B8F-4BF0-AC45-C74D28979209}" destId="{BF86621E-F49A-4522-ADB2-16486EDF025A}" srcOrd="0" destOrd="0" parTransId="{76C3DD11-D34E-4173-9A9F-DBB7524E6D8D}" sibTransId="{8538199C-B78F-496B-AD28-276ECC1B5C75}"/>
    <dgm:cxn modelId="{FEF9BE4E-5F98-42DC-B9E7-8CEF4DF99C4E}" type="presOf" srcId="{CEE53881-209F-49D4-8AFD-91762AFC996B}" destId="{159F7942-C3DC-4593-963A-22B4DCB8FAD0}" srcOrd="0" destOrd="0" presId="urn:microsoft.com/office/officeart/2005/8/layout/process2"/>
    <dgm:cxn modelId="{D9A5BBA6-BFE5-490D-B58D-98BEE920C4F4}" type="presOf" srcId="{9F371292-8B8F-4BF0-AC45-C74D28979209}" destId="{ECF7B126-B818-4FB5-9799-EF5DF3C1929E}" srcOrd="0" destOrd="0" presId="urn:microsoft.com/office/officeart/2005/8/layout/process2"/>
    <dgm:cxn modelId="{6616A5B9-5A47-483F-BF39-CE4BCC3A2508}" type="presOf" srcId="{8538199C-B78F-496B-AD28-276ECC1B5C75}" destId="{34AB9B7F-4B00-41CB-94D4-B70486CACE81}" srcOrd="1" destOrd="0" presId="urn:microsoft.com/office/officeart/2005/8/layout/process2"/>
    <dgm:cxn modelId="{383B0F04-B779-4393-BD82-AB981B4D4864}" type="presOf" srcId="{118A884B-510C-4D07-976C-4771CCD1CBA8}" destId="{6B896F4F-40AF-429A-9FAD-3BFA0BE94447}" srcOrd="0" destOrd="0" presId="urn:microsoft.com/office/officeart/2005/8/layout/process2"/>
    <dgm:cxn modelId="{55C01828-D292-402F-89F7-AD097ACF15D4}" type="presParOf" srcId="{ECF7B126-B818-4FB5-9799-EF5DF3C1929E}" destId="{16FA9CC9-9B14-46B2-9D71-83EEE698B2B3}" srcOrd="0" destOrd="0" presId="urn:microsoft.com/office/officeart/2005/8/layout/process2"/>
    <dgm:cxn modelId="{51C710EA-EDD1-4FBA-9F7F-71DCE79AD6F3}" type="presParOf" srcId="{ECF7B126-B818-4FB5-9799-EF5DF3C1929E}" destId="{5742C5CA-98F9-4E5B-BD30-404FAA4EC422}" srcOrd="1" destOrd="0" presId="urn:microsoft.com/office/officeart/2005/8/layout/process2"/>
    <dgm:cxn modelId="{1568DD8F-BF4E-43A6-9937-514EA8C37EF5}" type="presParOf" srcId="{5742C5CA-98F9-4E5B-BD30-404FAA4EC422}" destId="{34AB9B7F-4B00-41CB-94D4-B70486CACE81}" srcOrd="0" destOrd="0" presId="urn:microsoft.com/office/officeart/2005/8/layout/process2"/>
    <dgm:cxn modelId="{1DB762B4-21F8-4B46-8BDF-956B4D5221CF}" type="presParOf" srcId="{ECF7B126-B818-4FB5-9799-EF5DF3C1929E}" destId="{159F7942-C3DC-4593-963A-22B4DCB8FAD0}" srcOrd="2" destOrd="0" presId="urn:microsoft.com/office/officeart/2005/8/layout/process2"/>
    <dgm:cxn modelId="{95503F1A-BE33-4E5F-8D4D-47C73F99B860}" type="presParOf" srcId="{ECF7B126-B818-4FB5-9799-EF5DF3C1929E}" destId="{5DAE7530-F6E1-4579-85AE-5769CD4EAB42}" srcOrd="3" destOrd="0" presId="urn:microsoft.com/office/officeart/2005/8/layout/process2"/>
    <dgm:cxn modelId="{ED46407E-AE92-46EF-BA08-6B9F7075C0D0}" type="presParOf" srcId="{5DAE7530-F6E1-4579-85AE-5769CD4EAB42}" destId="{5D9E297D-F39E-4C6A-AB14-85792BEC15E3}" srcOrd="0" destOrd="0" presId="urn:microsoft.com/office/officeart/2005/8/layout/process2"/>
    <dgm:cxn modelId="{5907DC24-5FED-4C57-9335-BD9221226ABA}" type="presParOf" srcId="{ECF7B126-B818-4FB5-9799-EF5DF3C1929E}" destId="{6B896F4F-40AF-429A-9FAD-3BFA0BE9444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6F3881-5625-45AC-90E0-19814B44F5D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zh-CN" altLang="en-US"/>
        </a:p>
      </dgm:t>
    </dgm:pt>
    <dgm:pt modelId="{128BB678-4B9B-412A-8CC0-28CD30FF0416}">
      <dgm:prSet phldrT="[文本]"/>
      <dgm:spPr/>
      <dgm:t>
        <a:bodyPr/>
        <a:lstStyle/>
        <a:p>
          <a:r>
            <a:rPr lang="zh-CN" altLang="en-US" dirty="0" smtClean="0">
              <a:latin typeface="+mn-ea"/>
              <a:ea typeface="+mn-ea"/>
            </a:rPr>
            <a:t>卢瑟福</a:t>
          </a:r>
          <a:r>
            <a:rPr lang="en-US" altLang="zh-CN" dirty="0" smtClean="0">
              <a:latin typeface="+mn-ea"/>
              <a:ea typeface="+mn-ea"/>
            </a:rPr>
            <a:t>or</a:t>
          </a:r>
          <a:r>
            <a:rPr lang="zh-CN" altLang="en-US" dirty="0" smtClean="0">
              <a:latin typeface="+mn-ea"/>
              <a:ea typeface="+mn-ea"/>
            </a:rPr>
            <a:t>麦克斯韦</a:t>
          </a:r>
          <a:endParaRPr lang="zh-CN" altLang="en-US" dirty="0">
            <a:latin typeface="+mn-ea"/>
            <a:ea typeface="+mn-ea"/>
          </a:endParaRPr>
        </a:p>
      </dgm:t>
    </dgm:pt>
    <dgm:pt modelId="{1599A005-3255-4484-A97F-5C66DE4B6890}" type="parTrans" cxnId="{ED81C26C-B6BF-4870-B928-954266C3A0A0}">
      <dgm:prSet/>
      <dgm:spPr/>
      <dgm:t>
        <a:bodyPr/>
        <a:lstStyle/>
        <a:p>
          <a:endParaRPr lang="zh-CN" altLang="en-US">
            <a:latin typeface="+mn-ea"/>
            <a:ea typeface="+mn-ea"/>
          </a:endParaRPr>
        </a:p>
      </dgm:t>
    </dgm:pt>
    <dgm:pt modelId="{1B30D517-463E-4FD0-B176-5407831D97DB}" type="sibTrans" cxnId="{ED81C26C-B6BF-4870-B928-954266C3A0A0}">
      <dgm:prSet/>
      <dgm:spPr/>
      <dgm:t>
        <a:bodyPr/>
        <a:lstStyle/>
        <a:p>
          <a:endParaRPr lang="zh-CN" altLang="en-US">
            <a:latin typeface="+mn-ea"/>
            <a:ea typeface="+mn-ea"/>
          </a:endParaRPr>
        </a:p>
      </dgm:t>
    </dgm:pt>
    <dgm:pt modelId="{4C0BF362-99AA-442A-84B8-5A2244150685}">
      <dgm:prSet phldrT="[文本]"/>
      <dgm:spPr/>
      <dgm:t>
        <a:bodyPr/>
        <a:lstStyle/>
        <a:p>
          <a:r>
            <a:rPr lang="zh-CN" altLang="en-US" dirty="0" smtClean="0">
              <a:latin typeface="+mn-ea"/>
              <a:ea typeface="+mn-ea"/>
            </a:rPr>
            <a:t>量子</a:t>
          </a:r>
          <a:r>
            <a:rPr lang="en-US" altLang="zh-CN" dirty="0" smtClean="0">
              <a:latin typeface="+mn-ea"/>
              <a:ea typeface="+mn-ea"/>
            </a:rPr>
            <a:t>&amp;</a:t>
          </a:r>
          <a:r>
            <a:rPr lang="zh-CN" altLang="en-US" dirty="0" smtClean="0">
              <a:latin typeface="+mn-ea"/>
              <a:ea typeface="+mn-ea"/>
            </a:rPr>
            <a:t>光量子</a:t>
          </a:r>
          <a:endParaRPr lang="zh-CN" altLang="en-US" dirty="0">
            <a:latin typeface="+mn-ea"/>
            <a:ea typeface="+mn-ea"/>
          </a:endParaRPr>
        </a:p>
      </dgm:t>
    </dgm:pt>
    <dgm:pt modelId="{E75E5B29-E0EC-42D2-9A77-EB40DD0CC679}" type="parTrans" cxnId="{8BA649C8-C995-4636-95AA-E97302C20FCD}">
      <dgm:prSet/>
      <dgm:spPr/>
      <dgm:t>
        <a:bodyPr/>
        <a:lstStyle/>
        <a:p>
          <a:endParaRPr lang="zh-CN" altLang="en-US">
            <a:latin typeface="+mn-ea"/>
            <a:ea typeface="+mn-ea"/>
          </a:endParaRPr>
        </a:p>
      </dgm:t>
    </dgm:pt>
    <dgm:pt modelId="{BE077B5A-59D8-43F1-9AD7-4B6EDA00E65B}" type="sibTrans" cxnId="{8BA649C8-C995-4636-95AA-E97302C20FCD}">
      <dgm:prSet/>
      <dgm:spPr/>
      <dgm:t>
        <a:bodyPr/>
        <a:lstStyle/>
        <a:p>
          <a:endParaRPr lang="zh-CN" altLang="en-US">
            <a:latin typeface="+mn-ea"/>
            <a:ea typeface="+mn-ea"/>
          </a:endParaRPr>
        </a:p>
      </dgm:t>
    </dgm:pt>
    <dgm:pt modelId="{E4333DC2-B3C6-481A-B6E1-E84026B0826A}">
      <dgm:prSet phldrT="[文本]"/>
      <dgm:spPr/>
      <dgm:t>
        <a:bodyPr/>
        <a:lstStyle/>
        <a:p>
          <a:r>
            <a:rPr lang="zh-CN" altLang="en-US" dirty="0" smtClean="0">
              <a:latin typeface="+mn-ea"/>
              <a:ea typeface="+mn-ea"/>
            </a:rPr>
            <a:t>光谱</a:t>
          </a:r>
          <a:endParaRPr lang="zh-CN" altLang="en-US" dirty="0">
            <a:latin typeface="+mn-ea"/>
            <a:ea typeface="+mn-ea"/>
          </a:endParaRPr>
        </a:p>
      </dgm:t>
    </dgm:pt>
    <dgm:pt modelId="{21FEF196-9DEB-4720-89C6-3D021B9734F2}" type="parTrans" cxnId="{B073AF0D-F471-4367-821D-CDD0F0F1615A}">
      <dgm:prSet/>
      <dgm:spPr/>
      <dgm:t>
        <a:bodyPr/>
        <a:lstStyle/>
        <a:p>
          <a:endParaRPr lang="zh-CN" altLang="en-US">
            <a:latin typeface="+mn-ea"/>
            <a:ea typeface="+mn-ea"/>
          </a:endParaRPr>
        </a:p>
      </dgm:t>
    </dgm:pt>
    <dgm:pt modelId="{667CB6E2-5407-4F11-98B5-E777F819FE76}" type="sibTrans" cxnId="{B073AF0D-F471-4367-821D-CDD0F0F1615A}">
      <dgm:prSet/>
      <dgm:spPr/>
      <dgm:t>
        <a:bodyPr/>
        <a:lstStyle/>
        <a:p>
          <a:endParaRPr lang="zh-CN" altLang="en-US">
            <a:latin typeface="+mn-ea"/>
            <a:ea typeface="+mn-ea"/>
          </a:endParaRPr>
        </a:p>
      </dgm:t>
    </dgm:pt>
    <dgm:pt modelId="{AD44BEDE-996A-4194-82C3-7235A5E678E8}">
      <dgm:prSet phldrT="[文本]" custT="1"/>
      <dgm:spPr/>
      <dgm:t>
        <a:bodyPr/>
        <a:lstStyle/>
        <a:p>
          <a:r>
            <a:rPr lang="zh-CN" altLang="en-US" sz="6000" b="1" i="0"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rPr>
            <a:t>？</a:t>
          </a:r>
          <a:endParaRPr lang="zh-CN" altLang="en-US" sz="6000" b="1" i="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endParaRPr>
        </a:p>
      </dgm:t>
    </dgm:pt>
    <dgm:pt modelId="{4254D631-E6FE-49AA-80D3-7DCD1C4CBB3B}" type="parTrans" cxnId="{D1B8B721-36DA-41CE-9410-FDDB11AA61D1}">
      <dgm:prSet/>
      <dgm:spPr/>
      <dgm:t>
        <a:bodyPr/>
        <a:lstStyle/>
        <a:p>
          <a:endParaRPr lang="zh-CN" altLang="en-US">
            <a:latin typeface="+mn-ea"/>
            <a:ea typeface="+mn-ea"/>
          </a:endParaRPr>
        </a:p>
      </dgm:t>
    </dgm:pt>
    <dgm:pt modelId="{F0080DB6-75FA-4BF7-8783-6A83C6E31620}" type="sibTrans" cxnId="{D1B8B721-36DA-41CE-9410-FDDB11AA61D1}">
      <dgm:prSet/>
      <dgm:spPr/>
      <dgm:t>
        <a:bodyPr/>
        <a:lstStyle/>
        <a:p>
          <a:endParaRPr lang="zh-CN" altLang="en-US">
            <a:latin typeface="+mn-ea"/>
            <a:ea typeface="+mn-ea"/>
          </a:endParaRPr>
        </a:p>
      </dgm:t>
    </dgm:pt>
    <dgm:pt modelId="{2FB28BB9-DD1F-4E39-91FC-A852C24E95D7}" type="pres">
      <dgm:prSet presAssocID="{496F3881-5625-45AC-90E0-19814B44F5DA}" presName="Name0" presStyleCnt="0">
        <dgm:presLayoutVars>
          <dgm:chMax val="4"/>
          <dgm:resizeHandles val="exact"/>
        </dgm:presLayoutVars>
      </dgm:prSet>
      <dgm:spPr/>
      <dgm:t>
        <a:bodyPr/>
        <a:lstStyle/>
        <a:p>
          <a:endParaRPr lang="zh-CN" altLang="en-US"/>
        </a:p>
      </dgm:t>
    </dgm:pt>
    <dgm:pt modelId="{14CF9A5A-E4A4-4997-AF2D-8473AAE7018C}" type="pres">
      <dgm:prSet presAssocID="{496F3881-5625-45AC-90E0-19814B44F5DA}" presName="ellipse" presStyleLbl="trBgShp" presStyleIdx="0" presStyleCnt="1"/>
      <dgm:spPr/>
    </dgm:pt>
    <dgm:pt modelId="{47DB3EED-13DF-4E63-BE72-0EA54FBB6EC4}" type="pres">
      <dgm:prSet presAssocID="{496F3881-5625-45AC-90E0-19814B44F5DA}" presName="arrow1" presStyleLbl="fgShp" presStyleIdx="0" presStyleCnt="1"/>
      <dgm:spPr/>
    </dgm:pt>
    <dgm:pt modelId="{C47E1F93-49EA-4D0B-8C7E-92CF7896FE11}" type="pres">
      <dgm:prSet presAssocID="{496F3881-5625-45AC-90E0-19814B44F5DA}" presName="rectangle" presStyleLbl="revTx" presStyleIdx="0" presStyleCnt="1">
        <dgm:presLayoutVars>
          <dgm:bulletEnabled val="1"/>
        </dgm:presLayoutVars>
      </dgm:prSet>
      <dgm:spPr/>
      <dgm:t>
        <a:bodyPr/>
        <a:lstStyle/>
        <a:p>
          <a:endParaRPr lang="zh-CN" altLang="en-US"/>
        </a:p>
      </dgm:t>
    </dgm:pt>
    <dgm:pt modelId="{13D93F1B-C9F1-47C4-95F9-88CC52AB2DAE}" type="pres">
      <dgm:prSet presAssocID="{4C0BF362-99AA-442A-84B8-5A2244150685}" presName="item1" presStyleLbl="node1" presStyleIdx="0" presStyleCnt="3">
        <dgm:presLayoutVars>
          <dgm:bulletEnabled val="1"/>
        </dgm:presLayoutVars>
      </dgm:prSet>
      <dgm:spPr/>
      <dgm:t>
        <a:bodyPr/>
        <a:lstStyle/>
        <a:p>
          <a:endParaRPr lang="zh-CN" altLang="en-US"/>
        </a:p>
      </dgm:t>
    </dgm:pt>
    <dgm:pt modelId="{25FDE858-8573-4039-B795-EC862DA08ADA}" type="pres">
      <dgm:prSet presAssocID="{E4333DC2-B3C6-481A-B6E1-E84026B0826A}" presName="item2" presStyleLbl="node1" presStyleIdx="1" presStyleCnt="3">
        <dgm:presLayoutVars>
          <dgm:bulletEnabled val="1"/>
        </dgm:presLayoutVars>
      </dgm:prSet>
      <dgm:spPr/>
      <dgm:t>
        <a:bodyPr/>
        <a:lstStyle/>
        <a:p>
          <a:endParaRPr lang="zh-CN" altLang="en-US"/>
        </a:p>
      </dgm:t>
    </dgm:pt>
    <dgm:pt modelId="{2E8FE1D3-AC32-4603-8A1E-AB197CB37A05}" type="pres">
      <dgm:prSet presAssocID="{AD44BEDE-996A-4194-82C3-7235A5E678E8}" presName="item3" presStyleLbl="node1" presStyleIdx="2" presStyleCnt="3">
        <dgm:presLayoutVars>
          <dgm:bulletEnabled val="1"/>
        </dgm:presLayoutVars>
      </dgm:prSet>
      <dgm:spPr/>
      <dgm:t>
        <a:bodyPr/>
        <a:lstStyle/>
        <a:p>
          <a:endParaRPr lang="zh-CN" altLang="en-US"/>
        </a:p>
      </dgm:t>
    </dgm:pt>
    <dgm:pt modelId="{1479B3CC-7393-4AA6-A57E-E20E1D762D19}" type="pres">
      <dgm:prSet presAssocID="{496F3881-5625-45AC-90E0-19814B44F5DA}" presName="funnel" presStyleLbl="trAlignAcc1" presStyleIdx="0" presStyleCnt="1"/>
      <dgm:spPr/>
    </dgm:pt>
  </dgm:ptLst>
  <dgm:cxnLst>
    <dgm:cxn modelId="{235C2593-AA85-46E3-8C8C-6BC46C235AF8}" type="presOf" srcId="{AD44BEDE-996A-4194-82C3-7235A5E678E8}" destId="{C47E1F93-49EA-4D0B-8C7E-92CF7896FE11}" srcOrd="0" destOrd="0" presId="urn:microsoft.com/office/officeart/2005/8/layout/funnel1"/>
    <dgm:cxn modelId="{3E59E79F-70AB-4165-89C5-55BDC6D7E0BB}" type="presOf" srcId="{128BB678-4B9B-412A-8CC0-28CD30FF0416}" destId="{2E8FE1D3-AC32-4603-8A1E-AB197CB37A05}" srcOrd="0" destOrd="0" presId="urn:microsoft.com/office/officeart/2005/8/layout/funnel1"/>
    <dgm:cxn modelId="{8BA649C8-C995-4636-95AA-E97302C20FCD}" srcId="{496F3881-5625-45AC-90E0-19814B44F5DA}" destId="{4C0BF362-99AA-442A-84B8-5A2244150685}" srcOrd="1" destOrd="0" parTransId="{E75E5B29-E0EC-42D2-9A77-EB40DD0CC679}" sibTransId="{BE077B5A-59D8-43F1-9AD7-4B6EDA00E65B}"/>
    <dgm:cxn modelId="{D1B8B721-36DA-41CE-9410-FDDB11AA61D1}" srcId="{496F3881-5625-45AC-90E0-19814B44F5DA}" destId="{AD44BEDE-996A-4194-82C3-7235A5E678E8}" srcOrd="3" destOrd="0" parTransId="{4254D631-E6FE-49AA-80D3-7DCD1C4CBB3B}" sibTransId="{F0080DB6-75FA-4BF7-8783-6A83C6E31620}"/>
    <dgm:cxn modelId="{C7BCAC89-74A6-4182-83E6-981FE0899F1B}" type="presOf" srcId="{4C0BF362-99AA-442A-84B8-5A2244150685}" destId="{25FDE858-8573-4039-B795-EC862DA08ADA}" srcOrd="0" destOrd="0" presId="urn:microsoft.com/office/officeart/2005/8/layout/funnel1"/>
    <dgm:cxn modelId="{A7BD9780-10FC-405B-A097-72C5812E6E58}" type="presOf" srcId="{496F3881-5625-45AC-90E0-19814B44F5DA}" destId="{2FB28BB9-DD1F-4E39-91FC-A852C24E95D7}" srcOrd="0" destOrd="0" presId="urn:microsoft.com/office/officeart/2005/8/layout/funnel1"/>
    <dgm:cxn modelId="{39F46081-68D2-4CAC-836C-00AED3B23F34}" type="presOf" srcId="{E4333DC2-B3C6-481A-B6E1-E84026B0826A}" destId="{13D93F1B-C9F1-47C4-95F9-88CC52AB2DAE}" srcOrd="0" destOrd="0" presId="urn:microsoft.com/office/officeart/2005/8/layout/funnel1"/>
    <dgm:cxn modelId="{B073AF0D-F471-4367-821D-CDD0F0F1615A}" srcId="{496F3881-5625-45AC-90E0-19814B44F5DA}" destId="{E4333DC2-B3C6-481A-B6E1-E84026B0826A}" srcOrd="2" destOrd="0" parTransId="{21FEF196-9DEB-4720-89C6-3D021B9734F2}" sibTransId="{667CB6E2-5407-4F11-98B5-E777F819FE76}"/>
    <dgm:cxn modelId="{ED81C26C-B6BF-4870-B928-954266C3A0A0}" srcId="{496F3881-5625-45AC-90E0-19814B44F5DA}" destId="{128BB678-4B9B-412A-8CC0-28CD30FF0416}" srcOrd="0" destOrd="0" parTransId="{1599A005-3255-4484-A97F-5C66DE4B6890}" sibTransId="{1B30D517-463E-4FD0-B176-5407831D97DB}"/>
    <dgm:cxn modelId="{DE6CBAAF-F4C7-4685-9002-6FD7BE2DBCDD}" type="presParOf" srcId="{2FB28BB9-DD1F-4E39-91FC-A852C24E95D7}" destId="{14CF9A5A-E4A4-4997-AF2D-8473AAE7018C}" srcOrd="0" destOrd="0" presId="urn:microsoft.com/office/officeart/2005/8/layout/funnel1"/>
    <dgm:cxn modelId="{4AC49422-FE1B-4A69-9BC2-F8F5C70286E3}" type="presParOf" srcId="{2FB28BB9-DD1F-4E39-91FC-A852C24E95D7}" destId="{47DB3EED-13DF-4E63-BE72-0EA54FBB6EC4}" srcOrd="1" destOrd="0" presId="urn:microsoft.com/office/officeart/2005/8/layout/funnel1"/>
    <dgm:cxn modelId="{DFB182AE-1301-46E3-A07A-0CD3DB10A939}" type="presParOf" srcId="{2FB28BB9-DD1F-4E39-91FC-A852C24E95D7}" destId="{C47E1F93-49EA-4D0B-8C7E-92CF7896FE11}" srcOrd="2" destOrd="0" presId="urn:microsoft.com/office/officeart/2005/8/layout/funnel1"/>
    <dgm:cxn modelId="{EF8204B5-FCFB-4D90-BA8A-7CBE2C35B0C8}" type="presParOf" srcId="{2FB28BB9-DD1F-4E39-91FC-A852C24E95D7}" destId="{13D93F1B-C9F1-47C4-95F9-88CC52AB2DAE}" srcOrd="3" destOrd="0" presId="urn:microsoft.com/office/officeart/2005/8/layout/funnel1"/>
    <dgm:cxn modelId="{892896F7-A54B-40DF-A5E2-45DEBA655155}" type="presParOf" srcId="{2FB28BB9-DD1F-4E39-91FC-A852C24E95D7}" destId="{25FDE858-8573-4039-B795-EC862DA08ADA}" srcOrd="4" destOrd="0" presId="urn:microsoft.com/office/officeart/2005/8/layout/funnel1"/>
    <dgm:cxn modelId="{15F2FE5C-6615-4B2E-BC2E-9ED1CD94EA02}" type="presParOf" srcId="{2FB28BB9-DD1F-4E39-91FC-A852C24E95D7}" destId="{2E8FE1D3-AC32-4603-8A1E-AB197CB37A05}" srcOrd="5" destOrd="0" presId="urn:microsoft.com/office/officeart/2005/8/layout/funnel1"/>
    <dgm:cxn modelId="{35D6EF85-0AB5-442D-B6A9-E8433283595D}" type="presParOf" srcId="{2FB28BB9-DD1F-4E39-91FC-A852C24E95D7}" destId="{1479B3CC-7393-4AA6-A57E-E20E1D762D19}"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A9CC9-9B14-46B2-9D71-83EEE698B2B3}">
      <dsp:nvSpPr>
        <dsp:cNvPr id="0" name=""/>
        <dsp:cNvSpPr/>
      </dsp:nvSpPr>
      <dsp:spPr>
        <a:xfrm>
          <a:off x="177564" y="2209"/>
          <a:ext cx="3640806"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i="0" kern="1200" dirty="0" smtClean="0">
              <a:solidFill>
                <a:schemeClr val="tx1"/>
              </a:solidFill>
              <a:latin typeface="Cambria Math" panose="02040503050406030204" pitchFamily="18" charset="0"/>
            </a:rPr>
            <a:t>高频：</a:t>
          </a:r>
          <a:r>
            <a:rPr lang="en-US" altLang="zh-CN" sz="2000" b="0" i="0" kern="1200" dirty="0" smtClean="0">
              <a:solidFill>
                <a:schemeClr val="tx1"/>
              </a:solidFill>
              <a:latin typeface="Cambria Math" panose="02040503050406030204" pitchFamily="18" charset="0"/>
            </a:rPr>
            <a:t>Wien</a:t>
          </a:r>
          <a:r>
            <a:rPr lang="zh-CN" altLang="en-US" sz="2000" b="0" i="0" kern="1200" dirty="0" smtClean="0">
              <a:solidFill>
                <a:schemeClr val="tx1"/>
              </a:solidFill>
              <a:latin typeface="Cambria Math" panose="02040503050406030204" pitchFamily="18" charset="0"/>
            </a:rPr>
            <a:t>公式</a:t>
          </a:r>
          <a:endParaRPr lang="en-US" altLang="zh-CN" sz="2000" b="0" i="0" kern="1200" dirty="0" smtClean="0">
            <a:solidFill>
              <a:schemeClr val="tx1"/>
            </a:solidFill>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000" b="0" i="1" kern="1200" smtClean="0">
                    <a:solidFill>
                      <a:srgbClr val="C00000"/>
                    </a:solidFill>
                    <a:latin typeface="Cambria Math" panose="02040503050406030204" pitchFamily="18" charset="0"/>
                  </a:rPr>
                  <m:t>𝐸</m:t>
                </m:r>
                <m:d>
                  <m:dPr>
                    <m:ctrlPr>
                      <a:rPr lang="en-US" altLang="zh-CN" sz="2000" i="1" kern="1200">
                        <a:solidFill>
                          <a:srgbClr val="C00000"/>
                        </a:solidFill>
                        <a:latin typeface="Cambria Math" panose="02040503050406030204" pitchFamily="18" charset="0"/>
                      </a:rPr>
                    </m:ctrlPr>
                  </m:dPr>
                  <m:e>
                    <m:r>
                      <a:rPr lang="en-US" altLang="zh-CN" sz="2000" b="0" i="1" kern="1200">
                        <a:solidFill>
                          <a:srgbClr val="C00000"/>
                        </a:solidFill>
                        <a:latin typeface="Cambria Math" panose="02040503050406030204" pitchFamily="18" charset="0"/>
                      </a:rPr>
                      <m:t>𝜈</m:t>
                    </m:r>
                    <m:r>
                      <a:rPr lang="en-US" altLang="zh-CN" sz="2000" b="0" i="1" kern="1200">
                        <a:solidFill>
                          <a:srgbClr val="C00000"/>
                        </a:solidFill>
                        <a:latin typeface="Cambria Math" panose="02040503050406030204" pitchFamily="18" charset="0"/>
                      </a:rPr>
                      <m:t>,</m:t>
                    </m:r>
                    <m:r>
                      <a:rPr lang="en-US" altLang="zh-CN" sz="2000" b="0" i="1" kern="1200">
                        <a:solidFill>
                          <a:srgbClr val="C00000"/>
                        </a:solidFill>
                        <a:latin typeface="Cambria Math" panose="02040503050406030204" pitchFamily="18" charset="0"/>
                      </a:rPr>
                      <m:t>𝑇</m:t>
                    </m:r>
                  </m:e>
                </m:d>
                <m:r>
                  <a:rPr lang="en-US" altLang="zh-CN" sz="2000" b="0" i="1" kern="1200" smtClean="0">
                    <a:solidFill>
                      <a:srgbClr val="C00000"/>
                    </a:solidFill>
                    <a:latin typeface="Cambria Math" panose="02040503050406030204" pitchFamily="18" charset="0"/>
                  </a:rPr>
                  <m:t>𝑑</m:t>
                </m:r>
                <m:r>
                  <a:rPr lang="en-US" altLang="zh-CN" sz="2000" b="0" i="1" kern="1200" smtClean="0">
                    <a:solidFill>
                      <a:srgbClr val="C00000"/>
                    </a:solidFill>
                    <a:latin typeface="Cambria Math" panose="02040503050406030204" pitchFamily="18" charset="0"/>
                  </a:rPr>
                  <m:t>𝜈</m:t>
                </m:r>
                <m:r>
                  <a:rPr lang="en-US" altLang="zh-CN" sz="2000" b="0" i="1" kern="1200" smtClean="0">
                    <a:solidFill>
                      <a:srgbClr val="C00000"/>
                    </a:solidFill>
                    <a:latin typeface="Cambria Math" panose="02040503050406030204" pitchFamily="18" charset="0"/>
                  </a:rPr>
                  <m:t>=</m:t>
                </m:r>
                <m:sSub>
                  <m:sSubPr>
                    <m:ctrlPr>
                      <a:rPr lang="en-US" altLang="zh-CN" sz="2000" i="1" kern="1200">
                        <a:solidFill>
                          <a:srgbClr val="C00000"/>
                        </a:solidFill>
                        <a:latin typeface="Cambria Math" panose="02040503050406030204" pitchFamily="18" charset="0"/>
                      </a:rPr>
                    </m:ctrlPr>
                  </m:sSubPr>
                  <m:e>
                    <m:r>
                      <a:rPr lang="en-US" altLang="zh-CN" sz="2000" b="0" i="1" kern="1200">
                        <a:solidFill>
                          <a:srgbClr val="C00000"/>
                        </a:solidFill>
                        <a:latin typeface="Cambria Math" panose="02040503050406030204" pitchFamily="18" charset="0"/>
                      </a:rPr>
                      <m:t>𝐶</m:t>
                    </m:r>
                  </m:e>
                  <m:sub>
                    <m:r>
                      <a:rPr lang="en-US" altLang="zh-CN" sz="2000" b="0" i="1" kern="1200">
                        <a:solidFill>
                          <a:srgbClr val="C00000"/>
                        </a:solidFill>
                        <a:latin typeface="Cambria Math" panose="02040503050406030204" pitchFamily="18" charset="0"/>
                      </a:rPr>
                      <m:t>1</m:t>
                    </m:r>
                  </m:sub>
                </m:sSub>
                <m:sSup>
                  <m:sSupPr>
                    <m:ctrlPr>
                      <a:rPr lang="en-US" altLang="zh-CN" sz="200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𝜈</m:t>
                    </m:r>
                  </m:e>
                  <m:sup>
                    <m:r>
                      <a:rPr lang="en-US" altLang="zh-CN" sz="2000" b="0" i="1" kern="1200" smtClean="0">
                        <a:solidFill>
                          <a:srgbClr val="C00000"/>
                        </a:solidFill>
                        <a:latin typeface="Cambria Math" panose="02040503050406030204" pitchFamily="18" charset="0"/>
                      </a:rPr>
                      <m:t>3</m:t>
                    </m:r>
                  </m:sup>
                </m:sSup>
                <m:sSup>
                  <m:sSupPr>
                    <m:ctrlPr>
                      <a:rPr lang="en-US" altLang="zh-CN" sz="200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𝑒</m:t>
                    </m:r>
                  </m:e>
                  <m:sup>
                    <m:r>
                      <a:rPr lang="en-US" altLang="zh-CN" sz="2000" b="0" i="1" kern="1200" smtClean="0">
                        <a:solidFill>
                          <a:srgbClr val="C00000"/>
                        </a:solidFill>
                        <a:latin typeface="Cambria Math" panose="02040503050406030204" pitchFamily="18" charset="0"/>
                      </a:rPr>
                      <m:t>−</m:t>
                    </m:r>
                    <m:sSub>
                      <m:sSubPr>
                        <m:ctrlPr>
                          <a:rPr lang="en-US" altLang="zh-CN" sz="2000" i="1" kern="1200" smtClean="0">
                            <a:solidFill>
                              <a:srgbClr val="C00000"/>
                            </a:solidFill>
                            <a:latin typeface="Cambria Math" panose="02040503050406030204" pitchFamily="18" charset="0"/>
                          </a:rPr>
                        </m:ctrlPr>
                      </m:sSubPr>
                      <m:e>
                        <m:r>
                          <a:rPr lang="en-US" altLang="zh-CN" sz="2000" b="0" i="1" kern="1200" smtClean="0">
                            <a:solidFill>
                              <a:srgbClr val="C00000"/>
                            </a:solidFill>
                            <a:latin typeface="Cambria Math" panose="02040503050406030204" pitchFamily="18" charset="0"/>
                          </a:rPr>
                          <m:t>𝐶</m:t>
                        </m:r>
                      </m:e>
                      <m:sub>
                        <m:r>
                          <a:rPr lang="en-US" altLang="zh-CN" sz="2000" b="0" i="1" kern="1200" smtClean="0">
                            <a:solidFill>
                              <a:srgbClr val="C00000"/>
                            </a:solidFill>
                            <a:latin typeface="Cambria Math" panose="02040503050406030204" pitchFamily="18" charset="0"/>
                          </a:rPr>
                          <m:t>2</m:t>
                        </m:r>
                      </m:sub>
                    </m:sSub>
                    <m:r>
                      <a:rPr lang="en-US" altLang="zh-CN" sz="2000" b="0" i="1" kern="1200" smtClean="0">
                        <a:solidFill>
                          <a:srgbClr val="C00000"/>
                        </a:solidFill>
                        <a:latin typeface="Cambria Math" panose="02040503050406030204" pitchFamily="18" charset="0"/>
                      </a:rPr>
                      <m:t>𝜈</m:t>
                    </m:r>
                    <m:r>
                      <a:rPr lang="en-US" altLang="zh-CN" sz="2000" b="0" i="1" kern="1200" smtClean="0">
                        <a:solidFill>
                          <a:srgbClr val="C00000"/>
                        </a:solidFill>
                        <a:latin typeface="Cambria Math" panose="02040503050406030204" pitchFamily="18" charset="0"/>
                      </a:rPr>
                      <m:t>/</m:t>
                    </m:r>
                    <m:r>
                      <a:rPr lang="en-US" altLang="zh-CN" sz="2000" b="0" i="1" kern="1200" smtClean="0">
                        <a:solidFill>
                          <a:srgbClr val="C00000"/>
                        </a:solidFill>
                        <a:latin typeface="Cambria Math" panose="02040503050406030204" pitchFamily="18" charset="0"/>
                      </a:rPr>
                      <m:t>𝑇</m:t>
                    </m:r>
                  </m:sup>
                </m:sSup>
                <m:r>
                  <a:rPr lang="en-US" altLang="zh-CN" sz="2000" b="0" i="1" kern="1200" smtClean="0">
                    <a:solidFill>
                      <a:srgbClr val="C00000"/>
                    </a:solidFill>
                    <a:latin typeface="Cambria Math" panose="02040503050406030204" pitchFamily="18" charset="0"/>
                  </a:rPr>
                  <m:t>𝑑</m:t>
                </m:r>
                <m:r>
                  <a:rPr lang="en-US" altLang="zh-CN" sz="2000" b="0" i="1" kern="1200" smtClean="0">
                    <a:solidFill>
                      <a:srgbClr val="C00000"/>
                    </a:solidFill>
                    <a:latin typeface="Cambria Math" panose="02040503050406030204" pitchFamily="18" charset="0"/>
                  </a:rPr>
                  <m:t>𝜈</m:t>
                </m:r>
              </m:oMath>
            </m:oMathPara>
          </a14:m>
          <a:endParaRPr lang="zh-CN" altLang="en-US" sz="2800" kern="1200" dirty="0"/>
        </a:p>
      </dsp:txBody>
      <dsp:txXfrm>
        <a:off x="210672" y="35317"/>
        <a:ext cx="3574590" cy="1064169"/>
      </dsp:txXfrm>
    </dsp:sp>
    <dsp:sp modelId="{5742C5CA-98F9-4E5B-BD30-404FAA4EC422}">
      <dsp:nvSpPr>
        <dsp:cNvPr id="0" name=""/>
        <dsp:cNvSpPr/>
      </dsp:nvSpPr>
      <dsp:spPr>
        <a:xfrm rot="5400000">
          <a:off x="1786020" y="1160855"/>
          <a:ext cx="423894" cy="508673"/>
        </a:xfrm>
        <a:prstGeom prst="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845366" y="1203244"/>
        <a:ext cx="305203" cy="296726"/>
      </dsp:txXfrm>
    </dsp:sp>
    <dsp:sp modelId="{159F7942-C3DC-4593-963A-22B4DCB8FAD0}">
      <dsp:nvSpPr>
        <dsp:cNvPr id="0" name=""/>
        <dsp:cNvSpPr/>
      </dsp:nvSpPr>
      <dsp:spPr>
        <a:xfrm>
          <a:off x="216027" y="1697788"/>
          <a:ext cx="3563881"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b="0" i="0" kern="1200" dirty="0" smtClean="0">
              <a:solidFill>
                <a:schemeClr val="tx1"/>
              </a:solidFill>
              <a:latin typeface="Cambria Math" panose="02040503050406030204" pitchFamily="18" charset="0"/>
            </a:rPr>
            <a:t>低频：</a:t>
          </a:r>
          <a:r>
            <a:rPr lang="en-US" altLang="en-US" sz="2000" b="0" i="0" kern="1200" dirty="0" smtClean="0">
              <a:solidFill>
                <a:schemeClr val="tx1"/>
              </a:solidFill>
              <a:latin typeface="Cambria Math" panose="02040503050406030204" pitchFamily="18" charset="0"/>
            </a:rPr>
            <a:t>Rayleigh</a:t>
          </a:r>
          <a:r>
            <a:rPr lang="en-US" altLang="zh-CN" sz="2000" b="0" i="0" kern="1200" dirty="0" smtClean="0">
              <a:solidFill>
                <a:schemeClr val="tx1"/>
              </a:solidFill>
              <a:latin typeface="Cambria Math" panose="02040503050406030204" pitchFamily="18" charset="0"/>
            </a:rPr>
            <a:t>-Jeans</a:t>
          </a:r>
          <a:r>
            <a:rPr lang="zh-CN" altLang="en-US" sz="2000" b="0" i="0" kern="1200" dirty="0" smtClean="0">
              <a:solidFill>
                <a:schemeClr val="tx1"/>
              </a:solidFill>
              <a:latin typeface="Cambria Math" panose="02040503050406030204" pitchFamily="18" charset="0"/>
            </a:rPr>
            <a:t>公式</a:t>
          </a:r>
          <a:endParaRPr lang="en-US" altLang="zh-CN" sz="2000" b="0" i="0" kern="1200" dirty="0" smtClean="0">
            <a:solidFill>
              <a:schemeClr val="tx1"/>
            </a:solidFill>
            <a:latin typeface="Cambria Math" panose="02040503050406030204" pitchFamily="18" charset="0"/>
          </a:endParaRPr>
        </a:p>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altLang="zh-CN" sz="2000" i="1" kern="1200" smtClean="0">
                    <a:solidFill>
                      <a:srgbClr val="C00000"/>
                    </a:solidFill>
                    <a:latin typeface="Cambria Math" panose="02040503050406030204" pitchFamily="18" charset="0"/>
                  </a:rPr>
                  <m:t>𝐸</m:t>
                </m:r>
                <m:d>
                  <m:dPr>
                    <m:ctrlPr>
                      <a:rPr lang="en-US" altLang="zh-CN" sz="2000" i="1" kern="1200">
                        <a:solidFill>
                          <a:srgbClr val="C00000"/>
                        </a:solidFill>
                        <a:latin typeface="Cambria Math" panose="02040503050406030204" pitchFamily="18" charset="0"/>
                      </a:rPr>
                    </m:ctrlPr>
                  </m:dPr>
                  <m:e>
                    <m:r>
                      <a:rPr lang="en-US" altLang="zh-CN" sz="2000" i="1" kern="1200">
                        <a:solidFill>
                          <a:srgbClr val="C00000"/>
                        </a:solidFill>
                        <a:latin typeface="Cambria Math" panose="02040503050406030204" pitchFamily="18" charset="0"/>
                      </a:rPr>
                      <m:t>𝜈</m:t>
                    </m:r>
                    <m:r>
                      <a:rPr lang="en-US" altLang="zh-CN" sz="2000" i="1" kern="1200">
                        <a:solidFill>
                          <a:srgbClr val="C00000"/>
                        </a:solidFill>
                        <a:latin typeface="Cambria Math" panose="02040503050406030204" pitchFamily="18" charset="0"/>
                      </a:rPr>
                      <m:t>,</m:t>
                    </m:r>
                    <m:r>
                      <a:rPr lang="en-US" altLang="zh-CN" sz="2000" i="1" kern="1200">
                        <a:solidFill>
                          <a:srgbClr val="C00000"/>
                        </a:solidFill>
                        <a:latin typeface="Cambria Math" panose="02040503050406030204" pitchFamily="18" charset="0"/>
                      </a:rPr>
                      <m:t>𝑇</m:t>
                    </m:r>
                  </m:e>
                </m:d>
                <m:r>
                  <a:rPr lang="en-US" altLang="zh-CN" sz="2000" i="1" kern="1200">
                    <a:solidFill>
                      <a:srgbClr val="C00000"/>
                    </a:solidFill>
                    <a:latin typeface="Cambria Math" panose="02040503050406030204" pitchFamily="18" charset="0"/>
                  </a:rPr>
                  <m:t>𝑑</m:t>
                </m:r>
                <m:r>
                  <a:rPr lang="en-US" altLang="zh-CN" sz="2000" i="1" kern="1200">
                    <a:solidFill>
                      <a:srgbClr val="C00000"/>
                    </a:solidFill>
                    <a:latin typeface="Cambria Math" panose="02040503050406030204" pitchFamily="18" charset="0"/>
                  </a:rPr>
                  <m:t>𝜈</m:t>
                </m:r>
                <m:r>
                  <a:rPr lang="en-US" altLang="zh-CN" sz="2000" i="1" kern="1200">
                    <a:solidFill>
                      <a:srgbClr val="C00000"/>
                    </a:solidFill>
                    <a:latin typeface="Cambria Math" panose="02040503050406030204" pitchFamily="18" charset="0"/>
                  </a:rPr>
                  <m:t>=</m:t>
                </m:r>
                <m:f>
                  <m:fPr>
                    <m:ctrlPr>
                      <a:rPr lang="en-US" altLang="zh-CN" sz="2000" b="0" i="1" kern="1200" smtClean="0">
                        <a:solidFill>
                          <a:srgbClr val="C00000"/>
                        </a:solidFill>
                        <a:latin typeface="Cambria Math" panose="02040503050406030204" pitchFamily="18" charset="0"/>
                      </a:rPr>
                    </m:ctrlPr>
                  </m:fPr>
                  <m:num>
                    <m:r>
                      <a:rPr lang="en-US" altLang="zh-CN" sz="2000" b="0" i="1" kern="1200" smtClean="0">
                        <a:solidFill>
                          <a:srgbClr val="C00000"/>
                        </a:solidFill>
                        <a:latin typeface="Cambria Math" panose="02040503050406030204" pitchFamily="18" charset="0"/>
                      </a:rPr>
                      <m:t>8</m:t>
                    </m:r>
                    <m:r>
                      <a:rPr lang="en-US" altLang="zh-CN" sz="2000" b="0" i="1" kern="1200" smtClean="0">
                        <a:solidFill>
                          <a:srgbClr val="C00000"/>
                        </a:solidFill>
                        <a:latin typeface="Cambria Math" panose="02040503050406030204" pitchFamily="18" charset="0"/>
                      </a:rPr>
                      <m:t>𝜋</m:t>
                    </m:r>
                  </m:num>
                  <m:den>
                    <m:sSup>
                      <m:sSupPr>
                        <m:ctrlPr>
                          <a:rPr lang="en-US" altLang="zh-CN" sz="2000" b="0" i="1" kern="1200" smtClean="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𝑐</m:t>
                        </m:r>
                      </m:e>
                      <m:sup>
                        <m:r>
                          <a:rPr lang="en-US" altLang="zh-CN" sz="2000" b="0" i="1" kern="1200" smtClean="0">
                            <a:solidFill>
                              <a:srgbClr val="C00000"/>
                            </a:solidFill>
                            <a:latin typeface="Cambria Math" panose="02040503050406030204" pitchFamily="18" charset="0"/>
                          </a:rPr>
                          <m:t>3</m:t>
                        </m:r>
                      </m:sup>
                    </m:sSup>
                  </m:den>
                </m:f>
                <m:sSup>
                  <m:sSupPr>
                    <m:ctrlPr>
                      <a:rPr lang="en-US" altLang="zh-CN" sz="2000" i="1" kern="1200">
                        <a:solidFill>
                          <a:srgbClr val="C00000"/>
                        </a:solidFill>
                        <a:latin typeface="Cambria Math" panose="02040503050406030204" pitchFamily="18" charset="0"/>
                      </a:rPr>
                    </m:ctrlPr>
                  </m:sSupPr>
                  <m:e>
                    <m:r>
                      <a:rPr lang="en-US" altLang="zh-CN" sz="2000" b="0" i="1" kern="1200" smtClean="0">
                        <a:solidFill>
                          <a:srgbClr val="C00000"/>
                        </a:solidFill>
                        <a:latin typeface="Cambria Math" panose="02040503050406030204" pitchFamily="18" charset="0"/>
                      </a:rPr>
                      <m:t>𝑘𝑇</m:t>
                    </m:r>
                    <m:r>
                      <a:rPr lang="en-US" altLang="zh-CN" sz="2000" i="1" kern="1200">
                        <a:solidFill>
                          <a:srgbClr val="C00000"/>
                        </a:solidFill>
                        <a:latin typeface="Cambria Math" panose="02040503050406030204" pitchFamily="18" charset="0"/>
                      </a:rPr>
                      <m:t>𝜈</m:t>
                    </m:r>
                  </m:e>
                  <m:sup>
                    <m:r>
                      <a:rPr lang="en-US" altLang="zh-CN" sz="2000" b="0" i="1" kern="1200" smtClean="0">
                        <a:solidFill>
                          <a:srgbClr val="C00000"/>
                        </a:solidFill>
                        <a:latin typeface="Cambria Math" panose="02040503050406030204" pitchFamily="18" charset="0"/>
                      </a:rPr>
                      <m:t>2</m:t>
                    </m:r>
                  </m:sup>
                </m:sSup>
                <m:r>
                  <a:rPr lang="en-US" altLang="zh-CN" sz="2000" i="1" kern="1200">
                    <a:solidFill>
                      <a:srgbClr val="C00000"/>
                    </a:solidFill>
                    <a:latin typeface="Cambria Math" panose="02040503050406030204" pitchFamily="18" charset="0"/>
                  </a:rPr>
                  <m:t>𝑑</m:t>
                </m:r>
                <m:r>
                  <a:rPr lang="en-US" altLang="zh-CN" sz="2000" i="1" kern="1200">
                    <a:solidFill>
                      <a:srgbClr val="C00000"/>
                    </a:solidFill>
                    <a:latin typeface="Cambria Math" panose="02040503050406030204" pitchFamily="18" charset="0"/>
                  </a:rPr>
                  <m:t>𝜈</m:t>
                </m:r>
              </m:oMath>
            </m:oMathPara>
          </a14:m>
          <a:endParaRPr lang="zh-CN" altLang="en-US" sz="2000" kern="1200" dirty="0"/>
        </a:p>
      </dsp:txBody>
      <dsp:txXfrm>
        <a:off x="249135" y="1730896"/>
        <a:ext cx="3497665" cy="1064169"/>
      </dsp:txXfrm>
    </dsp:sp>
    <dsp:sp modelId="{5DAE7530-F6E1-4579-85AE-5769CD4EAB42}">
      <dsp:nvSpPr>
        <dsp:cNvPr id="0" name=""/>
        <dsp:cNvSpPr/>
      </dsp:nvSpPr>
      <dsp:spPr>
        <a:xfrm rot="5400000">
          <a:off x="1786020" y="2856433"/>
          <a:ext cx="423894" cy="5086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rot="-5400000">
        <a:off x="1845366" y="2898822"/>
        <a:ext cx="305203" cy="296726"/>
      </dsp:txXfrm>
    </dsp:sp>
    <dsp:sp modelId="{6B896F4F-40AF-429A-9FAD-3BFA0BE94447}">
      <dsp:nvSpPr>
        <dsp:cNvPr id="0" name=""/>
        <dsp:cNvSpPr/>
      </dsp:nvSpPr>
      <dsp:spPr>
        <a:xfrm>
          <a:off x="216027" y="3393366"/>
          <a:ext cx="3563881" cy="1130385"/>
        </a:xfrm>
        <a:prstGeom prst="roundRect">
          <a:avLst>
            <a:gd name="adj" fmla="val 10000"/>
          </a:avLst>
        </a:prstGeom>
        <a:solidFill>
          <a:schemeClr val="lt1">
            <a:hueOff val="0"/>
            <a:satOff val="0"/>
            <a:lumOff val="0"/>
            <a:alphaOff val="0"/>
          </a:schemeClr>
        </a:solidFill>
        <a:ln w="55000" cap="flat" cmpd="thickThin"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0" i="0" kern="1200" dirty="0" smtClean="0">
              <a:solidFill>
                <a:schemeClr val="tx1"/>
              </a:solidFill>
              <a:latin typeface="Cambria Math" panose="02040503050406030204" pitchFamily="18" charset="0"/>
            </a:rPr>
            <a:t>全波段：？</a:t>
          </a:r>
          <a:endParaRPr lang="zh-CN" altLang="en-US" sz="2800" kern="1200" dirty="0"/>
        </a:p>
      </dsp:txBody>
      <dsp:txXfrm>
        <a:off x="249135" y="3426474"/>
        <a:ext cx="3497665" cy="1064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F9A5A-E4A4-4997-AF2D-8473AAE7018C}">
      <dsp:nvSpPr>
        <dsp:cNvPr id="0" name=""/>
        <dsp:cNvSpPr/>
      </dsp:nvSpPr>
      <dsp:spPr>
        <a:xfrm>
          <a:off x="1965053" y="207698"/>
          <a:ext cx="4122007" cy="143151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DB3EED-13DF-4E63-BE72-0EA54FBB6EC4}">
      <dsp:nvSpPr>
        <dsp:cNvPr id="0" name=""/>
        <dsp:cNvSpPr/>
      </dsp:nvSpPr>
      <dsp:spPr>
        <a:xfrm>
          <a:off x="3633028" y="3713002"/>
          <a:ext cx="798838" cy="511256"/>
        </a:xfrm>
        <a:prstGeom prst="downArrow">
          <a:avLst/>
        </a:prstGeom>
        <a:solidFill>
          <a:schemeClr val="accent1">
            <a:tint val="60000"/>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7E1F93-49EA-4D0B-8C7E-92CF7896FE11}">
      <dsp:nvSpPr>
        <dsp:cNvPr id="0" name=""/>
        <dsp:cNvSpPr/>
      </dsp:nvSpPr>
      <dsp:spPr>
        <a:xfrm>
          <a:off x="2115234" y="4122007"/>
          <a:ext cx="3834426" cy="95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6720" tIns="426720" rIns="426720" bIns="426720" numCol="1" spcCol="1270" anchor="ctr" anchorCtr="0">
          <a:noAutofit/>
        </a:bodyPr>
        <a:lstStyle/>
        <a:p>
          <a:pPr lvl="0" algn="ctr" defTabSz="2667000">
            <a:lnSpc>
              <a:spcPct val="90000"/>
            </a:lnSpc>
            <a:spcBef>
              <a:spcPct val="0"/>
            </a:spcBef>
            <a:spcAft>
              <a:spcPct val="35000"/>
            </a:spcAft>
          </a:pPr>
          <a:r>
            <a:rPr lang="zh-CN" altLang="en-US" sz="6000" b="1" i="0" kern="1200"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rPr>
            <a:t>？</a:t>
          </a:r>
          <a:endParaRPr lang="zh-CN" altLang="en-US" sz="6000" b="1" i="0" kern="1200"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ea"/>
            <a:ea typeface="+mn-ea"/>
          </a:endParaRPr>
        </a:p>
      </dsp:txBody>
      <dsp:txXfrm>
        <a:off x="2115234" y="4122007"/>
        <a:ext cx="3834426" cy="958606"/>
      </dsp:txXfrm>
    </dsp:sp>
    <dsp:sp modelId="{13D93F1B-C9F1-47C4-95F9-88CC52AB2DAE}">
      <dsp:nvSpPr>
        <dsp:cNvPr id="0" name=""/>
        <dsp:cNvSpPr/>
      </dsp:nvSpPr>
      <dsp:spPr>
        <a:xfrm>
          <a:off x="3463674" y="1749776"/>
          <a:ext cx="1437909" cy="1437909"/>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mn-ea"/>
              <a:ea typeface="+mn-ea"/>
            </a:rPr>
            <a:t>光谱</a:t>
          </a:r>
          <a:endParaRPr lang="zh-CN" altLang="en-US" sz="2100" kern="1200" dirty="0">
            <a:latin typeface="+mn-ea"/>
            <a:ea typeface="+mn-ea"/>
          </a:endParaRPr>
        </a:p>
      </dsp:txBody>
      <dsp:txXfrm>
        <a:off x="3674251" y="1960353"/>
        <a:ext cx="1016755" cy="1016755"/>
      </dsp:txXfrm>
    </dsp:sp>
    <dsp:sp modelId="{25FDE858-8573-4039-B795-EC862DA08ADA}">
      <dsp:nvSpPr>
        <dsp:cNvPr id="0" name=""/>
        <dsp:cNvSpPr/>
      </dsp:nvSpPr>
      <dsp:spPr>
        <a:xfrm>
          <a:off x="2434770" y="671024"/>
          <a:ext cx="1437909" cy="1437909"/>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mn-ea"/>
              <a:ea typeface="+mn-ea"/>
            </a:rPr>
            <a:t>量子</a:t>
          </a:r>
          <a:r>
            <a:rPr lang="en-US" altLang="zh-CN" sz="2100" kern="1200" dirty="0" smtClean="0">
              <a:latin typeface="+mn-ea"/>
              <a:ea typeface="+mn-ea"/>
            </a:rPr>
            <a:t>&amp;</a:t>
          </a:r>
          <a:r>
            <a:rPr lang="zh-CN" altLang="en-US" sz="2100" kern="1200" dirty="0" smtClean="0">
              <a:latin typeface="+mn-ea"/>
              <a:ea typeface="+mn-ea"/>
            </a:rPr>
            <a:t>光量子</a:t>
          </a:r>
          <a:endParaRPr lang="zh-CN" altLang="en-US" sz="2100" kern="1200" dirty="0">
            <a:latin typeface="+mn-ea"/>
            <a:ea typeface="+mn-ea"/>
          </a:endParaRPr>
        </a:p>
      </dsp:txBody>
      <dsp:txXfrm>
        <a:off x="2645347" y="881601"/>
        <a:ext cx="1016755" cy="1016755"/>
      </dsp:txXfrm>
    </dsp:sp>
    <dsp:sp modelId="{2E8FE1D3-AC32-4603-8A1E-AB197CB37A05}">
      <dsp:nvSpPr>
        <dsp:cNvPr id="0" name=""/>
        <dsp:cNvSpPr/>
      </dsp:nvSpPr>
      <dsp:spPr>
        <a:xfrm>
          <a:off x="3904633" y="323369"/>
          <a:ext cx="1437909" cy="1437909"/>
        </a:xfrm>
        <a:prstGeom prst="ellipse">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latin typeface="+mn-ea"/>
              <a:ea typeface="+mn-ea"/>
            </a:rPr>
            <a:t>卢瑟福</a:t>
          </a:r>
          <a:r>
            <a:rPr lang="en-US" altLang="zh-CN" sz="2100" kern="1200" dirty="0" smtClean="0">
              <a:latin typeface="+mn-ea"/>
              <a:ea typeface="+mn-ea"/>
            </a:rPr>
            <a:t>or</a:t>
          </a:r>
          <a:r>
            <a:rPr lang="zh-CN" altLang="en-US" sz="2100" kern="1200" dirty="0" smtClean="0">
              <a:latin typeface="+mn-ea"/>
              <a:ea typeface="+mn-ea"/>
            </a:rPr>
            <a:t>麦克斯韦</a:t>
          </a:r>
          <a:endParaRPr lang="zh-CN" altLang="en-US" sz="2100" kern="1200" dirty="0">
            <a:latin typeface="+mn-ea"/>
            <a:ea typeface="+mn-ea"/>
          </a:endParaRPr>
        </a:p>
      </dsp:txBody>
      <dsp:txXfrm>
        <a:off x="4115210" y="533946"/>
        <a:ext cx="1016755" cy="1016755"/>
      </dsp:txXfrm>
    </dsp:sp>
    <dsp:sp modelId="{1479B3CC-7393-4AA6-A57E-E20E1D762D19}">
      <dsp:nvSpPr>
        <dsp:cNvPr id="0" name=""/>
        <dsp:cNvSpPr/>
      </dsp:nvSpPr>
      <dsp:spPr>
        <a:xfrm>
          <a:off x="1795699" y="31953"/>
          <a:ext cx="4473497" cy="3578797"/>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w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9AAFAE-C511-4F57-89E0-8BECEA9461AA}" type="datetimeFigureOut">
              <a:rPr lang="zh-CN" altLang="en-US" smtClean="0"/>
              <a:t>2016/3/21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86FF2F-58A5-4B46-B870-2522EC831381}" type="slidenum">
              <a:rPr lang="zh-CN" altLang="en-US" smtClean="0"/>
              <a:t>‹#›</a:t>
            </a:fld>
            <a:endParaRPr lang="zh-CN" altLang="en-US"/>
          </a:p>
        </p:txBody>
      </p:sp>
    </p:spTree>
    <p:extLst>
      <p:ext uri="{BB962C8B-B14F-4D97-AF65-F5344CB8AC3E}">
        <p14:creationId xmlns:p14="http://schemas.microsoft.com/office/powerpoint/2010/main" val="2054220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DF6F8-952E-4804-8834-83017509827C}" type="datetimeFigureOut">
              <a:rPr lang="zh-CN" altLang="en-US" smtClean="0"/>
              <a:pPr/>
              <a:t>2016/3/21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FA0E3-A11C-419F-99C3-E9818385E919}" type="slidenum">
              <a:rPr lang="zh-CN" altLang="en-US" smtClean="0"/>
              <a:pPr/>
              <a:t>‹#›</a:t>
            </a:fld>
            <a:endParaRPr lang="zh-CN" altLang="en-US"/>
          </a:p>
        </p:txBody>
      </p:sp>
    </p:spTree>
    <p:extLst>
      <p:ext uri="{BB962C8B-B14F-4D97-AF65-F5344CB8AC3E}">
        <p14:creationId xmlns:p14="http://schemas.microsoft.com/office/powerpoint/2010/main" val="55644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鸭兔</a:t>
            </a:r>
            <a:r>
              <a:rPr lang="en-US" altLang="zh-CN" dirty="0" smtClean="0"/>
              <a:t>1899</a:t>
            </a:r>
            <a:r>
              <a:rPr lang="en-US" altLang="zh-CN" sz="1200" b="0" i="0" kern="1200" dirty="0" smtClean="0">
                <a:solidFill>
                  <a:schemeClr val="tx1"/>
                </a:solidFill>
                <a:effectLst/>
                <a:latin typeface="+mn-lt"/>
                <a:ea typeface="+mn-ea"/>
                <a:cs typeface="+mn-cs"/>
              </a:rPr>
              <a:t>Joseph </a:t>
            </a:r>
            <a:r>
              <a:rPr lang="en-US" altLang="zh-CN" sz="1200" b="0" i="0" kern="1200" dirty="0" err="1" smtClean="0">
                <a:solidFill>
                  <a:schemeClr val="tx1"/>
                </a:solidFill>
                <a:effectLst/>
                <a:latin typeface="+mn-lt"/>
                <a:ea typeface="+mn-ea"/>
                <a:cs typeface="+mn-cs"/>
              </a:rPr>
              <a:t>Jastrow</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13</a:t>
            </a:fld>
            <a:endParaRPr lang="zh-CN" altLang="en-US"/>
          </a:p>
        </p:txBody>
      </p:sp>
    </p:spTree>
    <p:extLst>
      <p:ext uri="{BB962C8B-B14F-4D97-AF65-F5344CB8AC3E}">
        <p14:creationId xmlns:p14="http://schemas.microsoft.com/office/powerpoint/2010/main" val="240269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几电子伏</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27</a:t>
            </a:fld>
            <a:endParaRPr lang="zh-CN" altLang="en-US"/>
          </a:p>
        </p:txBody>
      </p:sp>
    </p:spTree>
    <p:extLst>
      <p:ext uri="{BB962C8B-B14F-4D97-AF65-F5344CB8AC3E}">
        <p14:creationId xmlns:p14="http://schemas.microsoft.com/office/powerpoint/2010/main" val="179251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t>50</a:t>
            </a:fld>
            <a:endParaRPr lang="zh-CN" altLang="en-US"/>
          </a:p>
        </p:txBody>
      </p:sp>
    </p:spTree>
    <p:extLst>
      <p:ext uri="{BB962C8B-B14F-4D97-AF65-F5344CB8AC3E}">
        <p14:creationId xmlns:p14="http://schemas.microsoft.com/office/powerpoint/2010/main" val="332112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一个硬性的规定常常是建立一个新的理论开始时所必要的。</a:t>
            </a:r>
            <a:r>
              <a:rPr lang="zh-CN" altLang="en-US" sz="1200" dirty="0" smtClean="0">
                <a:latin typeface="+mn-ea"/>
              </a:rPr>
              <a:t>玻尔理论中最富有独创的内容。</a:t>
            </a:r>
            <a:r>
              <a:rPr lang="zh-CN" altLang="en-US" dirty="0" smtClean="0"/>
              <a:t>如爱你因斯坦建立相对论</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55</a:t>
            </a:fld>
            <a:endParaRPr lang="zh-CN" altLang="en-US"/>
          </a:p>
        </p:txBody>
      </p:sp>
    </p:spTree>
    <p:extLst>
      <p:ext uri="{BB962C8B-B14F-4D97-AF65-F5344CB8AC3E}">
        <p14:creationId xmlns:p14="http://schemas.microsoft.com/office/powerpoint/2010/main" val="422604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r>
              <a:rPr lang="zh-CN" altLang="en-US" sz="1200" dirty="0" smtClean="0">
                <a:latin typeface="+mn-ea"/>
              </a:rPr>
              <a:t>定态条件：电子在定态轨道运动，不会发生电磁辐射，因此就不会损耗能量而落入核内。</a:t>
            </a:r>
            <a:endParaRPr lang="en-US" altLang="zh-CN" sz="1200" dirty="0" smtClean="0">
              <a:latin typeface="+mn-ea"/>
            </a:endParaRPr>
          </a:p>
          <a:p>
            <a:pPr marL="342900" indent="-342900" algn="just"/>
            <a:r>
              <a:rPr lang="zh-CN" altLang="en-US" sz="1200" dirty="0" smtClean="0">
                <a:latin typeface="+mn-ea"/>
              </a:rPr>
              <a:t>那末，在什么情况下产生辐射呢？</a:t>
            </a:r>
            <a:endParaRPr lang="en-US" altLang="zh-CN" sz="1200" dirty="0" smtClean="0">
              <a:latin typeface="+mn-ea"/>
            </a:endParaRPr>
          </a:p>
          <a:p>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58</a:t>
            </a:fld>
            <a:endParaRPr lang="zh-CN" altLang="en-US"/>
          </a:p>
        </p:txBody>
      </p:sp>
    </p:spTree>
    <p:extLst>
      <p:ext uri="{BB962C8B-B14F-4D97-AF65-F5344CB8AC3E}">
        <p14:creationId xmlns:p14="http://schemas.microsoft.com/office/powerpoint/2010/main" val="207970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 至此，我们介绍了玻尔在</a:t>
            </a:r>
            <a:r>
              <a:rPr lang="en-US" altLang="zh-CN" sz="1200" dirty="0" smtClean="0"/>
              <a:t>1913</a:t>
            </a:r>
            <a:r>
              <a:rPr lang="zh-CN" altLang="en-US" sz="1200" dirty="0" smtClean="0"/>
              <a:t>年提出的氢原子模型。玻尔理论是否是正确？这主要看它的计算结果与实验的比较。</a:t>
            </a:r>
            <a:endParaRPr lang="zh-CN" altLang="en-US" dirty="0"/>
          </a:p>
        </p:txBody>
      </p:sp>
      <p:sp>
        <p:nvSpPr>
          <p:cNvPr id="4" name="灯片编号占位符 3"/>
          <p:cNvSpPr>
            <a:spLocks noGrp="1"/>
          </p:cNvSpPr>
          <p:nvPr>
            <p:ph type="sldNum" sz="quarter" idx="10"/>
          </p:nvPr>
        </p:nvSpPr>
        <p:spPr/>
        <p:txBody>
          <a:bodyPr/>
          <a:lstStyle/>
          <a:p>
            <a:fld id="{BBFFA0E3-A11C-419F-99C3-E9818385E919}" type="slidenum">
              <a:rPr lang="zh-CN" altLang="en-US" smtClean="0"/>
              <a:pPr/>
              <a:t>62</a:t>
            </a:fld>
            <a:endParaRPr lang="zh-CN" altLang="en-US"/>
          </a:p>
        </p:txBody>
      </p:sp>
    </p:spTree>
    <p:extLst>
      <p:ext uri="{BB962C8B-B14F-4D97-AF65-F5344CB8AC3E}">
        <p14:creationId xmlns:p14="http://schemas.microsoft.com/office/powerpoint/2010/main" val="51233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hlink"/>
                    </a:solidFill>
                    <a:latin typeface="+mn-ea"/>
                    <a:ea typeface="+mn-ea"/>
                  </a:rPr>
                  <a:t>组合</a:t>
                </a:r>
                <a:r>
                  <a:rPr lang="zh-CN" altLang="en-US" dirty="0">
                    <a:solidFill>
                      <a:schemeClr val="hlink"/>
                    </a:solidFill>
                    <a:latin typeface="+mn-ea"/>
                    <a:ea typeface="+mn-ea"/>
                  </a:rPr>
                  <a:t>常数</a:t>
                </a:r>
                <a14:m>
                  <m:oMath xmlns:m="http://schemas.openxmlformats.org/officeDocument/2006/math">
                    <m:r>
                      <a:rPr lang="en-US" altLang="zh-CN" i="1" dirty="0" smtClean="0">
                        <a:solidFill>
                          <a:schemeClr val="hlink"/>
                        </a:solidFill>
                        <a:latin typeface="Cambria Math" panose="02040503050406030204" pitchFamily="18" charset="0"/>
                        <a:ea typeface="+mn-ea"/>
                      </a:rPr>
                      <m:t>h𝑐</m:t>
                    </m:r>
                  </m:oMath>
                </a14:m>
                <a:r>
                  <a:rPr lang="zh-CN" altLang="en-US" dirty="0">
                    <a:latin typeface="+mn-ea"/>
                    <a:ea typeface="+mn-ea"/>
                  </a:rPr>
                  <a:t>是联系两种能量表达形式的桥梁。</a:t>
                </a:r>
                <a:r>
                  <a:rPr lang="en-US" altLang="zh-CN" i="1" dirty="0" err="1">
                    <a:latin typeface="+mn-ea"/>
                    <a:ea typeface="+mn-ea"/>
                  </a:rPr>
                  <a:t>hc</a:t>
                </a:r>
                <a:r>
                  <a:rPr lang="zh-CN" altLang="en-US" dirty="0">
                    <a:latin typeface="+mn-ea"/>
                    <a:ea typeface="+mn-ea"/>
                  </a:rPr>
                  <a:t>的量纲是线度与能量的乘积，这两个量正是任何一个体系的最重要的两个物理量；它们的乘积为常数，就意味着小的线度必然与高的能量相联系。</a:t>
                </a:r>
                <a14:m>
                  <m:oMath xmlns:m="http://schemas.openxmlformats.org/officeDocument/2006/math">
                    <m:r>
                      <a:rPr lang="en-US" altLang="zh-CN" i="1" dirty="0" smtClean="0">
                        <a:latin typeface="Cambria Math" panose="02040503050406030204" pitchFamily="18" charset="0"/>
                        <a:ea typeface="+mn-ea"/>
                      </a:rPr>
                      <m:t>𝑒</m:t>
                    </m:r>
                    <m:r>
                      <a:rPr lang="en-US" altLang="zh-CN" i="1" baseline="30000" dirty="0">
                        <a:latin typeface="Cambria Math" panose="02040503050406030204" pitchFamily="18" charset="0"/>
                        <a:ea typeface="+mn-ea"/>
                      </a:rPr>
                      <m:t>2</m:t>
                    </m:r>
                  </m:oMath>
                </a14:m>
                <a:r>
                  <a:rPr lang="zh-CN" altLang="en-US" dirty="0">
                    <a:latin typeface="+mn-ea"/>
                    <a:ea typeface="+mn-ea"/>
                  </a:rPr>
                  <a:t>起着同样的作用，它与</a:t>
                </a:r>
                <a:r>
                  <a:rPr lang="en-US" altLang="zh-CN" i="1" dirty="0" err="1">
                    <a:latin typeface="+mn-ea"/>
                    <a:ea typeface="+mn-ea"/>
                  </a:rPr>
                  <a:t>hc</a:t>
                </a:r>
                <a:r>
                  <a:rPr lang="zh-CN" altLang="en-US" dirty="0">
                    <a:latin typeface="+mn-ea"/>
                    <a:ea typeface="+mn-ea"/>
                  </a:rPr>
                  <a:t>是由精细结构常数联起来的。</a:t>
                </a:r>
              </a:p>
              <a:p>
                <a:endParaRPr lang="zh-CN" altLang="en-US" dirty="0"/>
              </a:p>
            </p:txBody>
          </p:sp>
        </mc:Choice>
        <mc:Fallback>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hlink"/>
                    </a:solidFill>
                    <a:latin typeface="+mn-ea"/>
                    <a:ea typeface="+mn-ea"/>
                  </a:rPr>
                  <a:t>组合</a:t>
                </a:r>
                <a:r>
                  <a:rPr lang="zh-CN" altLang="en-US" dirty="0">
                    <a:solidFill>
                      <a:schemeClr val="hlink"/>
                    </a:solidFill>
                    <a:latin typeface="+mn-ea"/>
                    <a:ea typeface="+mn-ea"/>
                  </a:rPr>
                  <a:t>常数</a:t>
                </a:r>
                <a:r>
                  <a:rPr lang="en-US" altLang="zh-CN" i="0" dirty="0" smtClean="0">
                    <a:solidFill>
                      <a:schemeClr val="hlink"/>
                    </a:solidFill>
                    <a:latin typeface="Cambria Math" panose="02040503050406030204" pitchFamily="18" charset="0"/>
                    <a:ea typeface="+mn-ea"/>
                  </a:rPr>
                  <a:t>ℎ𝑐</a:t>
                </a:r>
                <a:r>
                  <a:rPr lang="zh-CN" altLang="en-US" dirty="0">
                    <a:latin typeface="+mn-ea"/>
                    <a:ea typeface="+mn-ea"/>
                  </a:rPr>
                  <a:t>是联系两种能量表达形式的桥梁。</a:t>
                </a:r>
                <a:r>
                  <a:rPr lang="en-US" altLang="zh-CN" i="1" dirty="0" err="1">
                    <a:latin typeface="+mn-ea"/>
                    <a:ea typeface="+mn-ea"/>
                  </a:rPr>
                  <a:t>hc</a:t>
                </a:r>
                <a:r>
                  <a:rPr lang="zh-CN" altLang="en-US" dirty="0">
                    <a:latin typeface="+mn-ea"/>
                    <a:ea typeface="+mn-ea"/>
                  </a:rPr>
                  <a:t>的量纲是线度与能量的乘积，这两个量正是任何一个体系的最重要的两个物理量；它们的乘积为常数，就意味着小的线度必然与高的能量相联系。</a:t>
                </a:r>
                <a:r>
                  <a:rPr lang="en-US" altLang="zh-CN" i="0" dirty="0" smtClean="0">
                    <a:latin typeface="Cambria Math" panose="02040503050406030204" pitchFamily="18" charset="0"/>
                    <a:ea typeface="+mn-ea"/>
                  </a:rPr>
                  <a:t>𝑒</a:t>
                </a:r>
                <a:r>
                  <a:rPr lang="en-US" altLang="zh-CN" i="0" baseline="30000" dirty="0">
                    <a:latin typeface="Cambria Math" panose="02040503050406030204" pitchFamily="18" charset="0"/>
                    <a:ea typeface="+mn-ea"/>
                  </a:rPr>
                  <a:t>2</a:t>
                </a:r>
                <a:r>
                  <a:rPr lang="zh-CN" altLang="en-US" dirty="0">
                    <a:latin typeface="+mn-ea"/>
                    <a:ea typeface="+mn-ea"/>
                  </a:rPr>
                  <a:t>起着同样的作用，它与</a:t>
                </a:r>
                <a:r>
                  <a:rPr lang="en-US" altLang="zh-CN" i="1" dirty="0" err="1">
                    <a:latin typeface="+mn-ea"/>
                    <a:ea typeface="+mn-ea"/>
                  </a:rPr>
                  <a:t>hc</a:t>
                </a:r>
                <a:r>
                  <a:rPr lang="zh-CN" altLang="en-US" dirty="0">
                    <a:latin typeface="+mn-ea"/>
                    <a:ea typeface="+mn-ea"/>
                  </a:rPr>
                  <a:t>是由精细结构常数联起来的。</a:t>
                </a:r>
              </a:p>
              <a:p>
                <a:endParaRPr lang="zh-CN" altLang="en-US" dirty="0"/>
              </a:p>
            </p:txBody>
          </p:sp>
        </mc:Fallback>
      </mc:AlternateContent>
      <p:sp>
        <p:nvSpPr>
          <p:cNvPr id="4" name="灯片编号占位符 3"/>
          <p:cNvSpPr>
            <a:spLocks noGrp="1"/>
          </p:cNvSpPr>
          <p:nvPr>
            <p:ph type="sldNum" sz="quarter" idx="10"/>
          </p:nvPr>
        </p:nvSpPr>
        <p:spPr/>
        <p:txBody>
          <a:bodyPr/>
          <a:lstStyle/>
          <a:p>
            <a:fld id="{BBFFA0E3-A11C-419F-99C3-E9818385E919}" type="slidenum">
              <a:rPr lang="zh-CN" altLang="en-US" smtClean="0"/>
              <a:pPr/>
              <a:t>63</a:t>
            </a:fld>
            <a:endParaRPr lang="zh-CN" altLang="en-US"/>
          </a:p>
        </p:txBody>
      </p:sp>
    </p:spTree>
    <p:extLst>
      <p:ext uri="{BB962C8B-B14F-4D97-AF65-F5344CB8AC3E}">
        <p14:creationId xmlns:p14="http://schemas.microsoft.com/office/powerpoint/2010/main" val="816077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直角三角形 3"/>
          <p:cNvSpPr/>
          <p:nvPr/>
        </p:nvSpPr>
        <p:spPr>
          <a:xfrm>
            <a:off x="1"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hangingPunct="1">
              <a:defRPr/>
            </a:pPr>
            <a:endParaRPr lang="en-US" sz="1350"/>
          </a:p>
        </p:txBody>
      </p:sp>
      <p:grpSp>
        <p:nvGrpSpPr>
          <p:cNvPr id="5" name="组合 10"/>
          <p:cNvGrpSpPr>
            <a:grpSpLocks/>
          </p:cNvGrpSpPr>
          <p:nvPr/>
        </p:nvGrpSpPr>
        <p:grpSpPr bwMode="auto">
          <a:xfrm>
            <a:off x="468315" y="333375"/>
            <a:ext cx="2016125" cy="431800"/>
            <a:chOff x="467544" y="332704"/>
            <a:chExt cx="2016224" cy="432000"/>
          </a:xfrm>
        </p:grpSpPr>
        <p:pic>
          <p:nvPicPr>
            <p:cNvPr id="6" name="图片 11" descr="nenu3.jpg"/>
            <p:cNvPicPr>
              <a:picLocks noChangeAspect="1"/>
            </p:cNvPicPr>
            <p:nvPr/>
          </p:nvPicPr>
          <p:blipFill>
            <a:blip r:embed="rId2" cstate="print">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a:off x="467544" y="332704"/>
              <a:ext cx="531975"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3" descr="n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702" y="404704"/>
              <a:ext cx="140606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组合 13"/>
          <p:cNvGrpSpPr>
            <a:grpSpLocks/>
          </p:cNvGrpSpPr>
          <p:nvPr/>
        </p:nvGrpSpPr>
        <p:grpSpPr bwMode="auto">
          <a:xfrm>
            <a:off x="171452" y="920750"/>
            <a:ext cx="8721725" cy="553998"/>
            <a:chOff x="171712" y="-171400"/>
            <a:chExt cx="8720768" cy="553889"/>
          </a:xfrm>
        </p:grpSpPr>
        <p:cxnSp>
          <p:nvCxnSpPr>
            <p:cNvPr id="10" name="直接连接符 9"/>
            <p:cNvCxnSpPr/>
            <p:nvPr/>
          </p:nvCxnSpPr>
          <p:spPr>
            <a:xfrm>
              <a:off x="251078" y="188892"/>
              <a:ext cx="86414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171712" y="-171400"/>
              <a:ext cx="721593" cy="5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000">
                  <a:solidFill>
                    <a:srgbClr val="7F7F7F"/>
                  </a:solidFill>
                </a:rPr>
                <a:t>.....</a:t>
              </a:r>
              <a:endParaRPr lang="zh-CN" altLang="en-US" sz="3000">
                <a:solidFill>
                  <a:srgbClr val="7F7F7F"/>
                </a:solidFill>
              </a:endParaRPr>
            </a:p>
          </p:txBody>
        </p:sp>
      </p:grpSp>
      <p:grpSp>
        <p:nvGrpSpPr>
          <p:cNvPr id="13" name="组合 18"/>
          <p:cNvGrpSpPr>
            <a:grpSpLocks/>
          </p:cNvGrpSpPr>
          <p:nvPr/>
        </p:nvGrpSpPr>
        <p:grpSpPr bwMode="auto">
          <a:xfrm>
            <a:off x="2" y="1268413"/>
            <a:ext cx="9251947" cy="2978150"/>
            <a:chOff x="0" y="1268760"/>
            <a:chExt cx="9252478" cy="2978150"/>
          </a:xfrm>
        </p:grpSpPr>
        <p:pic>
          <p:nvPicPr>
            <p:cNvPr id="14" name="图片 19" descr="Untitled-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268760"/>
              <a:ext cx="9144001"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20"/>
            <p:cNvGrpSpPr>
              <a:grpSpLocks/>
            </p:cNvGrpSpPr>
            <p:nvPr/>
          </p:nvGrpSpPr>
          <p:grpSpPr bwMode="auto">
            <a:xfrm>
              <a:off x="251520" y="1268760"/>
              <a:ext cx="1440161" cy="720080"/>
              <a:chOff x="251520" y="1268760"/>
              <a:chExt cx="1440160" cy="720080"/>
            </a:xfrm>
          </p:grpSpPr>
          <p:sp>
            <p:nvSpPr>
              <p:cNvPr id="79" name="矩形 78"/>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80" name="矩形 79"/>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6" name="组合 22"/>
            <p:cNvGrpSpPr>
              <a:grpSpLocks/>
            </p:cNvGrpSpPr>
            <p:nvPr/>
          </p:nvGrpSpPr>
          <p:grpSpPr bwMode="auto">
            <a:xfrm>
              <a:off x="2411760" y="1268760"/>
              <a:ext cx="1440161" cy="720080"/>
              <a:chOff x="251520" y="1268760"/>
              <a:chExt cx="1440160" cy="720080"/>
            </a:xfrm>
          </p:grpSpPr>
          <p:sp>
            <p:nvSpPr>
              <p:cNvPr id="77" name="矩形 76"/>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8" name="矩形 77"/>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3"/>
            <p:cNvGrpSpPr>
              <a:grpSpLocks/>
            </p:cNvGrpSpPr>
            <p:nvPr/>
          </p:nvGrpSpPr>
          <p:grpSpPr bwMode="auto">
            <a:xfrm>
              <a:off x="4572000" y="1268760"/>
              <a:ext cx="1440161" cy="720080"/>
              <a:chOff x="251520" y="1268760"/>
              <a:chExt cx="1440160" cy="720080"/>
            </a:xfrm>
          </p:grpSpPr>
          <p:sp>
            <p:nvSpPr>
              <p:cNvPr id="75" name="矩形 74"/>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6" name="矩形 75"/>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4"/>
            <p:cNvGrpSpPr>
              <a:grpSpLocks/>
            </p:cNvGrpSpPr>
            <p:nvPr/>
          </p:nvGrpSpPr>
          <p:grpSpPr bwMode="auto">
            <a:xfrm>
              <a:off x="6732240" y="1268760"/>
              <a:ext cx="1440161" cy="720080"/>
              <a:chOff x="251520" y="1268760"/>
              <a:chExt cx="1440160" cy="720080"/>
            </a:xfrm>
          </p:grpSpPr>
          <p:sp>
            <p:nvSpPr>
              <p:cNvPr id="73" name="矩形 72"/>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4" name="矩形 73"/>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0" name="矩形 19"/>
            <p:cNvSpPr/>
            <p:nvPr/>
          </p:nvSpPr>
          <p:spPr>
            <a:xfrm>
              <a:off x="8892098"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1" name="矩形 20"/>
            <p:cNvSpPr/>
            <p:nvPr/>
          </p:nvSpPr>
          <p:spPr>
            <a:xfrm>
              <a:off x="250839" y="1989485"/>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2" name="矩形 21"/>
            <p:cNvSpPr/>
            <p:nvPr/>
          </p:nvSpPr>
          <p:spPr>
            <a:xfrm>
              <a:off x="0" y="1989485"/>
              <a:ext cx="25083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3" name="组合 28"/>
            <p:cNvGrpSpPr>
              <a:grpSpLocks/>
            </p:cNvGrpSpPr>
            <p:nvPr/>
          </p:nvGrpSpPr>
          <p:grpSpPr bwMode="auto">
            <a:xfrm>
              <a:off x="1691680" y="1988840"/>
              <a:ext cx="1440161" cy="720080"/>
              <a:chOff x="251520" y="1268760"/>
              <a:chExt cx="1440160" cy="720080"/>
            </a:xfrm>
          </p:grpSpPr>
          <p:sp>
            <p:nvSpPr>
              <p:cNvPr id="71" name="矩形 70"/>
              <p:cNvSpPr/>
              <p:nvPr/>
            </p:nvSpPr>
            <p:spPr>
              <a:xfrm>
                <a:off x="972978"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2" name="矩形 71"/>
              <p:cNvSpPr/>
              <p:nvPr/>
            </p:nvSpPr>
            <p:spPr>
              <a:xfrm>
                <a:off x="252212"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0"/>
            <p:cNvGrpSpPr>
              <a:grpSpLocks/>
            </p:cNvGrpSpPr>
            <p:nvPr/>
          </p:nvGrpSpPr>
          <p:grpSpPr bwMode="auto">
            <a:xfrm>
              <a:off x="3923928" y="1988840"/>
              <a:ext cx="1440161" cy="720080"/>
              <a:chOff x="251520" y="1268760"/>
              <a:chExt cx="1440160" cy="720080"/>
            </a:xfrm>
          </p:grpSpPr>
          <p:sp>
            <p:nvSpPr>
              <p:cNvPr id="69" name="矩形 68"/>
              <p:cNvSpPr/>
              <p:nvPr/>
            </p:nvSpPr>
            <p:spPr>
              <a:xfrm>
                <a:off x="972883" y="1269405"/>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70" name="矩形 69"/>
              <p:cNvSpPr/>
              <p:nvPr/>
            </p:nvSpPr>
            <p:spPr>
              <a:xfrm>
                <a:off x="25211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5" name="组合 31"/>
            <p:cNvGrpSpPr>
              <a:grpSpLocks/>
            </p:cNvGrpSpPr>
            <p:nvPr/>
          </p:nvGrpSpPr>
          <p:grpSpPr bwMode="auto">
            <a:xfrm>
              <a:off x="6012161" y="1988840"/>
              <a:ext cx="1440161" cy="720080"/>
              <a:chOff x="251520" y="1268760"/>
              <a:chExt cx="1440160" cy="720080"/>
            </a:xfrm>
          </p:grpSpPr>
          <p:sp>
            <p:nvSpPr>
              <p:cNvPr id="67" name="矩形 66"/>
              <p:cNvSpPr/>
              <p:nvPr/>
            </p:nvSpPr>
            <p:spPr>
              <a:xfrm>
                <a:off x="972333" y="1269405"/>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1567" y="1269405"/>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6" name="矩形 25"/>
            <p:cNvSpPr/>
            <p:nvPr/>
          </p:nvSpPr>
          <p:spPr>
            <a:xfrm>
              <a:off x="8892098" y="1989485"/>
              <a:ext cx="25242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8172919" y="1989485"/>
              <a:ext cx="719179"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8" name="矩形 27"/>
            <p:cNvSpPr/>
            <p:nvPr/>
          </p:nvSpPr>
          <p:spPr>
            <a:xfrm>
              <a:off x="0" y="2708622"/>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9" name="组合 35"/>
            <p:cNvGrpSpPr>
              <a:grpSpLocks/>
            </p:cNvGrpSpPr>
            <p:nvPr/>
          </p:nvGrpSpPr>
          <p:grpSpPr bwMode="auto">
            <a:xfrm>
              <a:off x="971600" y="2708920"/>
              <a:ext cx="1440161" cy="720080"/>
              <a:chOff x="251520" y="1268760"/>
              <a:chExt cx="1440160" cy="720080"/>
            </a:xfrm>
          </p:grpSpPr>
          <p:sp>
            <p:nvSpPr>
              <p:cNvPr id="65" name="矩形 64"/>
              <p:cNvSpPr/>
              <p:nvPr/>
            </p:nvSpPr>
            <p:spPr>
              <a:xfrm>
                <a:off x="972292"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526"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36"/>
            <p:cNvGrpSpPr>
              <a:grpSpLocks/>
            </p:cNvGrpSpPr>
            <p:nvPr/>
          </p:nvGrpSpPr>
          <p:grpSpPr bwMode="auto">
            <a:xfrm>
              <a:off x="3131841" y="2708920"/>
              <a:ext cx="1440161" cy="720080"/>
              <a:chOff x="251520" y="1268760"/>
              <a:chExt cx="1440160" cy="720080"/>
            </a:xfrm>
          </p:grpSpPr>
          <p:sp>
            <p:nvSpPr>
              <p:cNvPr id="63" name="矩形 62"/>
              <p:cNvSpPr/>
              <p:nvPr/>
            </p:nvSpPr>
            <p:spPr>
              <a:xfrm>
                <a:off x="972763" y="1268462"/>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997"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1" name="组合 37"/>
            <p:cNvGrpSpPr>
              <a:grpSpLocks/>
            </p:cNvGrpSpPr>
            <p:nvPr/>
          </p:nvGrpSpPr>
          <p:grpSpPr bwMode="auto">
            <a:xfrm>
              <a:off x="5292081" y="2708920"/>
              <a:ext cx="1440161" cy="720080"/>
              <a:chOff x="251520" y="1268760"/>
              <a:chExt cx="1440160" cy="720080"/>
            </a:xfrm>
          </p:grpSpPr>
          <p:sp>
            <p:nvSpPr>
              <p:cNvPr id="61" name="矩形 60"/>
              <p:cNvSpPr/>
              <p:nvPr/>
            </p:nvSpPr>
            <p:spPr>
              <a:xfrm>
                <a:off x="971647" y="1268462"/>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0881"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2" name="组合 38"/>
            <p:cNvGrpSpPr>
              <a:grpSpLocks/>
            </p:cNvGrpSpPr>
            <p:nvPr/>
          </p:nvGrpSpPr>
          <p:grpSpPr bwMode="auto">
            <a:xfrm>
              <a:off x="7452321" y="2708920"/>
              <a:ext cx="1440161" cy="720080"/>
              <a:chOff x="251520" y="1268760"/>
              <a:chExt cx="1440160" cy="720080"/>
            </a:xfrm>
          </p:grpSpPr>
          <p:sp>
            <p:nvSpPr>
              <p:cNvPr id="59" name="矩形 58"/>
              <p:cNvSpPr/>
              <p:nvPr/>
            </p:nvSpPr>
            <p:spPr>
              <a:xfrm>
                <a:off x="972118" y="1268462"/>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1352" y="1268462"/>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3" name="组合 39"/>
            <p:cNvGrpSpPr>
              <a:grpSpLocks/>
            </p:cNvGrpSpPr>
            <p:nvPr/>
          </p:nvGrpSpPr>
          <p:grpSpPr bwMode="auto">
            <a:xfrm>
              <a:off x="251520" y="3429000"/>
              <a:ext cx="1440161" cy="720080"/>
              <a:chOff x="251520" y="1268760"/>
              <a:chExt cx="1440160" cy="720080"/>
            </a:xfrm>
          </p:grpSpPr>
          <p:sp>
            <p:nvSpPr>
              <p:cNvPr id="57" name="矩形 56"/>
              <p:cNvSpPr/>
              <p:nvPr/>
            </p:nvSpPr>
            <p:spPr>
              <a:xfrm>
                <a:off x="971605" y="1269107"/>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0839"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4" name="组合 40"/>
            <p:cNvGrpSpPr>
              <a:grpSpLocks/>
            </p:cNvGrpSpPr>
            <p:nvPr/>
          </p:nvGrpSpPr>
          <p:grpSpPr bwMode="auto">
            <a:xfrm>
              <a:off x="2411760" y="3429000"/>
              <a:ext cx="1440161" cy="720080"/>
              <a:chOff x="251520" y="1268760"/>
              <a:chExt cx="1440160" cy="720080"/>
            </a:xfrm>
          </p:grpSpPr>
          <p:sp>
            <p:nvSpPr>
              <p:cNvPr id="55" name="矩形 54"/>
              <p:cNvSpPr/>
              <p:nvPr/>
            </p:nvSpPr>
            <p:spPr>
              <a:xfrm>
                <a:off x="972077"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311"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5" name="组合 41"/>
            <p:cNvGrpSpPr>
              <a:grpSpLocks/>
            </p:cNvGrpSpPr>
            <p:nvPr/>
          </p:nvGrpSpPr>
          <p:grpSpPr bwMode="auto">
            <a:xfrm>
              <a:off x="4572000" y="3429000"/>
              <a:ext cx="1440161" cy="720080"/>
              <a:chOff x="251520" y="1268760"/>
              <a:chExt cx="1440160" cy="720080"/>
            </a:xfrm>
          </p:grpSpPr>
          <p:sp>
            <p:nvSpPr>
              <p:cNvPr id="53" name="矩形 52"/>
              <p:cNvSpPr/>
              <p:nvPr/>
            </p:nvSpPr>
            <p:spPr>
              <a:xfrm>
                <a:off x="972548" y="1269107"/>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782"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6" name="组合 42"/>
            <p:cNvGrpSpPr>
              <a:grpSpLocks/>
            </p:cNvGrpSpPr>
            <p:nvPr/>
          </p:nvGrpSpPr>
          <p:grpSpPr bwMode="auto">
            <a:xfrm>
              <a:off x="6732240" y="3429000"/>
              <a:ext cx="1440161" cy="720080"/>
              <a:chOff x="251520" y="1268760"/>
              <a:chExt cx="1440160" cy="720080"/>
            </a:xfrm>
          </p:grpSpPr>
          <p:sp>
            <p:nvSpPr>
              <p:cNvPr id="51" name="矩形 50"/>
              <p:cNvSpPr/>
              <p:nvPr/>
            </p:nvSpPr>
            <p:spPr>
              <a:xfrm>
                <a:off x="973020" y="1269107"/>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2254" y="1269107"/>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7" name="矩形 36"/>
            <p:cNvSpPr/>
            <p:nvPr/>
          </p:nvSpPr>
          <p:spPr>
            <a:xfrm>
              <a:off x="8892098" y="3429347"/>
              <a:ext cx="25242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0839" y="4148485"/>
              <a:ext cx="720766" cy="9048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9" name="矩形 38"/>
            <p:cNvSpPr/>
            <p:nvPr/>
          </p:nvSpPr>
          <p:spPr>
            <a:xfrm>
              <a:off x="0" y="4148485"/>
              <a:ext cx="250839" cy="9048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40" name="组合 46"/>
            <p:cNvGrpSpPr>
              <a:grpSpLocks/>
            </p:cNvGrpSpPr>
            <p:nvPr/>
          </p:nvGrpSpPr>
          <p:grpSpPr bwMode="auto">
            <a:xfrm>
              <a:off x="1691680" y="4131088"/>
              <a:ext cx="1440161" cy="90000"/>
              <a:chOff x="251520" y="1268760"/>
              <a:chExt cx="1440160" cy="720080"/>
            </a:xfrm>
          </p:grpSpPr>
          <p:sp>
            <p:nvSpPr>
              <p:cNvPr id="49" name="矩形 48"/>
              <p:cNvSpPr/>
              <p:nvPr/>
            </p:nvSpPr>
            <p:spPr>
              <a:xfrm>
                <a:off x="972978" y="1268232"/>
                <a:ext cx="719179" cy="723984"/>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2212" y="1268232"/>
                <a:ext cx="720766" cy="723984"/>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1" name="组合 47"/>
            <p:cNvGrpSpPr>
              <a:grpSpLocks/>
            </p:cNvGrpSpPr>
            <p:nvPr/>
          </p:nvGrpSpPr>
          <p:grpSpPr bwMode="auto">
            <a:xfrm>
              <a:off x="3851920" y="4149080"/>
              <a:ext cx="1440161" cy="72000"/>
              <a:chOff x="251520" y="1268760"/>
              <a:chExt cx="1440160" cy="720080"/>
            </a:xfrm>
          </p:grpSpPr>
          <p:sp>
            <p:nvSpPr>
              <p:cNvPr id="47" name="矩形 46"/>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42" name="组合 48"/>
            <p:cNvGrpSpPr>
              <a:grpSpLocks/>
            </p:cNvGrpSpPr>
            <p:nvPr/>
          </p:nvGrpSpPr>
          <p:grpSpPr bwMode="auto">
            <a:xfrm>
              <a:off x="6012161" y="4149080"/>
              <a:ext cx="1440161" cy="72000"/>
              <a:chOff x="251520" y="1268760"/>
              <a:chExt cx="1440160" cy="720080"/>
            </a:xfrm>
          </p:grpSpPr>
          <p:sp>
            <p:nvSpPr>
              <p:cNvPr id="45" name="矩形 44"/>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43" name="矩形 42"/>
            <p:cNvSpPr/>
            <p:nvPr/>
          </p:nvSpPr>
          <p:spPr>
            <a:xfrm>
              <a:off x="8892095"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9" name="标题 8"/>
          <p:cNvSpPr>
            <a:spLocks noGrp="1"/>
          </p:cNvSpPr>
          <p:nvPr>
            <p:ph type="ctrTitle"/>
          </p:nvPr>
        </p:nvSpPr>
        <p:spPr>
          <a:xfrm>
            <a:off x="268518" y="4287332"/>
            <a:ext cx="8640960" cy="1013876"/>
          </a:xfrm>
        </p:spPr>
        <p:txBody>
          <a:bodyPr anchor="b"/>
          <a:lstStyle>
            <a:lvl1pPr algn="r">
              <a:defRPr sz="3000" b="1">
                <a:solidFill>
                  <a:schemeClr val="tx1">
                    <a:lumMod val="85000"/>
                    <a:lumOff val="15000"/>
                  </a:schemeClr>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dirty="0"/>
          </a:p>
        </p:txBody>
      </p:sp>
      <p:sp>
        <p:nvSpPr>
          <p:cNvPr id="17" name="副标题 16"/>
          <p:cNvSpPr>
            <a:spLocks noGrp="1"/>
          </p:cNvSpPr>
          <p:nvPr>
            <p:ph type="subTitle" idx="1"/>
          </p:nvPr>
        </p:nvSpPr>
        <p:spPr>
          <a:xfrm>
            <a:off x="251520" y="5358409"/>
            <a:ext cx="8640960" cy="590875"/>
          </a:xfrm>
        </p:spPr>
        <p:txBody>
          <a:bodyPr lIns="45720" rIns="45720"/>
          <a:lstStyle>
            <a:lvl1pPr marL="0" marR="48006" indent="0" algn="r">
              <a:buNone/>
              <a:defRPr>
                <a:solidFill>
                  <a:schemeClr val="tx1">
                    <a:lumMod val="85000"/>
                    <a:lumOff val="15000"/>
                  </a:schemeClr>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extLst/>
          </a:lstStyle>
          <a:p>
            <a:r>
              <a:rPr lang="zh-CN" altLang="en-US" smtClean="0"/>
              <a:t>单击此处编辑母版副标题样式</a:t>
            </a:r>
            <a:endParaRPr lang="en-US" dirty="0"/>
          </a:p>
        </p:txBody>
      </p:sp>
      <p:sp>
        <p:nvSpPr>
          <p:cNvPr id="81" name="日期占位符 29"/>
          <p:cNvSpPr>
            <a:spLocks noGrp="1"/>
          </p:cNvSpPr>
          <p:nvPr>
            <p:ph type="dt" sz="half" idx="10"/>
          </p:nvPr>
        </p:nvSpPr>
        <p:spPr/>
        <p:txBody>
          <a:bodyPr/>
          <a:lstStyle>
            <a:lvl1pPr algn="ctr">
              <a:defRPr sz="1050" smtClean="0">
                <a:solidFill>
                  <a:srgbClr val="FFFFFF"/>
                </a:solidFill>
              </a:defRPr>
            </a:lvl1pPr>
            <a:extLst/>
          </a:lstStyle>
          <a:p>
            <a:pPr>
              <a:defRPr/>
            </a:pPr>
            <a:endParaRPr lang="en-US" altLang="zh-CN"/>
          </a:p>
        </p:txBody>
      </p:sp>
      <p:sp>
        <p:nvSpPr>
          <p:cNvPr id="82" name="页脚占位符 18"/>
          <p:cNvSpPr>
            <a:spLocks noGrp="1"/>
          </p:cNvSpPr>
          <p:nvPr>
            <p:ph type="ftr" sz="quarter" idx="11"/>
          </p:nvPr>
        </p:nvSpPr>
        <p:spPr/>
        <p:txBody>
          <a:bodyPr/>
          <a:lstStyle>
            <a:lvl1pPr>
              <a:defRPr sz="1050">
                <a:solidFill>
                  <a:schemeClr val="accent1">
                    <a:tint val="20000"/>
                  </a:schemeClr>
                </a:solidFill>
              </a:defRPr>
            </a:lvl1pPr>
            <a:extLst/>
          </a:lstStyle>
          <a:p>
            <a:pPr>
              <a:defRPr/>
            </a:pPr>
            <a:endParaRPr lang="en-US" altLang="zh-CN"/>
          </a:p>
        </p:txBody>
      </p:sp>
      <p:sp>
        <p:nvSpPr>
          <p:cNvPr id="83" name="灯片编号占位符 26"/>
          <p:cNvSpPr>
            <a:spLocks noGrp="1"/>
          </p:cNvSpPr>
          <p:nvPr>
            <p:ph type="sldNum" sz="quarter" idx="12"/>
          </p:nvPr>
        </p:nvSpPr>
        <p:spPr/>
        <p:txBody>
          <a:bodyPr/>
          <a:lstStyle>
            <a:lvl1pPr>
              <a:defRPr sz="825" smtClean="0">
                <a:solidFill>
                  <a:srgbClr val="FFFFFF"/>
                </a:solidFill>
              </a:defRPr>
            </a:lvl1pPr>
            <a:extLst/>
          </a:lstStyle>
          <a:p>
            <a:pPr>
              <a:defRPr/>
            </a:pPr>
            <a:fld id="{5512EF13-F7D0-4846-AE8F-1AC8131CBBED}" type="slidenum">
              <a:rPr lang="zh-CN" altLang="en-US" smtClean="0"/>
              <a:pPr>
                <a:defRPr/>
              </a:pPr>
              <a:t>‹#›</a:t>
            </a:fld>
            <a:endParaRPr lang="en-US" altLang="zh-CN"/>
          </a:p>
        </p:txBody>
      </p:sp>
    </p:spTree>
    <p:extLst>
      <p:ext uri="{BB962C8B-B14F-4D97-AF65-F5344CB8AC3E}">
        <p14:creationId xmlns:p14="http://schemas.microsoft.com/office/powerpoint/2010/main" val="91050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55D2E4EA-F051-48CE-8C31-0F38F172336B}" type="slidenum">
              <a:rPr lang="zh-CN" altLang="en-US" smtClean="0"/>
              <a:pPr>
                <a:defRPr/>
              </a:pPr>
              <a:t>‹#›</a:t>
            </a:fld>
            <a:endParaRPr lang="en-US" altLang="zh-CN"/>
          </a:p>
        </p:txBody>
      </p:sp>
    </p:spTree>
    <p:extLst>
      <p:ext uri="{BB962C8B-B14F-4D97-AF65-F5344CB8AC3E}">
        <p14:creationId xmlns:p14="http://schemas.microsoft.com/office/powerpoint/2010/main" val="12895917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AC8F026-31D5-4A4C-BC88-3E68A34B390E}" type="slidenum">
              <a:rPr lang="zh-CN" altLang="en-US"/>
              <a:pPr>
                <a:defRPr/>
              </a:pPr>
              <a:t>‹#›</a:t>
            </a:fld>
            <a:endParaRPr lang="en-US" altLang="zh-CN"/>
          </a:p>
        </p:txBody>
      </p:sp>
    </p:spTree>
    <p:extLst>
      <p:ext uri="{BB962C8B-B14F-4D97-AF65-F5344CB8AC3E}">
        <p14:creationId xmlns:p14="http://schemas.microsoft.com/office/powerpoint/2010/main" val="15621693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5242608B-0F1F-4227-8F7B-A9FC08DA6311}" type="slidenum">
              <a:rPr lang="zh-CN" altLang="en-US"/>
              <a:pPr>
                <a:defRPr/>
              </a:pPr>
              <a:t>‹#›</a:t>
            </a:fld>
            <a:endParaRPr lang="en-US" altLang="zh-CN"/>
          </a:p>
        </p:txBody>
      </p:sp>
    </p:spTree>
    <p:extLst>
      <p:ext uri="{BB962C8B-B14F-4D97-AF65-F5344CB8AC3E}">
        <p14:creationId xmlns:p14="http://schemas.microsoft.com/office/powerpoint/2010/main" val="2524950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defRPr/>
            </a:pPr>
            <a:fld id="{62A6CAB9-43C0-49C0-BC5D-66477BF0E15A}" type="slidenum">
              <a:rPr lang="zh-CN" altLang="en-US" smtClean="0"/>
              <a:pPr>
                <a:defRPr/>
              </a:pPr>
              <a:t>‹#›</a:t>
            </a:fld>
            <a:endParaRPr lang="en-US" altLang="zh-CN"/>
          </a:p>
        </p:txBody>
      </p:sp>
    </p:spTree>
    <p:extLst>
      <p:ext uri="{BB962C8B-B14F-4D97-AF65-F5344CB8AC3E}">
        <p14:creationId xmlns:p14="http://schemas.microsoft.com/office/powerpoint/2010/main" val="35885554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1800"/>
            </a:lvl1pPr>
            <a:lvl2pPr>
              <a:defRPr sz="1500"/>
            </a:lvl2pPr>
            <a:lvl3pPr>
              <a:defRPr sz="1350"/>
            </a:lvl3pPr>
            <a:lvl4pPr>
              <a:defRPr sz="1200"/>
            </a:lvl4pPr>
            <a:lvl5pPr>
              <a:defRPr sz="105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标题 6"/>
          <p:cNvSpPr>
            <a:spLocks noGrp="1"/>
          </p:cNvSpPr>
          <p:nvPr>
            <p:ph type="title"/>
          </p:nvPr>
        </p:nvSpPr>
        <p:spPr>
          <a:xfrm>
            <a:off x="457200" y="274638"/>
            <a:ext cx="8229600" cy="994122"/>
          </a:xfrm>
        </p:spPr>
        <p:txBody>
          <a:bodyPr rtlCol="0"/>
          <a:lstStyle>
            <a:lvl1pPr>
              <a:defRPr sz="2400" b="1">
                <a:solidFill>
                  <a:schemeClr val="tx1">
                    <a:lumMod val="85000"/>
                    <a:lumOff val="15000"/>
                  </a:schemeClr>
                </a:solidFill>
              </a:defRPr>
            </a:lvl1pPr>
            <a:extLst/>
          </a:lstStyle>
          <a:p>
            <a:r>
              <a:rPr lang="zh-CN" altLang="en-US" smtClean="0"/>
              <a:t>单击此处编辑母版标题样式</a:t>
            </a:r>
            <a:endParaRPr lang="en-US" dirty="0"/>
          </a:p>
        </p:txBody>
      </p:sp>
      <p:sp>
        <p:nvSpPr>
          <p:cNvPr id="5" name="日期占位符 3"/>
          <p:cNvSpPr>
            <a:spLocks noGrp="1"/>
          </p:cNvSpPr>
          <p:nvPr>
            <p:ph type="dt" sz="half" idx="10"/>
          </p:nvPr>
        </p:nvSpPr>
        <p:spPr>
          <a:xfrm>
            <a:off x="6727827" y="6408742"/>
            <a:ext cx="1588591" cy="365125"/>
          </a:xfrm>
        </p:spPr>
        <p:txBody>
          <a:bodyPr/>
          <a:lstStyle>
            <a:lvl1pPr algn="ctr">
              <a:defRPr sz="1050"/>
            </a:lvl1pPr>
            <a:extLst/>
          </a:lstStyle>
          <a:p>
            <a:pPr>
              <a:defRPr/>
            </a:pPr>
            <a:endParaRPr lang="en-US" altLang="zh-CN"/>
          </a:p>
        </p:txBody>
      </p:sp>
      <p:sp>
        <p:nvSpPr>
          <p:cNvPr id="6" name="页脚占位符 4"/>
          <p:cNvSpPr>
            <a:spLocks noGrp="1"/>
          </p:cNvSpPr>
          <p:nvPr>
            <p:ph type="ftr" sz="quarter" idx="11"/>
          </p:nvPr>
        </p:nvSpPr>
        <p:spPr/>
        <p:txBody>
          <a:bodyPr/>
          <a:lstStyle>
            <a:lvl1pPr>
              <a:defRPr sz="1050"/>
            </a:lvl1pPr>
            <a:extLst/>
          </a:lstStyle>
          <a:p>
            <a:pPr>
              <a:defRPr/>
            </a:pPr>
            <a:endParaRPr lang="en-US" altLang="zh-CN"/>
          </a:p>
        </p:txBody>
      </p:sp>
      <p:sp>
        <p:nvSpPr>
          <p:cNvPr id="8" name="灯片编号占位符 5"/>
          <p:cNvSpPr>
            <a:spLocks noGrp="1"/>
          </p:cNvSpPr>
          <p:nvPr>
            <p:ph type="sldNum" sz="quarter" idx="12"/>
          </p:nvPr>
        </p:nvSpPr>
        <p:spPr>
          <a:xfrm>
            <a:off x="8532442" y="6408742"/>
            <a:ext cx="481385" cy="365125"/>
          </a:xfrm>
        </p:spPr>
        <p:txBody>
          <a:bodyPr/>
          <a:lstStyle>
            <a:lvl1pPr>
              <a:defRPr/>
            </a:lvl1pPr>
            <a:extLst/>
          </a:lstStyle>
          <a:p>
            <a:pPr>
              <a:defRPr/>
            </a:pPr>
            <a:fld id="{923D05E4-3E40-4543-88C5-8AB90C694EA0}" type="slidenum">
              <a:rPr lang="zh-CN" altLang="en-US" smtClean="0"/>
              <a:pPr>
                <a:defRPr/>
              </a:pPr>
              <a:t>‹#›</a:t>
            </a:fld>
            <a:endParaRPr lang="en-US" altLang="zh-CN"/>
          </a:p>
        </p:txBody>
      </p:sp>
    </p:spTree>
    <p:extLst>
      <p:ext uri="{BB962C8B-B14F-4D97-AF65-F5344CB8AC3E}">
        <p14:creationId xmlns:p14="http://schemas.microsoft.com/office/powerpoint/2010/main" val="320587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995710"/>
          </a:xfrm>
        </p:spPr>
        <p:txBody>
          <a:bodyPr/>
          <a:lstStyle>
            <a:lvl1pPr>
              <a:defRPr sz="2400">
                <a:solidFill>
                  <a:schemeClr val="tx1">
                    <a:lumMod val="85000"/>
                    <a:lumOff val="15000"/>
                  </a:schemeClr>
                </a:solidFill>
              </a:defRPr>
            </a:lvl1pPr>
            <a:extLst/>
          </a:lstStyle>
          <a:p>
            <a:r>
              <a:rPr lang="zh-CN" altLang="en-US" smtClean="0"/>
              <a:t>单击此处编辑母版标题样式</a:t>
            </a:r>
            <a:endParaRPr lang="en-US" dirty="0"/>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8" y="5410200"/>
            <a:ext cx="4041775" cy="762000"/>
          </a:xfrm>
          <a:solidFill>
            <a:schemeClr val="accent1"/>
          </a:solidFill>
          <a:ln w="9652">
            <a:solidFill>
              <a:schemeClr val="accent1"/>
            </a:solidFill>
            <a:miter lim="800000"/>
          </a:ln>
        </p:spPr>
        <p:txBody>
          <a:bodyPr lIns="182880" anchor="ctr"/>
          <a:lstStyle>
            <a:lvl1pPr marL="0" indent="0">
              <a:buNone/>
              <a:defRPr sz="1800" b="0">
                <a:solidFill>
                  <a:schemeClr val="bg1"/>
                </a:solidFill>
              </a:defRPr>
            </a:lvl1pPr>
            <a:lvl2pPr>
              <a:buNone/>
              <a:defRPr sz="1500" b="1"/>
            </a:lvl2pPr>
            <a:lvl3pPr>
              <a:buNone/>
              <a:defRPr sz="1350" b="1"/>
            </a:lvl3pPr>
            <a:lvl4pPr>
              <a:buNone/>
              <a:defRPr sz="1200" b="1"/>
            </a:lvl4pPr>
            <a:lvl5pPr>
              <a:buNone/>
              <a:defRPr sz="12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8"/>
            <a:ext cx="4040188" cy="3941763"/>
          </a:xfrm>
          <a:ln>
            <a:noFill/>
            <a:prstDash val="sysDash"/>
            <a:miter lim="800000"/>
          </a:ln>
        </p:spPr>
        <p:txBody>
          <a:bodyPr/>
          <a:lstStyle>
            <a:lvl1pPr>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7" y="1444298"/>
            <a:ext cx="4041775" cy="3941763"/>
          </a:xfrm>
          <a:ln>
            <a:noFill/>
            <a:prstDash val="sysDash"/>
            <a:miter lim="800000"/>
          </a:ln>
        </p:spPr>
        <p:txBody>
          <a:bodyPr/>
          <a:lstStyle>
            <a:lvl1pPr>
              <a:spcBef>
                <a:spcPts val="0"/>
              </a:spcBef>
              <a:defRPr sz="1800"/>
            </a:lvl1pPr>
            <a:lvl2pPr>
              <a:defRPr sz="1500"/>
            </a:lvl2pPr>
            <a:lvl3pPr>
              <a:defRPr sz="1350"/>
            </a:lvl3pPr>
            <a:lvl4pPr>
              <a:defRPr sz="1200"/>
            </a:lvl4pPr>
            <a:lvl5pPr>
              <a:defRPr sz="12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日期占位符 6"/>
          <p:cNvSpPr>
            <a:spLocks noGrp="1"/>
          </p:cNvSpPr>
          <p:nvPr>
            <p:ph type="dt" sz="half" idx="10"/>
          </p:nvPr>
        </p:nvSpPr>
        <p:spPr/>
        <p:txBody>
          <a:bodyPr/>
          <a:lstStyle>
            <a:lvl1pPr>
              <a:defRPr/>
            </a:lvl1pPr>
            <a:extLst/>
          </a:lstStyle>
          <a:p>
            <a:pPr>
              <a:defRPr/>
            </a:pPr>
            <a:endParaRPr lang="en-US" altLang="zh-CN"/>
          </a:p>
        </p:txBody>
      </p:sp>
      <p:sp>
        <p:nvSpPr>
          <p:cNvPr id="9" name="页脚占位符 7"/>
          <p:cNvSpPr>
            <a:spLocks noGrp="1"/>
          </p:cNvSpPr>
          <p:nvPr>
            <p:ph type="ftr" sz="quarter" idx="11"/>
          </p:nvPr>
        </p:nvSpPr>
        <p:spPr/>
        <p:txBody>
          <a:bodyPr/>
          <a:lstStyle>
            <a:lvl1pPr>
              <a:defRPr/>
            </a:lvl1pPr>
            <a:extLst/>
          </a:lstStyle>
          <a:p>
            <a:pPr>
              <a:defRPr/>
            </a:pPr>
            <a:endParaRPr lang="en-US" altLang="zh-CN"/>
          </a:p>
        </p:txBody>
      </p:sp>
      <p:sp>
        <p:nvSpPr>
          <p:cNvPr id="10" name="灯片编号占位符 8"/>
          <p:cNvSpPr>
            <a:spLocks noGrp="1"/>
          </p:cNvSpPr>
          <p:nvPr>
            <p:ph type="sldNum" sz="quarter" idx="12"/>
          </p:nvPr>
        </p:nvSpPr>
        <p:spPr/>
        <p:txBody>
          <a:bodyPr/>
          <a:lstStyle>
            <a:lvl1pPr>
              <a:defRPr/>
            </a:lvl1pPr>
            <a:extLst/>
          </a:lstStyle>
          <a:p>
            <a:pPr>
              <a:defRPr/>
            </a:pPr>
            <a:fld id="{31EFCC9E-14F5-4538-9723-32B95709B26C}" type="slidenum">
              <a:rPr lang="zh-CN" altLang="en-US" smtClean="0"/>
              <a:pPr>
                <a:defRPr/>
              </a:pPr>
              <a:t>‹#›</a:t>
            </a:fld>
            <a:endParaRPr lang="en-US" altLang="zh-CN"/>
          </a:p>
        </p:txBody>
      </p:sp>
    </p:spTree>
    <p:extLst>
      <p:ext uri="{BB962C8B-B14F-4D97-AF65-F5344CB8AC3E}">
        <p14:creationId xmlns:p14="http://schemas.microsoft.com/office/powerpoint/2010/main" val="420124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extLst/>
          </a:lstStyle>
          <a:p>
            <a:pPr>
              <a:defRPr/>
            </a:pPr>
            <a:endParaRPr lang="en-US" altLang="zh-CN"/>
          </a:p>
        </p:txBody>
      </p:sp>
      <p:sp>
        <p:nvSpPr>
          <p:cNvPr id="4" name="页脚占位符 2"/>
          <p:cNvSpPr>
            <a:spLocks noGrp="1"/>
          </p:cNvSpPr>
          <p:nvPr>
            <p:ph type="ftr" sz="quarter" idx="11"/>
          </p:nvPr>
        </p:nvSpPr>
        <p:spPr/>
        <p:txBody>
          <a:bodyPr/>
          <a:lstStyle>
            <a:lvl1pPr>
              <a:defRPr/>
            </a:lvl1pPr>
            <a:extLst/>
          </a:lstStyle>
          <a:p>
            <a:pPr>
              <a:defRPr/>
            </a:pPr>
            <a:endParaRPr lang="en-US" altLang="zh-CN"/>
          </a:p>
        </p:txBody>
      </p:sp>
      <p:sp>
        <p:nvSpPr>
          <p:cNvPr id="5" name="灯片编号占位符 3"/>
          <p:cNvSpPr>
            <a:spLocks noGrp="1"/>
          </p:cNvSpPr>
          <p:nvPr>
            <p:ph type="sldNum" sz="quarter" idx="12"/>
          </p:nvPr>
        </p:nvSpPr>
        <p:spPr/>
        <p:txBody>
          <a:bodyPr/>
          <a:lstStyle>
            <a:lvl1pPr>
              <a:defRPr/>
            </a:lvl1pPr>
            <a:extLst/>
          </a:lstStyle>
          <a:p>
            <a:pPr>
              <a:defRPr/>
            </a:pPr>
            <a:fld id="{FC660346-DBA0-48FC-849D-F7FE892C649D}" type="slidenum">
              <a:rPr lang="zh-CN" altLang="en-US" smtClean="0"/>
              <a:pPr>
                <a:defRPr/>
              </a:pPr>
              <a:t>‹#›</a:t>
            </a:fld>
            <a:endParaRPr lang="en-US" altLang="zh-CN"/>
          </a:p>
        </p:txBody>
      </p:sp>
    </p:spTree>
    <p:extLst>
      <p:ext uri="{BB962C8B-B14F-4D97-AF65-F5344CB8AC3E}">
        <p14:creationId xmlns:p14="http://schemas.microsoft.com/office/powerpoint/2010/main" val="162352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1875"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200"/>
            </a:lvl1pPr>
            <a:lvl2pPr>
              <a:buNone/>
              <a:defRPr sz="900"/>
            </a:lvl2pPr>
            <a:lvl3pPr>
              <a:buNone/>
              <a:defRPr sz="750"/>
            </a:lvl3pPr>
            <a:lvl4pPr>
              <a:buNone/>
              <a:defRPr sz="675"/>
            </a:lvl4pPr>
            <a:lvl5pPr>
              <a:buNone/>
              <a:defRPr sz="675"/>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2400"/>
            </a:lvl1pPr>
            <a:lvl2pPr>
              <a:defRPr sz="2100"/>
            </a:lvl2pPr>
            <a:lvl3pPr>
              <a:defRPr sz="1800"/>
            </a:lvl3pPr>
            <a:lvl4pPr>
              <a:defRPr sz="1500"/>
            </a:lvl4pPr>
            <a:lvl5pPr>
              <a:defRPr sz="15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日期占位符 4"/>
          <p:cNvSpPr>
            <a:spLocks noGrp="1"/>
          </p:cNvSpPr>
          <p:nvPr>
            <p:ph type="dt" sz="half" idx="10"/>
          </p:nvPr>
        </p:nvSpPr>
        <p:spPr/>
        <p:txBody>
          <a:bodyPr/>
          <a:lstStyle>
            <a:lvl1pPr>
              <a:defRPr/>
            </a:lvl1pPr>
            <a:extLst/>
          </a:lstStyle>
          <a:p>
            <a:pPr>
              <a:defRPr/>
            </a:pPr>
            <a:endParaRPr lang="en-US" altLang="zh-CN"/>
          </a:p>
        </p:txBody>
      </p:sp>
      <p:sp>
        <p:nvSpPr>
          <p:cNvPr id="7" name="页脚占位符 5"/>
          <p:cNvSpPr>
            <a:spLocks noGrp="1"/>
          </p:cNvSpPr>
          <p:nvPr>
            <p:ph type="ftr" sz="quarter" idx="11"/>
          </p:nvPr>
        </p:nvSpPr>
        <p:spPr/>
        <p:txBody>
          <a:bodyPr/>
          <a:lstStyle>
            <a:lvl1pPr>
              <a:defRPr/>
            </a:lvl1pPr>
            <a:extLst/>
          </a:lstStyle>
          <a:p>
            <a:pPr>
              <a:defRPr/>
            </a:pPr>
            <a:endParaRPr lang="en-US" altLang="zh-CN"/>
          </a:p>
        </p:txBody>
      </p:sp>
      <p:sp>
        <p:nvSpPr>
          <p:cNvPr id="8" name="灯片编号占位符 6"/>
          <p:cNvSpPr>
            <a:spLocks noGrp="1"/>
          </p:cNvSpPr>
          <p:nvPr>
            <p:ph type="sldNum" sz="quarter" idx="12"/>
          </p:nvPr>
        </p:nvSpPr>
        <p:spPr/>
        <p:txBody>
          <a:bodyPr/>
          <a:lstStyle>
            <a:lvl1pPr>
              <a:defRPr/>
            </a:lvl1pPr>
            <a:extLst/>
          </a:lstStyle>
          <a:p>
            <a:pPr>
              <a:defRPr/>
            </a:pPr>
            <a:fld id="{CBAB12F0-97B8-45F1-8FD8-A2EFA98EA959}" type="slidenum">
              <a:rPr lang="zh-CN" altLang="en-US" smtClean="0"/>
              <a:pPr>
                <a:defRPr/>
              </a:pPr>
              <a:t>‹#›</a:t>
            </a:fld>
            <a:endParaRPr lang="en-US" altLang="zh-CN"/>
          </a:p>
        </p:txBody>
      </p:sp>
    </p:spTree>
    <p:extLst>
      <p:ext uri="{BB962C8B-B14F-4D97-AF65-F5344CB8AC3E}">
        <p14:creationId xmlns:p14="http://schemas.microsoft.com/office/powerpoint/2010/main" val="252663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33"/>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943F9401-FEBD-43B9-939D-0A159BE5A579}" type="slidenum">
              <a:rPr lang="zh-CN" altLang="en-US" smtClean="0"/>
              <a:pPr>
                <a:defRPr/>
              </a:pPr>
              <a:t>‹#›</a:t>
            </a:fld>
            <a:endParaRPr lang="en-US" altLang="zh-CN"/>
          </a:p>
        </p:txBody>
      </p:sp>
    </p:spTree>
    <p:extLst>
      <p:ext uri="{BB962C8B-B14F-4D97-AF65-F5344CB8AC3E}">
        <p14:creationId xmlns:p14="http://schemas.microsoft.com/office/powerpoint/2010/main" val="9117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4"/>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3"/>
          <p:cNvSpPr>
            <a:spLocks noGrp="1"/>
          </p:cNvSpPr>
          <p:nvPr>
            <p:ph type="dt" sz="half" idx="10"/>
          </p:nvPr>
        </p:nvSpPr>
        <p:spPr/>
        <p:txBody>
          <a:bodyPr/>
          <a:lstStyle>
            <a:lvl1pPr>
              <a:defRPr/>
            </a:lvl1pPr>
            <a:extLst/>
          </a:lstStyle>
          <a:p>
            <a:pPr>
              <a:defRPr/>
            </a:pPr>
            <a:endParaRPr lang="en-US" altLang="zh-CN"/>
          </a:p>
        </p:txBody>
      </p:sp>
      <p:sp>
        <p:nvSpPr>
          <p:cNvPr id="6" name="页脚占位符 4"/>
          <p:cNvSpPr>
            <a:spLocks noGrp="1"/>
          </p:cNvSpPr>
          <p:nvPr>
            <p:ph type="ftr" sz="quarter" idx="11"/>
          </p:nvPr>
        </p:nvSpPr>
        <p:spPr/>
        <p:txBody>
          <a:bodyPr/>
          <a:lstStyle>
            <a:lvl1pPr>
              <a:defRPr/>
            </a:lvl1pPr>
            <a:extLst/>
          </a:lstStyle>
          <a:p>
            <a:pPr>
              <a:defRPr/>
            </a:pPr>
            <a:endParaRPr lang="en-US" altLang="zh-CN"/>
          </a:p>
        </p:txBody>
      </p:sp>
      <p:sp>
        <p:nvSpPr>
          <p:cNvPr id="7" name="灯片编号占位符 5"/>
          <p:cNvSpPr>
            <a:spLocks noGrp="1"/>
          </p:cNvSpPr>
          <p:nvPr>
            <p:ph type="sldNum" sz="quarter" idx="12"/>
          </p:nvPr>
        </p:nvSpPr>
        <p:spPr/>
        <p:txBody>
          <a:bodyPr/>
          <a:lstStyle>
            <a:lvl1pPr>
              <a:defRPr/>
            </a:lvl1pPr>
            <a:extLst/>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263778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0" y="-1133475"/>
            <a:ext cx="9251950" cy="2978150"/>
            <a:chOff x="0" y="1268760"/>
            <a:chExt cx="9252480" cy="2978150"/>
          </a:xfrm>
        </p:grpSpPr>
        <p:pic>
          <p:nvPicPr>
            <p:cNvPr id="3" name="图片 10" descr="Untitled-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11"/>
            <p:cNvGrpSpPr>
              <a:grpSpLocks/>
            </p:cNvGrpSpPr>
            <p:nvPr/>
          </p:nvGrpSpPr>
          <p:grpSpPr bwMode="auto">
            <a:xfrm>
              <a:off x="251520" y="1268760"/>
              <a:ext cx="1440160" cy="720080"/>
              <a:chOff x="251520" y="1268760"/>
              <a:chExt cx="1440160" cy="720080"/>
            </a:xfrm>
          </p:grpSpPr>
          <p:sp>
            <p:nvSpPr>
              <p:cNvPr id="67" name="矩形 66"/>
              <p:cNvSpPr/>
              <p:nvPr/>
            </p:nvSpPr>
            <p:spPr>
              <a:xfrm>
                <a:off x="971605" y="1268760"/>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8" name="矩形 67"/>
              <p:cNvSpPr/>
              <p:nvPr/>
            </p:nvSpPr>
            <p:spPr>
              <a:xfrm>
                <a:off x="250839"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5" name="组合 12"/>
            <p:cNvGrpSpPr>
              <a:grpSpLocks/>
            </p:cNvGrpSpPr>
            <p:nvPr/>
          </p:nvGrpSpPr>
          <p:grpSpPr bwMode="auto">
            <a:xfrm>
              <a:off x="2411760" y="1268760"/>
              <a:ext cx="1440160" cy="720080"/>
              <a:chOff x="251520" y="1268760"/>
              <a:chExt cx="1440160" cy="720080"/>
            </a:xfrm>
          </p:grpSpPr>
          <p:sp>
            <p:nvSpPr>
              <p:cNvPr id="65" name="矩形 64"/>
              <p:cNvSpPr/>
              <p:nvPr/>
            </p:nvSpPr>
            <p:spPr>
              <a:xfrm>
                <a:off x="972077"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6" name="矩形 65"/>
              <p:cNvSpPr/>
              <p:nvPr/>
            </p:nvSpPr>
            <p:spPr>
              <a:xfrm>
                <a:off x="251311"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6" name="组合 13"/>
            <p:cNvGrpSpPr>
              <a:grpSpLocks/>
            </p:cNvGrpSpPr>
            <p:nvPr/>
          </p:nvGrpSpPr>
          <p:grpSpPr bwMode="auto">
            <a:xfrm>
              <a:off x="4572000" y="1268760"/>
              <a:ext cx="1440160" cy="720080"/>
              <a:chOff x="251520" y="1268760"/>
              <a:chExt cx="1440160" cy="720080"/>
            </a:xfrm>
          </p:grpSpPr>
          <p:sp>
            <p:nvSpPr>
              <p:cNvPr id="63" name="矩形 62"/>
              <p:cNvSpPr/>
              <p:nvPr/>
            </p:nvSpPr>
            <p:spPr>
              <a:xfrm>
                <a:off x="972548" y="1268760"/>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4" name="矩形 63"/>
              <p:cNvSpPr/>
              <p:nvPr/>
            </p:nvSpPr>
            <p:spPr>
              <a:xfrm>
                <a:off x="251782"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7" name="组合 14"/>
            <p:cNvGrpSpPr>
              <a:grpSpLocks/>
            </p:cNvGrpSpPr>
            <p:nvPr/>
          </p:nvGrpSpPr>
          <p:grpSpPr bwMode="auto">
            <a:xfrm>
              <a:off x="6732240" y="1268760"/>
              <a:ext cx="1440160" cy="720080"/>
              <a:chOff x="251520" y="1268760"/>
              <a:chExt cx="1440160" cy="720080"/>
            </a:xfrm>
          </p:grpSpPr>
          <p:sp>
            <p:nvSpPr>
              <p:cNvPr id="61" name="矩形 60"/>
              <p:cNvSpPr/>
              <p:nvPr/>
            </p:nvSpPr>
            <p:spPr>
              <a:xfrm>
                <a:off x="973020" y="1268760"/>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2" name="矩形 61"/>
              <p:cNvSpPr/>
              <p:nvPr/>
            </p:nvSpPr>
            <p:spPr>
              <a:xfrm>
                <a:off x="252254" y="1268760"/>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8" name="矩形 7"/>
            <p:cNvSpPr/>
            <p:nvPr/>
          </p:nvSpPr>
          <p:spPr>
            <a:xfrm>
              <a:off x="8892097" y="1268760"/>
              <a:ext cx="25242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9" name="矩形 8"/>
            <p:cNvSpPr/>
            <p:nvPr/>
          </p:nvSpPr>
          <p:spPr>
            <a:xfrm>
              <a:off x="250839" y="1989485"/>
              <a:ext cx="72076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0" name="矩形 9"/>
            <p:cNvSpPr/>
            <p:nvPr/>
          </p:nvSpPr>
          <p:spPr>
            <a:xfrm>
              <a:off x="0" y="1989485"/>
              <a:ext cx="25083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1" name="组合 19"/>
            <p:cNvGrpSpPr>
              <a:grpSpLocks/>
            </p:cNvGrpSpPr>
            <p:nvPr/>
          </p:nvGrpSpPr>
          <p:grpSpPr bwMode="auto">
            <a:xfrm>
              <a:off x="1691680" y="1988840"/>
              <a:ext cx="1440160" cy="720080"/>
              <a:chOff x="251520" y="1268760"/>
              <a:chExt cx="1440160" cy="720080"/>
            </a:xfrm>
          </p:grpSpPr>
          <p:sp>
            <p:nvSpPr>
              <p:cNvPr id="59" name="矩形 58"/>
              <p:cNvSpPr/>
              <p:nvPr/>
            </p:nvSpPr>
            <p:spPr>
              <a:xfrm>
                <a:off x="972978"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60" name="矩形 59"/>
              <p:cNvSpPr/>
              <p:nvPr/>
            </p:nvSpPr>
            <p:spPr>
              <a:xfrm>
                <a:off x="252212"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2" name="组合 20"/>
            <p:cNvGrpSpPr>
              <a:grpSpLocks/>
            </p:cNvGrpSpPr>
            <p:nvPr/>
          </p:nvGrpSpPr>
          <p:grpSpPr bwMode="auto">
            <a:xfrm>
              <a:off x="3923928" y="1988840"/>
              <a:ext cx="1440160" cy="720080"/>
              <a:chOff x="251520" y="1268760"/>
              <a:chExt cx="1440160" cy="720080"/>
            </a:xfrm>
          </p:grpSpPr>
          <p:sp>
            <p:nvSpPr>
              <p:cNvPr id="57" name="矩形 56"/>
              <p:cNvSpPr/>
              <p:nvPr/>
            </p:nvSpPr>
            <p:spPr>
              <a:xfrm>
                <a:off x="972883" y="1269405"/>
                <a:ext cx="719179"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8" name="矩形 57"/>
              <p:cNvSpPr/>
              <p:nvPr/>
            </p:nvSpPr>
            <p:spPr>
              <a:xfrm>
                <a:off x="25211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3" name="组合 22"/>
            <p:cNvGrpSpPr>
              <a:grpSpLocks/>
            </p:cNvGrpSpPr>
            <p:nvPr/>
          </p:nvGrpSpPr>
          <p:grpSpPr bwMode="auto">
            <a:xfrm>
              <a:off x="6012160" y="1988840"/>
              <a:ext cx="1440160" cy="720080"/>
              <a:chOff x="251520" y="1268760"/>
              <a:chExt cx="1440160" cy="720080"/>
            </a:xfrm>
          </p:grpSpPr>
          <p:sp>
            <p:nvSpPr>
              <p:cNvPr id="55" name="矩形 54"/>
              <p:cNvSpPr/>
              <p:nvPr/>
            </p:nvSpPr>
            <p:spPr>
              <a:xfrm>
                <a:off x="972333" y="1269405"/>
                <a:ext cx="719178"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6" name="矩形 55"/>
              <p:cNvSpPr/>
              <p:nvPr/>
            </p:nvSpPr>
            <p:spPr>
              <a:xfrm>
                <a:off x="251567" y="1269405"/>
                <a:ext cx="720766"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14" name="矩形 13"/>
            <p:cNvSpPr/>
            <p:nvPr/>
          </p:nvSpPr>
          <p:spPr>
            <a:xfrm>
              <a:off x="8892097" y="1989485"/>
              <a:ext cx="252426" cy="71913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5" name="矩形 14"/>
            <p:cNvSpPr/>
            <p:nvPr/>
          </p:nvSpPr>
          <p:spPr>
            <a:xfrm>
              <a:off x="8172918" y="1989485"/>
              <a:ext cx="719179" cy="71913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16" name="矩形 15"/>
            <p:cNvSpPr/>
            <p:nvPr/>
          </p:nvSpPr>
          <p:spPr>
            <a:xfrm>
              <a:off x="0" y="2708623"/>
              <a:ext cx="25083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17" name="组合 26"/>
            <p:cNvGrpSpPr>
              <a:grpSpLocks/>
            </p:cNvGrpSpPr>
            <p:nvPr/>
          </p:nvGrpSpPr>
          <p:grpSpPr bwMode="auto">
            <a:xfrm>
              <a:off x="971600" y="2708920"/>
              <a:ext cx="1440160" cy="720080"/>
              <a:chOff x="251520" y="1268760"/>
              <a:chExt cx="1440160" cy="720080"/>
            </a:xfrm>
          </p:grpSpPr>
          <p:sp>
            <p:nvSpPr>
              <p:cNvPr id="53" name="矩形 52"/>
              <p:cNvSpPr/>
              <p:nvPr/>
            </p:nvSpPr>
            <p:spPr>
              <a:xfrm>
                <a:off x="972292"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4" name="矩形 53"/>
              <p:cNvSpPr/>
              <p:nvPr/>
            </p:nvSpPr>
            <p:spPr>
              <a:xfrm>
                <a:off x="251526"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8" name="组合 27"/>
            <p:cNvGrpSpPr>
              <a:grpSpLocks/>
            </p:cNvGrpSpPr>
            <p:nvPr/>
          </p:nvGrpSpPr>
          <p:grpSpPr bwMode="auto">
            <a:xfrm>
              <a:off x="3131840" y="2708920"/>
              <a:ext cx="1440160" cy="720080"/>
              <a:chOff x="251520" y="1268760"/>
              <a:chExt cx="1440160" cy="720080"/>
            </a:xfrm>
          </p:grpSpPr>
          <p:sp>
            <p:nvSpPr>
              <p:cNvPr id="51" name="矩形 50"/>
              <p:cNvSpPr/>
              <p:nvPr/>
            </p:nvSpPr>
            <p:spPr>
              <a:xfrm>
                <a:off x="972763" y="1268463"/>
                <a:ext cx="719178"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2" name="矩形 51"/>
              <p:cNvSpPr/>
              <p:nvPr/>
            </p:nvSpPr>
            <p:spPr>
              <a:xfrm>
                <a:off x="251997"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19" name="组合 28"/>
            <p:cNvGrpSpPr>
              <a:grpSpLocks/>
            </p:cNvGrpSpPr>
            <p:nvPr/>
          </p:nvGrpSpPr>
          <p:grpSpPr bwMode="auto">
            <a:xfrm>
              <a:off x="5292080" y="2708920"/>
              <a:ext cx="1440160" cy="720080"/>
              <a:chOff x="251520" y="1268760"/>
              <a:chExt cx="1440160" cy="720080"/>
            </a:xfrm>
          </p:grpSpPr>
          <p:sp>
            <p:nvSpPr>
              <p:cNvPr id="49" name="矩形 48"/>
              <p:cNvSpPr/>
              <p:nvPr/>
            </p:nvSpPr>
            <p:spPr>
              <a:xfrm>
                <a:off x="971647" y="1268463"/>
                <a:ext cx="720766"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50" name="矩形 49"/>
              <p:cNvSpPr/>
              <p:nvPr/>
            </p:nvSpPr>
            <p:spPr>
              <a:xfrm>
                <a:off x="250881"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0" name="组合 30"/>
            <p:cNvGrpSpPr>
              <a:grpSpLocks/>
            </p:cNvGrpSpPr>
            <p:nvPr/>
          </p:nvGrpSpPr>
          <p:grpSpPr bwMode="auto">
            <a:xfrm>
              <a:off x="7452320" y="2708920"/>
              <a:ext cx="1440160" cy="720080"/>
              <a:chOff x="251520" y="1268760"/>
              <a:chExt cx="1440160" cy="720080"/>
            </a:xfrm>
          </p:grpSpPr>
          <p:sp>
            <p:nvSpPr>
              <p:cNvPr id="47" name="矩形 46"/>
              <p:cNvSpPr/>
              <p:nvPr/>
            </p:nvSpPr>
            <p:spPr>
              <a:xfrm>
                <a:off x="972118" y="1268463"/>
                <a:ext cx="719179" cy="7207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8" name="矩形 47"/>
              <p:cNvSpPr/>
              <p:nvPr/>
            </p:nvSpPr>
            <p:spPr>
              <a:xfrm>
                <a:off x="251352" y="1268463"/>
                <a:ext cx="720766" cy="7207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1" name="组合 31"/>
            <p:cNvGrpSpPr>
              <a:grpSpLocks/>
            </p:cNvGrpSpPr>
            <p:nvPr/>
          </p:nvGrpSpPr>
          <p:grpSpPr bwMode="auto">
            <a:xfrm>
              <a:off x="251520" y="3429000"/>
              <a:ext cx="1440160" cy="720080"/>
              <a:chOff x="251520" y="1268760"/>
              <a:chExt cx="1440160" cy="720080"/>
            </a:xfrm>
          </p:grpSpPr>
          <p:sp>
            <p:nvSpPr>
              <p:cNvPr id="45" name="矩形 44"/>
              <p:cNvSpPr/>
              <p:nvPr/>
            </p:nvSpPr>
            <p:spPr>
              <a:xfrm>
                <a:off x="971605" y="1269108"/>
                <a:ext cx="720766"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6" name="矩形 45"/>
              <p:cNvSpPr/>
              <p:nvPr/>
            </p:nvSpPr>
            <p:spPr>
              <a:xfrm>
                <a:off x="250839"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2" name="组合 32"/>
            <p:cNvGrpSpPr>
              <a:grpSpLocks/>
            </p:cNvGrpSpPr>
            <p:nvPr/>
          </p:nvGrpSpPr>
          <p:grpSpPr bwMode="auto">
            <a:xfrm>
              <a:off x="2411760" y="3429000"/>
              <a:ext cx="1440160" cy="720080"/>
              <a:chOff x="251520" y="1268760"/>
              <a:chExt cx="1440160" cy="720080"/>
            </a:xfrm>
          </p:grpSpPr>
          <p:sp>
            <p:nvSpPr>
              <p:cNvPr id="43" name="矩形 42"/>
              <p:cNvSpPr/>
              <p:nvPr/>
            </p:nvSpPr>
            <p:spPr>
              <a:xfrm>
                <a:off x="972077"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4" name="矩形 43"/>
              <p:cNvSpPr/>
              <p:nvPr/>
            </p:nvSpPr>
            <p:spPr>
              <a:xfrm>
                <a:off x="251311"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3" name="组合 33"/>
            <p:cNvGrpSpPr>
              <a:grpSpLocks/>
            </p:cNvGrpSpPr>
            <p:nvPr/>
          </p:nvGrpSpPr>
          <p:grpSpPr bwMode="auto">
            <a:xfrm>
              <a:off x="4572000" y="3429000"/>
              <a:ext cx="1440160" cy="720080"/>
              <a:chOff x="251520" y="1268760"/>
              <a:chExt cx="1440160" cy="720080"/>
            </a:xfrm>
          </p:grpSpPr>
          <p:sp>
            <p:nvSpPr>
              <p:cNvPr id="41" name="矩形 40"/>
              <p:cNvSpPr/>
              <p:nvPr/>
            </p:nvSpPr>
            <p:spPr>
              <a:xfrm>
                <a:off x="972548" y="1269108"/>
                <a:ext cx="719179"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2" name="矩形 41"/>
              <p:cNvSpPr/>
              <p:nvPr/>
            </p:nvSpPr>
            <p:spPr>
              <a:xfrm>
                <a:off x="251782"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4" name="组合 34"/>
            <p:cNvGrpSpPr>
              <a:grpSpLocks/>
            </p:cNvGrpSpPr>
            <p:nvPr/>
          </p:nvGrpSpPr>
          <p:grpSpPr bwMode="auto">
            <a:xfrm>
              <a:off x="6732240" y="3429000"/>
              <a:ext cx="1440160" cy="720080"/>
              <a:chOff x="251520" y="1268760"/>
              <a:chExt cx="1440160" cy="720080"/>
            </a:xfrm>
          </p:grpSpPr>
          <p:sp>
            <p:nvSpPr>
              <p:cNvPr id="39" name="矩形 38"/>
              <p:cNvSpPr/>
              <p:nvPr/>
            </p:nvSpPr>
            <p:spPr>
              <a:xfrm>
                <a:off x="973020" y="1269108"/>
                <a:ext cx="719178" cy="71913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40" name="矩形 39"/>
              <p:cNvSpPr/>
              <p:nvPr/>
            </p:nvSpPr>
            <p:spPr>
              <a:xfrm>
                <a:off x="252254" y="1269108"/>
                <a:ext cx="72076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25" name="矩形 24"/>
            <p:cNvSpPr/>
            <p:nvPr/>
          </p:nvSpPr>
          <p:spPr>
            <a:xfrm>
              <a:off x="8892097" y="3429348"/>
              <a:ext cx="252426" cy="719137"/>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6" name="矩形 25"/>
            <p:cNvSpPr/>
            <p:nvPr/>
          </p:nvSpPr>
          <p:spPr>
            <a:xfrm>
              <a:off x="250839" y="4148485"/>
              <a:ext cx="720766" cy="9048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27" name="矩形 26"/>
            <p:cNvSpPr/>
            <p:nvPr/>
          </p:nvSpPr>
          <p:spPr>
            <a:xfrm>
              <a:off x="0" y="4148485"/>
              <a:ext cx="250839" cy="90488"/>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nvGrpSpPr>
            <p:cNvPr id="28" name="组合 38"/>
            <p:cNvGrpSpPr>
              <a:grpSpLocks/>
            </p:cNvGrpSpPr>
            <p:nvPr/>
          </p:nvGrpSpPr>
          <p:grpSpPr bwMode="auto">
            <a:xfrm>
              <a:off x="1691680" y="4131088"/>
              <a:ext cx="1440160" cy="90000"/>
              <a:chOff x="251520" y="1268760"/>
              <a:chExt cx="1440160" cy="720080"/>
            </a:xfrm>
          </p:grpSpPr>
          <p:sp>
            <p:nvSpPr>
              <p:cNvPr id="37" name="矩形 36"/>
              <p:cNvSpPr/>
              <p:nvPr/>
            </p:nvSpPr>
            <p:spPr>
              <a:xfrm>
                <a:off x="972978" y="1268240"/>
                <a:ext cx="719179" cy="723976"/>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8" name="矩形 37"/>
              <p:cNvSpPr/>
              <p:nvPr/>
            </p:nvSpPr>
            <p:spPr>
              <a:xfrm>
                <a:off x="252212" y="1268240"/>
                <a:ext cx="720766" cy="723976"/>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29" name="组合 39"/>
            <p:cNvGrpSpPr>
              <a:grpSpLocks/>
            </p:cNvGrpSpPr>
            <p:nvPr/>
          </p:nvGrpSpPr>
          <p:grpSpPr bwMode="auto">
            <a:xfrm>
              <a:off x="3851920" y="4149080"/>
              <a:ext cx="1440160" cy="72000"/>
              <a:chOff x="251520" y="1268760"/>
              <a:chExt cx="1440160" cy="720080"/>
            </a:xfrm>
          </p:grpSpPr>
          <p:sp>
            <p:nvSpPr>
              <p:cNvPr id="35" name="矩形 34"/>
              <p:cNvSpPr/>
              <p:nvPr/>
            </p:nvSpPr>
            <p:spPr>
              <a:xfrm>
                <a:off x="971862" y="1262809"/>
                <a:ext cx="719179"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6" name="矩形 35"/>
              <p:cNvSpPr/>
              <p:nvPr/>
            </p:nvSpPr>
            <p:spPr>
              <a:xfrm>
                <a:off x="251096"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grpSp>
          <p:nvGrpSpPr>
            <p:cNvPr id="30" name="组合 40"/>
            <p:cNvGrpSpPr>
              <a:grpSpLocks/>
            </p:cNvGrpSpPr>
            <p:nvPr/>
          </p:nvGrpSpPr>
          <p:grpSpPr bwMode="auto">
            <a:xfrm>
              <a:off x="6012160" y="4149080"/>
              <a:ext cx="1440160" cy="72000"/>
              <a:chOff x="251520" y="1268760"/>
              <a:chExt cx="1440160" cy="720080"/>
            </a:xfrm>
          </p:grpSpPr>
          <p:sp>
            <p:nvSpPr>
              <p:cNvPr id="33" name="矩形 32"/>
              <p:cNvSpPr/>
              <p:nvPr/>
            </p:nvSpPr>
            <p:spPr>
              <a:xfrm>
                <a:off x="972333" y="1262809"/>
                <a:ext cx="719178" cy="73033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4" name="矩形 33"/>
              <p:cNvSpPr/>
              <p:nvPr/>
            </p:nvSpPr>
            <p:spPr>
              <a:xfrm>
                <a:off x="251567" y="1262809"/>
                <a:ext cx="720766" cy="730331"/>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31" name="矩形 30"/>
            <p:cNvSpPr/>
            <p:nvPr/>
          </p:nvSpPr>
          <p:spPr>
            <a:xfrm>
              <a:off x="8892097" y="4148485"/>
              <a:ext cx="360383" cy="7302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sp>
          <p:nvSpPr>
            <p:cNvPr id="32" name="矩形 31"/>
            <p:cNvSpPr/>
            <p:nvPr/>
          </p:nvSpPr>
          <p:spPr>
            <a:xfrm>
              <a:off x="8172918" y="4148485"/>
              <a:ext cx="719179" cy="73025"/>
            </a:xfrm>
            <a:prstGeom prst="rect">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350"/>
            </a:p>
          </p:txBody>
        </p:sp>
      </p:grpSp>
      <p:sp>
        <p:nvSpPr>
          <p:cNvPr id="69" name="日期占位符 2"/>
          <p:cNvSpPr>
            <a:spLocks noGrp="1"/>
          </p:cNvSpPr>
          <p:nvPr>
            <p:ph type="dt" sz="half" idx="10"/>
          </p:nvPr>
        </p:nvSpPr>
        <p:spPr/>
        <p:txBody>
          <a:bodyPr/>
          <a:lstStyle>
            <a:lvl1pPr>
              <a:defRPr/>
            </a:lvl1pPr>
          </a:lstStyle>
          <a:p>
            <a:pPr>
              <a:defRPr/>
            </a:pPr>
            <a:endParaRPr lang="en-US" altLang="zh-CN"/>
          </a:p>
        </p:txBody>
      </p:sp>
      <p:sp>
        <p:nvSpPr>
          <p:cNvPr id="70" name="页脚占位符 3"/>
          <p:cNvSpPr>
            <a:spLocks noGrp="1"/>
          </p:cNvSpPr>
          <p:nvPr>
            <p:ph type="ftr" sz="quarter" idx="11"/>
          </p:nvPr>
        </p:nvSpPr>
        <p:spPr/>
        <p:txBody>
          <a:bodyPr/>
          <a:lstStyle>
            <a:lvl1pPr>
              <a:defRPr/>
            </a:lvl1pPr>
          </a:lstStyle>
          <a:p>
            <a:pPr>
              <a:defRPr/>
            </a:pPr>
            <a:endParaRPr lang="en-US" altLang="zh-CN"/>
          </a:p>
        </p:txBody>
      </p:sp>
      <p:sp>
        <p:nvSpPr>
          <p:cNvPr id="71" name="灯片编号占位符 4"/>
          <p:cNvSpPr>
            <a:spLocks noGrp="1"/>
          </p:cNvSpPr>
          <p:nvPr>
            <p:ph type="sldNum" sz="quarter" idx="12"/>
          </p:nvPr>
        </p:nvSpPr>
        <p:spPr/>
        <p:txBody>
          <a:bodyPr/>
          <a:lstStyle>
            <a:lvl1pPr>
              <a:defRPr/>
            </a:lvl1pPr>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388641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grpSp>
        <p:nvGrpSpPr>
          <p:cNvPr id="2" name="组合 7"/>
          <p:cNvGrpSpPr>
            <a:grpSpLocks/>
          </p:cNvGrpSpPr>
          <p:nvPr/>
        </p:nvGrpSpPr>
        <p:grpSpPr bwMode="auto">
          <a:xfrm>
            <a:off x="2411414" y="1268417"/>
            <a:ext cx="5056525" cy="769937"/>
            <a:chOff x="2411760" y="1268760"/>
            <a:chExt cx="5056841" cy="769441"/>
          </a:xfrm>
        </p:grpSpPr>
        <p:sp>
          <p:nvSpPr>
            <p:cNvPr id="3" name="文本框 10"/>
            <p:cNvSpPr txBox="1">
              <a:spLocks noChangeArrowheads="1"/>
            </p:cNvSpPr>
            <p:nvPr/>
          </p:nvSpPr>
          <p:spPr bwMode="auto">
            <a:xfrm>
              <a:off x="2411760" y="1268760"/>
              <a:ext cx="2160240" cy="59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a:solidFill>
                    <a:srgbClr val="7F7F7F"/>
                  </a:solidFill>
                  <a:latin typeface="Impact" panose="020B0806030902050204" pitchFamily="34" charset="0"/>
                </a:rPr>
                <a:t>Zhangl</a:t>
              </a:r>
              <a:r>
                <a:rPr lang="en-US" altLang="zh-CN" sz="1800">
                  <a:latin typeface="Impact" panose="020B0806030902050204" pitchFamily="34" charset="0"/>
                </a:rPr>
                <a:t> Design</a:t>
              </a:r>
            </a:p>
            <a:p>
              <a:pPr eaLnBrk="1" hangingPunct="1"/>
              <a:endParaRPr lang="en-US" altLang="zh-CN" sz="600">
                <a:latin typeface="Impact" panose="020B0806030902050204" pitchFamily="34" charset="0"/>
              </a:endParaRPr>
            </a:p>
            <a:p>
              <a:pPr eaLnBrk="1" hangingPunct="1"/>
              <a:r>
                <a:rPr lang="en-US" altLang="zh-CN" sz="900">
                  <a:solidFill>
                    <a:srgbClr val="7F7F7F"/>
                  </a:solidFill>
                  <a:latin typeface="Calibri" panose="020F0502020204030204" pitchFamily="34" charset="0"/>
                </a:rPr>
                <a:t>zhangl179@nenu.edu.cn</a:t>
              </a:r>
              <a:endParaRPr lang="zh-CN" altLang="en-US" sz="1350">
                <a:solidFill>
                  <a:srgbClr val="7F7F7F"/>
                </a:solidFill>
                <a:latin typeface="Calibri" panose="020F0502020204030204" pitchFamily="34" charset="0"/>
              </a:endParaRPr>
            </a:p>
          </p:txBody>
        </p:sp>
        <p:cxnSp>
          <p:nvCxnSpPr>
            <p:cNvPr id="4" name="直接连接符 3"/>
            <p:cNvCxnSpPr/>
            <p:nvPr/>
          </p:nvCxnSpPr>
          <p:spPr>
            <a:xfrm>
              <a:off x="4572482" y="1268760"/>
              <a:ext cx="0" cy="769441"/>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12"/>
            <p:cNvSpPr txBox="1">
              <a:spLocks noChangeArrowheads="1"/>
            </p:cNvSpPr>
            <p:nvPr/>
          </p:nvSpPr>
          <p:spPr bwMode="auto">
            <a:xfrm>
              <a:off x="4860032" y="1351801"/>
              <a:ext cx="2608569" cy="23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a:latin typeface="华文细黑" panose="02010600040101010101" pitchFamily="2" charset="-122"/>
                  <a:ea typeface="华文细黑" panose="02010600040101010101" pitchFamily="2" charset="-122"/>
                </a:rPr>
                <a:t>本模板仅供校内教学使用，请勿用于商业使用！</a:t>
              </a:r>
              <a:endParaRPr lang="zh-CN" altLang="en-US" sz="1350">
                <a:latin typeface="华文细黑" panose="02010600040101010101" pitchFamily="2" charset="-122"/>
                <a:ea typeface="华文细黑" panose="02010600040101010101" pitchFamily="2" charset="-122"/>
              </a:endParaRPr>
            </a:p>
          </p:txBody>
        </p:sp>
      </p:grpSp>
      <p:sp>
        <p:nvSpPr>
          <p:cNvPr id="6" name="日期占位符 2"/>
          <p:cNvSpPr>
            <a:spLocks noGrp="1"/>
          </p:cNvSpPr>
          <p:nvPr>
            <p:ph type="dt" sz="half" idx="10"/>
          </p:nvPr>
        </p:nvSpPr>
        <p:spPr/>
        <p:txBody>
          <a:bodyPr/>
          <a:lstStyle>
            <a:lvl1pPr>
              <a:defRPr/>
            </a:lvl1pPr>
          </a:lstStyle>
          <a:p>
            <a:pPr>
              <a:defRPr/>
            </a:pPr>
            <a:endParaRPr lang="en-US" altLang="zh-CN"/>
          </a:p>
        </p:txBody>
      </p:sp>
      <p:sp>
        <p:nvSpPr>
          <p:cNvPr id="7" name="页脚占位符 3"/>
          <p:cNvSpPr>
            <a:spLocks noGrp="1"/>
          </p:cNvSpPr>
          <p:nvPr>
            <p:ph type="ftr" sz="quarter" idx="11"/>
          </p:nvPr>
        </p:nvSpPr>
        <p:spPr/>
        <p:txBody>
          <a:bodyPr/>
          <a:lstStyle>
            <a:lvl1pPr>
              <a:defRPr/>
            </a:lvl1pPr>
          </a:lstStyle>
          <a:p>
            <a:pPr>
              <a:defRPr/>
            </a:pPr>
            <a:endParaRPr lang="en-US" altLang="zh-CN"/>
          </a:p>
        </p:txBody>
      </p:sp>
      <p:sp>
        <p:nvSpPr>
          <p:cNvPr id="8" name="灯片编号占位符 4"/>
          <p:cNvSpPr>
            <a:spLocks noGrp="1"/>
          </p:cNvSpPr>
          <p:nvPr>
            <p:ph type="sldNum" sz="quarter" idx="12"/>
          </p:nvPr>
        </p:nvSpPr>
        <p:spPr/>
        <p:txBody>
          <a:bodyPr/>
          <a:lstStyle>
            <a:lvl1pPr>
              <a:defRPr/>
            </a:lvl1pPr>
          </a:lstStyle>
          <a:p>
            <a:pPr>
              <a:defRPr/>
            </a:pPr>
            <a:fld id="{DE9F0D2D-681F-4F55-A4AA-1F53825521A9}" type="slidenum">
              <a:rPr lang="zh-CN" altLang="en-US" smtClean="0"/>
              <a:pPr>
                <a:defRPr/>
              </a:pPr>
              <a:t>‹#›</a:t>
            </a:fld>
            <a:endParaRPr lang="en-US" altLang="zh-CN"/>
          </a:p>
        </p:txBody>
      </p:sp>
    </p:spTree>
    <p:extLst>
      <p:ext uri="{BB962C8B-B14F-4D97-AF65-F5344CB8AC3E}">
        <p14:creationId xmlns:p14="http://schemas.microsoft.com/office/powerpoint/2010/main" val="92456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1027" name="文本占位符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 name="日期占位符 9"/>
          <p:cNvSpPr>
            <a:spLocks noGrp="1"/>
          </p:cNvSpPr>
          <p:nvPr>
            <p:ph type="dt" sz="half" idx="2"/>
          </p:nvPr>
        </p:nvSpPr>
        <p:spPr>
          <a:xfrm>
            <a:off x="6727827" y="6408742"/>
            <a:ext cx="1588591" cy="365125"/>
          </a:xfrm>
          <a:prstGeom prst="rect">
            <a:avLst/>
          </a:prstGeom>
        </p:spPr>
        <p:txBody>
          <a:bodyPr vert="horz" anchor="b"/>
          <a:lstStyle>
            <a:lvl1pPr algn="ctr" eaLnBrk="1" latinLnBrk="0" hangingPunct="1">
              <a:defRPr kumimoji="0" sz="1050" smtClean="0">
                <a:solidFill>
                  <a:schemeClr val="tx1"/>
                </a:solidFill>
                <a:latin typeface="Arial" charset="0"/>
              </a:defRPr>
            </a:lvl1pPr>
            <a:extLst/>
          </a:lstStyle>
          <a:p>
            <a:pPr>
              <a:defRPr/>
            </a:pPr>
            <a:endParaRPr lang="en-US" altLang="zh-CN"/>
          </a:p>
        </p:txBody>
      </p:sp>
      <p:sp>
        <p:nvSpPr>
          <p:cNvPr id="22" name="页脚占位符 21"/>
          <p:cNvSpPr>
            <a:spLocks noGrp="1"/>
          </p:cNvSpPr>
          <p:nvPr>
            <p:ph type="ftr" sz="quarter" idx="3"/>
          </p:nvPr>
        </p:nvSpPr>
        <p:spPr>
          <a:xfrm>
            <a:off x="4379913" y="6408742"/>
            <a:ext cx="2351087" cy="365125"/>
          </a:xfrm>
          <a:prstGeom prst="rect">
            <a:avLst/>
          </a:prstGeom>
        </p:spPr>
        <p:txBody>
          <a:bodyPr vert="horz" anchor="b"/>
          <a:lstStyle>
            <a:lvl1pPr algn="r" eaLnBrk="1" latinLnBrk="0" hangingPunct="1">
              <a:defRPr kumimoji="0" sz="1050">
                <a:solidFill>
                  <a:schemeClr val="tx1"/>
                </a:solidFill>
                <a:latin typeface="Arial" charset="0"/>
              </a:defRPr>
            </a:lvl1pPr>
            <a:extLst/>
          </a:lstStyle>
          <a:p>
            <a:pPr>
              <a:defRPr/>
            </a:pPr>
            <a:endParaRPr lang="en-US" altLang="zh-CN"/>
          </a:p>
        </p:txBody>
      </p:sp>
      <p:sp>
        <p:nvSpPr>
          <p:cNvPr id="18" name="灯片编号占位符 17"/>
          <p:cNvSpPr>
            <a:spLocks noGrp="1"/>
          </p:cNvSpPr>
          <p:nvPr>
            <p:ph type="sldNum" sz="quarter" idx="4"/>
          </p:nvPr>
        </p:nvSpPr>
        <p:spPr>
          <a:xfrm>
            <a:off x="8429590" y="6408742"/>
            <a:ext cx="584237" cy="365125"/>
          </a:xfrm>
          <a:prstGeom prst="rect">
            <a:avLst/>
          </a:prstGeom>
        </p:spPr>
        <p:txBody>
          <a:bodyPr vert="horz" anchor="b"/>
          <a:lstStyle>
            <a:lvl1pPr algn="r" eaLnBrk="1" latinLnBrk="0" hangingPunct="1">
              <a:defRPr kumimoji="0" sz="1050" b="0" smtClean="0">
                <a:solidFill>
                  <a:schemeClr val="tx1"/>
                </a:solidFill>
                <a:latin typeface="Arial" charset="0"/>
              </a:defRPr>
            </a:lvl1pPr>
            <a:extLst/>
          </a:lstStyle>
          <a:p>
            <a:pPr>
              <a:defRPr/>
            </a:pPr>
            <a:fld id="{DE9F0D2D-681F-4F55-A4AA-1F53825521A9}" type="slidenum">
              <a:rPr lang="zh-CN" altLang="en-US" smtClean="0"/>
              <a:pPr>
                <a:defRPr/>
              </a:pPr>
              <a:t>‹#›</a:t>
            </a:fld>
            <a:endParaRPr lang="en-US" altLang="zh-CN"/>
          </a:p>
        </p:txBody>
      </p:sp>
      <p:pic>
        <p:nvPicPr>
          <p:cNvPr id="11" name="图片 16"/>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38" y="6428355"/>
            <a:ext cx="25542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26815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rtl="0" eaLnBrk="1" fontAlgn="base" hangingPunct="1">
        <a:spcBef>
          <a:spcPct val="0"/>
        </a:spcBef>
        <a:spcAft>
          <a:spcPct val="0"/>
        </a:spcAft>
        <a:defRPr sz="3075"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2pPr>
      <a:lvl3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3pPr>
      <a:lvl4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4pPr>
      <a:lvl5pPr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5pPr>
      <a:lvl6pPr marL="3429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6pPr>
      <a:lvl7pPr marL="6858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7pPr>
      <a:lvl8pPr marL="10287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8pPr>
      <a:lvl9pPr marL="1371600" algn="l" rtl="0" eaLnBrk="1" fontAlgn="base" hangingPunct="1">
        <a:spcBef>
          <a:spcPct val="0"/>
        </a:spcBef>
        <a:spcAft>
          <a:spcPct val="0"/>
        </a:spcAft>
        <a:defRPr sz="3075" b="1">
          <a:solidFill>
            <a:schemeClr val="tx2"/>
          </a:solidFill>
          <a:latin typeface="Lucida Sans Unicode" panose="020B0602030504020204" pitchFamily="34" charset="0"/>
          <a:ea typeface="黑体" panose="02010609060101010101" pitchFamily="49" charset="-122"/>
        </a:defRPr>
      </a:lvl9pPr>
      <a:extLst/>
    </p:titleStyle>
    <p:bodyStyle>
      <a:lvl1pPr marL="273844" indent="-191691" algn="l" rtl="0" eaLnBrk="1" fontAlgn="base" hangingPunct="1">
        <a:spcBef>
          <a:spcPts val="300"/>
        </a:spcBef>
        <a:spcAft>
          <a:spcPct val="0"/>
        </a:spcAft>
        <a:buClr>
          <a:schemeClr val="accent1"/>
        </a:buClr>
        <a:buSzPct val="68000"/>
        <a:buFont typeface="Wingdings 3" panose="05040102010807070707" pitchFamily="18" charset="2"/>
        <a:buChar char=""/>
        <a:defRPr sz="2025" kern="1200">
          <a:solidFill>
            <a:schemeClr val="tx1"/>
          </a:solidFill>
          <a:latin typeface="+mn-lt"/>
          <a:ea typeface="+mn-ea"/>
          <a:cs typeface="+mn-cs"/>
        </a:defRPr>
      </a:lvl1pPr>
      <a:lvl2pPr marL="465535" indent="-171450" algn="l" rtl="0" eaLnBrk="1" fontAlgn="base" hangingPunct="1">
        <a:spcBef>
          <a:spcPts val="244"/>
        </a:spcBef>
        <a:spcAft>
          <a:spcPct val="0"/>
        </a:spcAft>
        <a:buClr>
          <a:schemeClr val="accent1"/>
        </a:buClr>
        <a:buFont typeface="Verdana" panose="020B0604030504040204" pitchFamily="34" charset="0"/>
        <a:buChar char="◦"/>
        <a:defRPr sz="1725" kern="1200">
          <a:solidFill>
            <a:schemeClr val="tx1"/>
          </a:solidFill>
          <a:latin typeface="+mn-lt"/>
          <a:ea typeface="+mn-ea"/>
          <a:cs typeface="+mn-cs"/>
        </a:defRPr>
      </a:lvl2pPr>
      <a:lvl3pPr marL="644129" indent="-171450" algn="l" rtl="0" eaLnBrk="1" fontAlgn="base" hangingPunct="1">
        <a:spcBef>
          <a:spcPts val="263"/>
        </a:spcBef>
        <a:spcAft>
          <a:spcPct val="0"/>
        </a:spcAft>
        <a:buClr>
          <a:schemeClr val="accent2"/>
        </a:buClr>
        <a:buSzPct val="100000"/>
        <a:buFont typeface="Wingdings 2" panose="05020102010507070707" pitchFamily="18" charset="2"/>
        <a:buChar char=""/>
        <a:defRPr sz="1575" kern="1200">
          <a:solidFill>
            <a:schemeClr val="tx1"/>
          </a:solidFill>
          <a:latin typeface="+mn-lt"/>
          <a:ea typeface="+mn-ea"/>
          <a:cs typeface="+mn-cs"/>
        </a:defRPr>
      </a:lvl3pPr>
      <a:lvl4pPr marL="857250" indent="-171450" algn="l" rtl="0" eaLnBrk="1" fontAlgn="base" hangingPunct="1">
        <a:spcBef>
          <a:spcPts val="263"/>
        </a:spcBef>
        <a:spcAft>
          <a:spcPct val="0"/>
        </a:spcAft>
        <a:buClr>
          <a:schemeClr val="accent2"/>
        </a:buClr>
        <a:buFont typeface="Wingdings 2" panose="05020102010507070707" pitchFamily="18" charset="2"/>
        <a:buChar char=""/>
        <a:defRPr sz="1425" kern="1200">
          <a:solidFill>
            <a:schemeClr val="tx1"/>
          </a:solidFill>
          <a:latin typeface="+mn-lt"/>
          <a:ea typeface="+mn-ea"/>
          <a:cs typeface="+mn-cs"/>
        </a:defRPr>
      </a:lvl4pPr>
      <a:lvl5pPr marL="1028700" indent="-171450" algn="l" rtl="0" eaLnBrk="1" fontAlgn="base" hangingPunct="1">
        <a:spcBef>
          <a:spcPts val="263"/>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200150" indent="-171450" algn="l" rtl="0" eaLnBrk="1" latinLnBrk="0" hangingPunct="1">
        <a:spcBef>
          <a:spcPts val="263"/>
        </a:spcBef>
        <a:buClr>
          <a:schemeClr val="accent3"/>
        </a:buClr>
        <a:buFont typeface="Wingdings 2"/>
        <a:buChar char=""/>
        <a:defRPr kumimoji="0" sz="1350" kern="1200">
          <a:solidFill>
            <a:schemeClr val="tx1"/>
          </a:solidFill>
          <a:latin typeface="+mn-lt"/>
          <a:ea typeface="+mn-ea"/>
          <a:cs typeface="+mn-cs"/>
        </a:defRPr>
      </a:lvl6pPr>
      <a:lvl7pPr marL="137160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7pPr>
      <a:lvl8pPr marL="1543050" indent="-171450" algn="l" rtl="0" eaLnBrk="1" latinLnBrk="0" hangingPunct="1">
        <a:spcBef>
          <a:spcPts val="263"/>
        </a:spcBef>
        <a:buClr>
          <a:schemeClr val="accent3"/>
        </a:buClr>
        <a:buFont typeface="Wingdings 2"/>
        <a:buChar char=""/>
        <a:defRPr kumimoji="0" sz="1200" kern="1200">
          <a:solidFill>
            <a:schemeClr val="tx1"/>
          </a:solidFill>
          <a:latin typeface="+mn-lt"/>
          <a:ea typeface="+mn-ea"/>
          <a:cs typeface="+mn-cs"/>
        </a:defRPr>
      </a:lvl8pPr>
      <a:lvl9pPr marL="1714500" indent="-171450" algn="l" rtl="0" eaLnBrk="1" latinLnBrk="0" hangingPunct="1">
        <a:spcBef>
          <a:spcPts val="263"/>
        </a:spcBef>
        <a:buClr>
          <a:schemeClr val="accent3"/>
        </a:buClr>
        <a:buFont typeface="Wingdings 2"/>
        <a:buChar char=""/>
        <a:defRPr kumimoji="0" sz="12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16.png"/><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9.wmf"/><Relationship Id="rId3" Type="http://schemas.openxmlformats.org/officeDocument/2006/relationships/image" Target="../media/image42.png"/><Relationship Id="rId7" Type="http://schemas.openxmlformats.org/officeDocument/2006/relationships/image" Target="../media/image36.emf"/><Relationship Id="rId12" Type="http://schemas.openxmlformats.org/officeDocument/2006/relationships/oleObject" Target="../embeddings/oleObject6.bin"/><Relationship Id="rId17" Type="http://schemas.openxmlformats.org/officeDocument/2006/relationships/image" Target="../media/image41.wmf"/><Relationship Id="rId2" Type="http://schemas.openxmlformats.org/officeDocument/2006/relationships/slideLayout" Target="../slideLayouts/slideLayout2.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38.wmf"/><Relationship Id="rId5" Type="http://schemas.openxmlformats.org/officeDocument/2006/relationships/image" Target="../media/image35.emf"/><Relationship Id="rId15" Type="http://schemas.openxmlformats.org/officeDocument/2006/relationships/image" Target="../media/image4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7.emf"/><Relationship Id="rId1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oleObject" Target="../embeddings/oleObject10.bin"/><Relationship Id="rId4" Type="http://schemas.openxmlformats.org/officeDocument/2006/relationships/image" Target="../media/image4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control" Target="../activeX/activeX2.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wmf"/><Relationship Id="rId5" Type="http://schemas.openxmlformats.org/officeDocument/2006/relationships/oleObject" Target="../embeddings/oleObject12.bin"/><Relationship Id="rId4" Type="http://schemas.openxmlformats.org/officeDocument/2006/relationships/image" Target="../media/image46.wmf"/></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3.xml"/><Relationship Id="rId1" Type="http://schemas.openxmlformats.org/officeDocument/2006/relationships/vmlDrawing" Target="../drawings/vmlDrawing7.vml"/><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wmf"/><Relationship Id="rId5" Type="http://schemas.openxmlformats.org/officeDocument/2006/relationships/oleObject" Target="../embeddings/oleObject16.bin"/><Relationship Id="rId4" Type="http://schemas.openxmlformats.org/officeDocument/2006/relationships/image" Target="../media/image53.wmf"/></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17.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72.wmf"/><Relationship Id="rId5" Type="http://schemas.openxmlformats.org/officeDocument/2006/relationships/oleObject" Target="../embeddings/oleObject19.bin"/><Relationship Id="rId4" Type="http://schemas.openxmlformats.org/officeDocument/2006/relationships/image" Target="../media/image71.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4.wmf"/><Relationship Id="rId5" Type="http://schemas.openxmlformats.org/officeDocument/2006/relationships/oleObject" Target="../embeddings/oleObject21.bin"/><Relationship Id="rId4" Type="http://schemas.openxmlformats.org/officeDocument/2006/relationships/image" Target="../media/image73.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idx="1"/>
          </p:nvPr>
        </p:nvSpPr>
        <p:spPr>
          <a:xfrm>
            <a:off x="1331640" y="1042988"/>
            <a:ext cx="6689725" cy="4838700"/>
          </a:xfrm>
          <a:noFill/>
        </p:spPr>
        <p:txBody>
          <a:bodyPr wrap="none">
            <a:spAutoFit/>
          </a:bodyPr>
          <a:lstStyle/>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A、</a:t>
            </a:r>
            <a:r>
              <a:rPr lang="zh-CN" altLang="en-US" sz="2400" b="1" dirty="0">
                <a:latin typeface="Times New Roman" panose="02020603050405020304" pitchFamily="18" charset="0"/>
                <a:ea typeface="楷体_GB2312" pitchFamily="49" charset="-122"/>
              </a:rPr>
              <a:t>意义</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      </a:t>
            </a:r>
            <a:r>
              <a:rPr lang="en-US" altLang="zh-CN" sz="2400" b="1" dirty="0">
                <a:solidFill>
                  <a:srgbClr val="CC6600"/>
                </a:solidFill>
                <a:latin typeface="Times New Roman" panose="02020603050405020304" pitchFamily="18" charset="0"/>
                <a:ea typeface="楷体_GB2312" pitchFamily="49" charset="-122"/>
              </a:rPr>
              <a:t>1.</a:t>
            </a:r>
            <a:r>
              <a:rPr lang="zh-CN" altLang="en-US" sz="2400" b="1" dirty="0">
                <a:solidFill>
                  <a:srgbClr val="CC6600"/>
                </a:solidFill>
                <a:latin typeface="Times New Roman" panose="02020603050405020304" pitchFamily="18" charset="0"/>
                <a:ea typeface="楷体_GB2312" pitchFamily="49" charset="-122"/>
              </a:rPr>
              <a:t>最重要的意义是提出了原子的“核式结构”；</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2.</a:t>
            </a:r>
            <a:r>
              <a:rPr lang="zh-CN" altLang="en-US" sz="2400" b="1" dirty="0">
                <a:solidFill>
                  <a:srgbClr val="CC6600"/>
                </a:solidFill>
                <a:latin typeface="Times New Roman" panose="02020603050405020304" pitchFamily="18" charset="0"/>
                <a:ea typeface="楷体_GB2312" pitchFamily="49" charset="-122"/>
              </a:rPr>
              <a:t>“卢瑟福影子”；</a:t>
            </a:r>
          </a:p>
          <a:p>
            <a:pPr marL="609600" indent="-609600" algn="just">
              <a:buFont typeface="Wingdings" panose="05000000000000000000" pitchFamily="2" charset="2"/>
              <a:buNone/>
            </a:pPr>
            <a:r>
              <a:rPr lang="en-US" altLang="zh-CN" sz="2400" b="1" dirty="0">
                <a:solidFill>
                  <a:srgbClr val="CC6600"/>
                </a:solidFill>
                <a:latin typeface="Times New Roman" panose="02020603050405020304" pitchFamily="18" charset="0"/>
                <a:ea typeface="楷体_GB2312" pitchFamily="49" charset="-122"/>
              </a:rPr>
              <a:t>      3.</a:t>
            </a:r>
            <a:r>
              <a:rPr lang="zh-CN" altLang="en-US" sz="2400" b="1" dirty="0">
                <a:solidFill>
                  <a:srgbClr val="CC6600"/>
                </a:solidFill>
                <a:latin typeface="Times New Roman" panose="02020603050405020304" pitchFamily="18" charset="0"/>
                <a:ea typeface="楷体_GB2312" pitchFamily="49" charset="-122"/>
              </a:rPr>
              <a:t>卢瑟福散射为材料分析提供了一种手段。</a:t>
            </a:r>
          </a:p>
          <a:p>
            <a:pPr marL="609600" indent="-609600" algn="just">
              <a:buFont typeface="Wingdings" panose="05000000000000000000" pitchFamily="2" charset="2"/>
              <a:buNone/>
            </a:pPr>
            <a:endParaRPr lang="en-US" altLang="zh-CN" sz="2400" b="1" dirty="0">
              <a:solidFill>
                <a:srgbClr val="CC6600"/>
              </a:solidFill>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en-US" altLang="zh-CN" sz="2400" b="1" dirty="0">
                <a:latin typeface="Times New Roman" panose="02020603050405020304" pitchFamily="18" charset="0"/>
                <a:ea typeface="楷体_GB2312" pitchFamily="49" charset="-122"/>
              </a:rPr>
              <a:t>B、</a:t>
            </a:r>
            <a:r>
              <a:rPr lang="zh-CN" altLang="en-US" sz="2400" b="1" dirty="0">
                <a:latin typeface="Times New Roman" panose="02020603050405020304" pitchFamily="18" charset="0"/>
                <a:ea typeface="楷体_GB2312" pitchFamily="49" charset="-122"/>
              </a:rPr>
              <a:t>困难</a:t>
            </a:r>
          </a:p>
          <a:p>
            <a:pPr marL="609600" indent="-609600" algn="just">
              <a:buFont typeface="Wingdings" panose="05000000000000000000" pitchFamily="2" charset="2"/>
              <a:buNone/>
            </a:pPr>
            <a:endParaRPr lang="zh-CN" altLang="en-US" sz="2400" b="1" dirty="0">
              <a:latin typeface="Times New Roman" panose="02020603050405020304" pitchFamily="18" charset="0"/>
              <a:ea typeface="楷体_GB2312" pitchFamily="49" charset="-122"/>
            </a:endParaRPr>
          </a:p>
          <a:p>
            <a:pPr marL="609600" indent="-609600" algn="just">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zh-CN" altLang="en-US" sz="2400" b="1" dirty="0">
                <a:solidFill>
                  <a:schemeClr val="folHlink"/>
                </a:solidFill>
                <a:latin typeface="Times New Roman" panose="02020603050405020304" pitchFamily="18" charset="0"/>
                <a:ea typeface="楷体_GB2312" pitchFamily="49" charset="-122"/>
              </a:rPr>
              <a:t>1.无法解释原子的稳定性。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2.无法解释原子的同一性。</a:t>
            </a:r>
          </a:p>
          <a:p>
            <a:pPr marL="609600" indent="-609600" algn="just">
              <a:buFont typeface="Wingdings" panose="05000000000000000000" pitchFamily="2" charset="2"/>
              <a:buNone/>
            </a:pPr>
            <a:r>
              <a:rPr lang="zh-CN" altLang="en-US" sz="2400" b="1" dirty="0">
                <a:solidFill>
                  <a:schemeClr val="folHlink"/>
                </a:solidFill>
                <a:latin typeface="Times New Roman" panose="02020603050405020304" pitchFamily="18" charset="0"/>
                <a:ea typeface="楷体_GB2312" pitchFamily="49" charset="-122"/>
              </a:rPr>
              <a:t>      3.无法解释原子的再生性。</a:t>
            </a:r>
            <a:endParaRPr lang="en-US" altLang="zh-CN" sz="2400" b="1" dirty="0">
              <a:solidFill>
                <a:schemeClr val="folHlink"/>
              </a:solidFill>
              <a:latin typeface="Times New Roman" panose="02020603050405020304" pitchFamily="18" charset="0"/>
              <a:ea typeface="楷体_GB2312" pitchFamily="49" charset="-122"/>
            </a:endParaRPr>
          </a:p>
        </p:txBody>
      </p:sp>
      <p:sp>
        <p:nvSpPr>
          <p:cNvPr id="180226" name="Rectangle 2"/>
          <p:cNvSpPr>
            <a:spLocks noGrp="1" noChangeArrowheads="1"/>
          </p:cNvSpPr>
          <p:nvPr>
            <p:ph type="title"/>
          </p:nvPr>
        </p:nvSpPr>
        <p:spPr>
          <a:xfrm>
            <a:off x="1116013" y="260350"/>
            <a:ext cx="7793037" cy="782638"/>
          </a:xfrm>
        </p:spPr>
        <p:txBody>
          <a:bodyPr/>
          <a:lstStyle/>
          <a:p>
            <a:pPr>
              <a:lnSpc>
                <a:spcPct val="80000"/>
              </a:lnSpc>
            </a:pPr>
            <a:r>
              <a:rPr lang="zh-CN" altLang="en-US" sz="3600" b="1" dirty="0" smtClean="0">
                <a:solidFill>
                  <a:schemeClr val="hlink"/>
                </a:solidFill>
                <a:latin typeface="Times New Roman" panose="02020603050405020304" pitchFamily="18" charset="0"/>
                <a:ea typeface="楷体_GB2312" pitchFamily="49" charset="-122"/>
              </a:rPr>
              <a:t>卢瑟福</a:t>
            </a:r>
            <a:r>
              <a:rPr lang="zh-CN" altLang="en-US" sz="3600" b="1" dirty="0">
                <a:solidFill>
                  <a:schemeClr val="hlink"/>
                </a:solidFill>
                <a:latin typeface="Times New Roman" panose="02020603050405020304" pitchFamily="18" charset="0"/>
                <a:ea typeface="楷体_GB2312" pitchFamily="49" charset="-122"/>
              </a:rPr>
              <a:t>模型的意义和困难</a:t>
            </a:r>
            <a:endParaRPr lang="zh-CN" altLang="en-US"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4" name="内容占位符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3735613"/>
            <a:ext cx="2533650" cy="2886075"/>
          </a:xfrm>
          <a:prstGeom prst="rect">
            <a:avLst/>
          </a:prstGeom>
        </p:spPr>
      </p:pic>
    </p:spTree>
    <p:extLst>
      <p:ext uri="{BB962C8B-B14F-4D97-AF65-F5344CB8AC3E}">
        <p14:creationId xmlns:p14="http://schemas.microsoft.com/office/powerpoint/2010/main" val="1274576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79512" y="764704"/>
            <a:ext cx="8352928" cy="4968552"/>
          </a:xfrm>
        </p:spPr>
        <p:txBody>
          <a:bodyPr>
            <a:noAutofit/>
          </a:bodyPr>
          <a:lstStyle/>
          <a:p>
            <a:pPr>
              <a:spcAft>
                <a:spcPts val="1200"/>
              </a:spcAft>
            </a:pPr>
            <a:r>
              <a:rPr lang="en-US" altLang="zh-CN" sz="2400" dirty="0">
                <a:latin typeface="+mn-ea"/>
              </a:rPr>
              <a:t>19</a:t>
            </a:r>
            <a:r>
              <a:rPr lang="zh-CN" altLang="en-US" sz="2400" dirty="0">
                <a:latin typeface="+mn-ea"/>
              </a:rPr>
              <a:t>世纪末，人们开始对黑体模型的热辐射问题发生了兴趣</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对于</a:t>
            </a:r>
            <a:r>
              <a:rPr lang="zh-CN" altLang="en-US" sz="2400" dirty="0">
                <a:latin typeface="+mn-ea"/>
              </a:rPr>
              <a:t>不同的物体，热和辐射似乎有一定的对应关联</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比如把</a:t>
            </a:r>
            <a:r>
              <a:rPr lang="zh-CN" altLang="en-US" sz="2400" dirty="0">
                <a:latin typeface="+mn-ea"/>
              </a:rPr>
              <a:t>一块铁放在火上加热，那么到了一定温度的时候，它会变得暗红起来（其实在这之前有不可见的红外线辐射），温度再高些，它会变得橙黄，到了极度高温的时候，如果能想办法不让它汽化了，我们可以看到铁块将呈现蓝白色</a:t>
            </a:r>
            <a:r>
              <a:rPr lang="zh-CN" altLang="en-US" sz="2400" dirty="0" smtClean="0">
                <a:latin typeface="+mn-ea"/>
              </a:rPr>
              <a:t>。</a:t>
            </a:r>
            <a:endParaRPr lang="en-US" altLang="zh-CN" sz="2400" dirty="0" smtClean="0">
              <a:latin typeface="+mn-ea"/>
            </a:endParaRPr>
          </a:p>
          <a:p>
            <a:pPr>
              <a:spcAft>
                <a:spcPts val="1200"/>
              </a:spcAft>
            </a:pPr>
            <a:r>
              <a:rPr lang="zh-CN" altLang="en-US" sz="2400" dirty="0" smtClean="0">
                <a:latin typeface="+mn-ea"/>
              </a:rPr>
              <a:t>也就是说</a:t>
            </a:r>
            <a:r>
              <a:rPr lang="zh-CN" altLang="en-US" sz="2400" dirty="0">
                <a:latin typeface="+mn-ea"/>
              </a:rPr>
              <a:t>，物体的热辐射和温度有着一定的函数关系（在天文学里，有“红巨星”和“蓝巨星”，前者呈暗红色，温度较低，通常属于老年恒星；而后者的温度极高，是年轻恒星的典范）。 </a:t>
            </a:r>
          </a:p>
          <a:p>
            <a:pPr>
              <a:spcAft>
                <a:spcPts val="1200"/>
              </a:spcAft>
            </a:pPr>
            <a:endParaRPr lang="zh-CN" altLang="en-US" sz="2400" dirty="0">
              <a:latin typeface="+mn-ea"/>
            </a:endParaRPr>
          </a:p>
        </p:txBody>
      </p:sp>
    </p:spTree>
    <p:extLst>
      <p:ext uri="{BB962C8B-B14F-4D97-AF65-F5344CB8AC3E}">
        <p14:creationId xmlns:p14="http://schemas.microsoft.com/office/powerpoint/2010/main" val="1507184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70" name="Rectangle 2"/>
              <p:cNvSpPr>
                <a:spLocks noGrp="1" noChangeArrowheads="1"/>
              </p:cNvSpPr>
              <p:nvPr>
                <p:ph type="body" sz="half" idx="1"/>
              </p:nvPr>
            </p:nvSpPr>
            <p:spPr>
              <a:xfrm>
                <a:off x="107504" y="237507"/>
                <a:ext cx="8765017" cy="5589587"/>
              </a:xfrm>
            </p:spPr>
            <p:txBody>
              <a:bodyPr>
                <a:normAutofit/>
              </a:bodyPr>
              <a:lstStyle/>
              <a:p>
                <a:pPr algn="just">
                  <a:spcAft>
                    <a:spcPts val="1200"/>
                  </a:spcAft>
                </a:pPr>
                <a:r>
                  <a:rPr lang="en-US" altLang="zh-CN" sz="2400" dirty="0" smtClean="0">
                    <a:latin typeface="+mn-ea"/>
                    <a:cs typeface="Times New Roman" panose="02020603050405020304" pitchFamily="18" charset="0"/>
                  </a:rPr>
                  <a:t>1859</a:t>
                </a:r>
                <a:r>
                  <a:rPr lang="zh-CN" altLang="en-US" sz="2400" dirty="0" smtClean="0">
                    <a:latin typeface="+mn-ea"/>
                    <a:cs typeface="Times New Roman" panose="02020603050405020304" pitchFamily="18" charset="0"/>
                  </a:rPr>
                  <a:t>年</a:t>
                </a:r>
                <a:r>
                  <a:rPr lang="zh-CN" altLang="en-US" sz="2400" dirty="0" smtClean="0">
                    <a:latin typeface="+mn-ea"/>
                  </a:rPr>
                  <a:t>，基尔霍夫（</a:t>
                </a:r>
                <a:r>
                  <a:rPr lang="en-US" altLang="zh-CN" sz="2400" dirty="0" err="1" smtClean="0">
                    <a:latin typeface="Times New Roman" panose="02020603050405020304" pitchFamily="18" charset="0"/>
                    <a:cs typeface="Times New Roman" panose="02020603050405020304" pitchFamily="18" charset="0"/>
                  </a:rPr>
                  <a:t>G.R.Kirchhoff</a:t>
                </a:r>
                <a:r>
                  <a:rPr lang="zh-CN" altLang="en-US" sz="2400" dirty="0" smtClean="0">
                    <a:latin typeface="+mn-ea"/>
                  </a:rPr>
                  <a:t>）</a:t>
                </a:r>
                <a:r>
                  <a:rPr lang="zh-CN" altLang="en-US" sz="2400" dirty="0" smtClean="0">
                    <a:latin typeface="+mn-ea"/>
                    <a:cs typeface="Times New Roman" panose="02020603050405020304" pitchFamily="18" charset="0"/>
                  </a:rPr>
                  <a:t>证明，黑体与热辐射达到平衡时，能量密度随频率变化曲线的形状与位置只与黑体的热力学温度有关，而与空腔形状和组成物质无关</a:t>
                </a:r>
              </a:p>
              <a:p>
                <a:pPr algn="just">
                  <a:spcAft>
                    <a:spcPts val="1200"/>
                  </a:spcAft>
                </a:pPr>
                <a:r>
                  <a:rPr lang="en-US" altLang="zh-CN" sz="2400" dirty="0" smtClean="0">
                    <a:latin typeface="Times New Roman" panose="02020603050405020304" pitchFamily="18" charset="0"/>
                    <a:cs typeface="Times New Roman" panose="02020603050405020304" pitchFamily="18" charset="0"/>
                  </a:rPr>
                  <a:t>1983</a:t>
                </a:r>
                <a:r>
                  <a:rPr lang="zh-CN" altLang="en-US" sz="2400" dirty="0" smtClean="0">
                    <a:latin typeface="+mn-ea"/>
                  </a:rPr>
                  <a:t>年，维恩公式（</a:t>
                </a:r>
                <a:r>
                  <a:rPr lang="en-US" altLang="zh-CN" sz="2400" dirty="0" err="1" smtClean="0">
                    <a:latin typeface="Times New Roman" panose="02020603050405020304" pitchFamily="18" charset="0"/>
                    <a:cs typeface="Times New Roman" panose="02020603050405020304" pitchFamily="18" charset="0"/>
                  </a:rPr>
                  <a:t>W.Wien</a:t>
                </a:r>
                <a:r>
                  <a:rPr lang="en-US" altLang="zh-CN" sz="2400" dirty="0" smtClean="0">
                    <a:latin typeface="Times New Roman" panose="02020603050405020304" pitchFamily="18" charset="0"/>
                    <a:cs typeface="Times New Roman" panose="02020603050405020304" pitchFamily="18" charset="0"/>
                  </a:rPr>
                  <a:t> 1864-1928</a:t>
                </a:r>
                <a:r>
                  <a:rPr lang="zh-CN" altLang="en-US" sz="2400" dirty="0" smtClean="0">
                    <a:latin typeface="+mn-ea"/>
                  </a:rPr>
                  <a:t>）</a:t>
                </a:r>
                <a:endParaRPr lang="en-US" altLang="zh-CN" sz="2400" dirty="0" smtClean="0">
                  <a:latin typeface="+mn-ea"/>
                </a:endParaRPr>
              </a:p>
              <a:p>
                <a:pPr algn="just">
                  <a:spcAft>
                    <a:spcPts val="1200"/>
                  </a:spcAft>
                </a:pPr>
                <a:r>
                  <a:rPr lang="zh-CN" altLang="en-US" sz="2400" dirty="0" smtClean="0">
                    <a:solidFill>
                      <a:schemeClr val="tx1"/>
                    </a:solidFill>
                    <a:latin typeface="+mn-ea"/>
                  </a:rPr>
                  <a:t>维恩从经典热力学出发根据实验结果，得到频率在</a:t>
                </a:r>
                <a14:m>
                  <m:oMath xmlns:m="http://schemas.openxmlformats.org/officeDocument/2006/math">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𝑑</m:t>
                    </m:r>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zh-CN" altLang="en-US" sz="2400" b="0" i="1">
                        <a:solidFill>
                          <a:schemeClr val="tx1"/>
                        </a:solidFill>
                        <a:latin typeface="Cambria Math" panose="02040503050406030204" pitchFamily="18" charset="0"/>
                      </a:rPr>
                      <m:t>之间的</m:t>
                    </m:r>
                  </m:oMath>
                </a14:m>
                <a:r>
                  <a:rPr lang="zh-CN" altLang="en-US" sz="2400" dirty="0" smtClean="0">
                    <a:solidFill>
                      <a:schemeClr val="tx1"/>
                    </a:solidFill>
                    <a:latin typeface="+mn-ea"/>
                  </a:rPr>
                  <a:t>辐射能量密度（单位面积辐射）</a:t>
                </a:r>
                <a14:m>
                  <m:oMath xmlns:m="http://schemas.openxmlformats.org/officeDocument/2006/math">
                    <m:r>
                      <a:rPr lang="en-US" altLang="zh-CN" sz="2400" b="0" i="1" smtClean="0">
                        <a:solidFill>
                          <a:schemeClr val="tx1"/>
                        </a:solidFill>
                        <a:latin typeface="Cambria Math" panose="02040503050406030204" pitchFamily="18" charset="0"/>
                      </a:rPr>
                      <m:t>𝐸</m:t>
                    </m:r>
                    <m:d>
                      <m:dPr>
                        <m:ctrlPr>
                          <a:rPr lang="en-US" altLang="zh-CN" sz="240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𝑇</m:t>
                        </m:r>
                      </m:e>
                    </m:d>
                  </m:oMath>
                </a14:m>
                <a:r>
                  <a:rPr lang="zh-CN" altLang="en-US" sz="2400" dirty="0" smtClean="0">
                    <a:solidFill>
                      <a:schemeClr val="tx1"/>
                    </a:solidFill>
                    <a:latin typeface="+mn-ea"/>
                  </a:rPr>
                  <a:t>的经验关系式</a:t>
                </a:r>
                <a:endParaRPr lang="en-US" altLang="zh-CN" sz="2400" dirty="0">
                  <a:solidFill>
                    <a:schemeClr val="tx1"/>
                  </a:solidFill>
                  <a:latin typeface="+mn-ea"/>
                </a:endParaRPr>
              </a:p>
              <a:p>
                <a:pPr marL="0" indent="0" algn="just">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b="0" i="1">
                              <a:solidFill>
                                <a:srgbClr val="C00000"/>
                              </a:solidFill>
                              <a:latin typeface="Cambria Math" panose="02040503050406030204" pitchFamily="18" charset="0"/>
                            </a:rPr>
                            <m:t>𝜈</m:t>
                          </m:r>
                          <m:r>
                            <a:rPr lang="en-US" altLang="zh-CN" sz="2400" b="0" i="1">
                              <a:solidFill>
                                <a:srgbClr val="C00000"/>
                              </a:solidFill>
                              <a:latin typeface="Cambria Math" panose="02040503050406030204" pitchFamily="18" charset="0"/>
                            </a:rPr>
                            <m:t>,</m:t>
                          </m:r>
                          <m:r>
                            <a:rPr lang="en-US" altLang="zh-CN" sz="2400" b="0" i="1">
                              <a:solidFill>
                                <a:srgbClr val="C00000"/>
                              </a:solidFill>
                              <a:latin typeface="Cambria Math" panose="02040503050406030204" pitchFamily="18" charset="0"/>
                            </a:rPr>
                            <m:t>𝑇</m:t>
                          </m:r>
                        </m:e>
                      </m:d>
                      <m:r>
                        <a:rPr lang="en-US" altLang="zh-CN" sz="2400" b="0" i="1" smtClean="0">
                          <a:solidFill>
                            <a:srgbClr val="C00000"/>
                          </a:solidFill>
                          <a:latin typeface="Cambria Math" panose="02040503050406030204" pitchFamily="18" charset="0"/>
                        </a:rPr>
                        <m:t>𝑑</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
                        <m:sSubPr>
                          <m:ctrlPr>
                            <a:rPr lang="en-US" altLang="zh-CN" sz="2400" i="1">
                              <a:solidFill>
                                <a:srgbClr val="C00000"/>
                              </a:solidFill>
                              <a:latin typeface="Cambria Math" panose="02040503050406030204" pitchFamily="18" charset="0"/>
                            </a:rPr>
                          </m:ctrlPr>
                        </m:sSubPr>
                        <m:e>
                          <m:r>
                            <a:rPr lang="en-US" altLang="zh-CN" sz="2400" b="0" i="1">
                              <a:solidFill>
                                <a:srgbClr val="C00000"/>
                              </a:solidFill>
                              <a:latin typeface="Cambria Math" panose="02040503050406030204" pitchFamily="18" charset="0"/>
                            </a:rPr>
                            <m:t>𝐶</m:t>
                          </m:r>
                        </m:e>
                        <m:sub>
                          <m:r>
                            <a:rPr lang="en-US" altLang="zh-CN" sz="2400" b="0" i="1">
                              <a:solidFill>
                                <a:srgbClr val="C00000"/>
                              </a:solidFill>
                              <a:latin typeface="Cambria Math" panose="02040503050406030204" pitchFamily="18" charset="0"/>
                            </a:rPr>
                            <m:t>1</m:t>
                          </m:r>
                        </m:sub>
                      </m:sSub>
                      <m:sSup>
                        <m:sSupPr>
                          <m:ctrlPr>
                            <a:rPr lang="en-US" altLang="zh-CN"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3</m:t>
                          </m:r>
                        </m:sup>
                      </m:sSup>
                      <m:sSup>
                        <m:sSupPr>
                          <m:ctrlPr>
                            <a:rPr lang="en-US" altLang="zh-CN" sz="240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m:t>
                          </m:r>
                          <m:sSub>
                            <m:sSubPr>
                              <m:ctrlPr>
                                <a:rPr lang="en-US" altLang="zh-CN" sz="240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𝐶</m:t>
                              </m:r>
                            </m:e>
                            <m:sub>
                              <m:r>
                                <a:rPr lang="en-US" altLang="zh-CN" sz="2400" b="0" i="1" smtClean="0">
                                  <a:solidFill>
                                    <a:srgbClr val="C00000"/>
                                  </a:solidFill>
                                  <a:latin typeface="Cambria Math" panose="02040503050406030204" pitchFamily="18" charset="0"/>
                                </a:rPr>
                                <m:t>2</m:t>
                              </m:r>
                            </m:sub>
                          </m:sSub>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sup>
                      </m:sSup>
                      <m:r>
                        <a:rPr lang="en-US" altLang="zh-CN" sz="2400" b="0" i="1" smtClean="0">
                          <a:solidFill>
                            <a:srgbClr val="C00000"/>
                          </a:solidFill>
                          <a:latin typeface="Cambria Math" panose="02040503050406030204" pitchFamily="18" charset="0"/>
                        </a:rPr>
                        <m:t>𝑑</m:t>
                      </m:r>
                      <m:r>
                        <a:rPr lang="en-US" altLang="zh-CN" sz="2400" b="0" i="1" smtClean="0">
                          <a:solidFill>
                            <a:srgbClr val="C00000"/>
                          </a:solidFill>
                          <a:latin typeface="Cambria Math" panose="02040503050406030204" pitchFamily="18" charset="0"/>
                        </a:rPr>
                        <m:t>𝜈</m:t>
                      </m:r>
                    </m:oMath>
                  </m:oMathPara>
                </a14:m>
                <a:endParaRPr lang="en-US" altLang="zh-CN" sz="2400" dirty="0" smtClean="0">
                  <a:solidFill>
                    <a:srgbClr val="C00000"/>
                  </a:solidFill>
                  <a:latin typeface="+mn-ea"/>
                </a:endParaRPr>
              </a:p>
              <a:p>
                <a:pPr marL="0" indent="0" algn="just">
                  <a:spcAft>
                    <a:spcPts val="1200"/>
                  </a:spcAft>
                  <a:buNone/>
                </a:pPr>
                <a:r>
                  <a:rPr lang="zh-CN" altLang="en-US" sz="2400" dirty="0" smtClean="0">
                    <a:solidFill>
                      <a:schemeClr val="tx1"/>
                    </a:solidFill>
                    <a:latin typeface="+mn-ea"/>
                  </a:rPr>
                  <a:t>其中</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 </m:t>
                    </m:r>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2</m:t>
                        </m:r>
                      </m:sub>
                    </m:sSub>
                    <m:r>
                      <a:rPr lang="zh-CN" altLang="en-US" sz="2400" b="0" i="1">
                        <a:solidFill>
                          <a:schemeClr val="tx1"/>
                        </a:solidFill>
                        <a:latin typeface="Cambria Math" panose="02040503050406030204" pitchFamily="18" charset="0"/>
                      </a:rPr>
                      <m:t>是经验参数</m:t>
                    </m:r>
                    <m:r>
                      <a:rPr lang="zh-CN" altLang="en-US" sz="2400" b="0" i="1" smtClean="0">
                        <a:solidFill>
                          <a:schemeClr val="tx1"/>
                        </a:solidFill>
                        <a:latin typeface="Cambria Math" panose="02040503050406030204" pitchFamily="18" charset="0"/>
                      </a:rPr>
                      <m:t>。</m:t>
                    </m:r>
                  </m:oMath>
                </a14:m>
                <a:endParaRPr lang="en-US" altLang="zh-CN" sz="2400" dirty="0" smtClean="0">
                  <a:solidFill>
                    <a:schemeClr val="tx1"/>
                  </a:solidFill>
                  <a:latin typeface="+mn-ea"/>
                </a:endParaRPr>
              </a:p>
              <a:p>
                <a:pPr algn="just">
                  <a:spcAft>
                    <a:spcPts val="1200"/>
                  </a:spcAft>
                </a:pPr>
                <a:r>
                  <a:rPr lang="zh-CN" altLang="en-US" sz="2400" dirty="0" smtClean="0">
                    <a:solidFill>
                      <a:schemeClr val="tx1"/>
                    </a:solidFill>
                    <a:latin typeface="+mn-ea"/>
                  </a:rPr>
                  <a:t>维恩公式除了在</a:t>
                </a:r>
                <a:r>
                  <a:rPr lang="zh-CN" altLang="en-US" sz="2400" dirty="0" smtClean="0">
                    <a:solidFill>
                      <a:srgbClr val="FF0000"/>
                    </a:solidFill>
                    <a:latin typeface="+mn-ea"/>
                  </a:rPr>
                  <a:t>低频部分</a:t>
                </a:r>
                <a:r>
                  <a:rPr lang="zh-CN" altLang="en-US" sz="2400" dirty="0" smtClean="0">
                    <a:solidFill>
                      <a:schemeClr val="tx1"/>
                    </a:solidFill>
                    <a:latin typeface="+mn-ea"/>
                  </a:rPr>
                  <a:t>有显著偏差</a:t>
                </a:r>
                <a:endParaRPr lang="en-US" altLang="zh-CN" sz="2400" dirty="0" smtClean="0">
                  <a:solidFill>
                    <a:schemeClr val="tx1"/>
                  </a:solidFill>
                  <a:latin typeface="+mn-ea"/>
                </a:endParaRPr>
              </a:p>
              <a:p>
                <a:pPr marL="0" indent="0" algn="just">
                  <a:spcAft>
                    <a:spcPts val="1200"/>
                  </a:spcAft>
                  <a:buNone/>
                </a:pPr>
                <a:r>
                  <a:rPr lang="zh-CN" altLang="en-US" sz="2400" dirty="0" smtClean="0">
                    <a:solidFill>
                      <a:schemeClr val="tx1"/>
                    </a:solidFill>
                    <a:latin typeface="+mn-ea"/>
                  </a:rPr>
                  <a:t>之外，与实验符合得很好</a:t>
                </a:r>
                <a:endParaRPr lang="en-US" altLang="zh-CN" sz="2400" dirty="0" smtClean="0">
                  <a:solidFill>
                    <a:schemeClr val="tx1"/>
                  </a:solidFill>
                  <a:latin typeface="+mn-ea"/>
                </a:endParaRPr>
              </a:p>
              <a:p>
                <a:pPr algn="just">
                  <a:spcAft>
                    <a:spcPts val="1200"/>
                  </a:spcAft>
                </a:pPr>
                <a:endParaRPr lang="zh-CN" altLang="en-US" sz="2400" dirty="0" smtClean="0">
                  <a:solidFill>
                    <a:schemeClr val="tx1"/>
                  </a:solidFill>
                  <a:latin typeface="+mn-ea"/>
                </a:endParaRPr>
              </a:p>
            </p:txBody>
          </p:sp>
        </mc:Choice>
        <mc:Fallback xmlns="">
          <p:sp>
            <p:nvSpPr>
              <p:cNvPr id="7170" name="Rectangle 2"/>
              <p:cNvSpPr>
                <a:spLocks noGrp="1" noRot="1" noChangeAspect="1" noMove="1" noResize="1" noEditPoints="1" noAdjustHandles="1" noChangeArrowheads="1" noChangeShapeType="1" noTextEdit="1"/>
              </p:cNvSpPr>
              <p:nvPr>
                <p:ph type="body" sz="half" idx="1"/>
              </p:nvPr>
            </p:nvSpPr>
            <p:spPr>
              <a:xfrm>
                <a:off x="107504" y="237507"/>
                <a:ext cx="8765017" cy="5589587"/>
              </a:xfrm>
              <a:blipFill rotWithShape="0">
                <a:blip r:embed="rId2"/>
                <a:stretch>
                  <a:fillRect l="-1113" t="-1200" r="-1113"/>
                </a:stretch>
              </a:blipFill>
            </p:spPr>
            <p:txBody>
              <a:bodyPr/>
              <a:lstStyle/>
              <a:p>
                <a:r>
                  <a:rPr lang="zh-CN" altLang="en-US">
                    <a:noFill/>
                  </a:rPr>
                  <a:t> </a:t>
                </a:r>
              </a:p>
            </p:txBody>
          </p:sp>
        </mc:Fallback>
      </mc:AlternateContent>
      <p:pic>
        <p:nvPicPr>
          <p:cNvPr id="5" name="Picture 3" descr="C:\WINDOWS\Application Data\Microsoft\Media Catalog\F3_02.jpg"/>
          <p:cNvPicPr>
            <a:picLocks noChangeAspect="1" noChangeArrowheads="1"/>
          </p:cNvPicPr>
          <p:nvPr/>
        </p:nvPicPr>
        <p:blipFill rotWithShape="1">
          <a:blip r:embed="rId3">
            <a:clrChange>
              <a:clrFrom>
                <a:srgbClr val="F1FCF4"/>
              </a:clrFrom>
              <a:clrTo>
                <a:srgbClr val="F1FCF4">
                  <a:alpha val="0"/>
                </a:srgbClr>
              </a:clrTo>
            </a:clrChange>
            <a:extLst>
              <a:ext uri="{28A0092B-C50C-407E-A947-70E740481C1C}">
                <a14:useLocalDpi xmlns:a14="http://schemas.microsoft.com/office/drawing/2010/main" val="0"/>
              </a:ext>
            </a:extLst>
          </a:blip>
          <a:srcRect t="5109" b="6528"/>
          <a:stretch/>
        </p:blipFill>
        <p:spPr bwMode="auto">
          <a:xfrm>
            <a:off x="5508104" y="3140968"/>
            <a:ext cx="3524947"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51520" y="1412776"/>
                <a:ext cx="8435280" cy="4525962"/>
              </a:xfrm>
            </p:spPr>
            <p:txBody>
              <a:bodyPr>
                <a:normAutofit/>
              </a:bodyPr>
              <a:lstStyle/>
              <a:p>
                <a:pPr>
                  <a:spcAft>
                    <a:spcPts val="1200"/>
                  </a:spcAft>
                </a:pPr>
                <a:r>
                  <a:rPr lang="en-US" altLang="zh-CN" sz="2400" dirty="0" smtClean="0">
                    <a:latin typeface="+mn-ea"/>
                  </a:rPr>
                  <a:t>1900-1905</a:t>
                </a:r>
                <a:r>
                  <a:rPr lang="zh-CN" altLang="en-US" sz="2400" dirty="0" smtClean="0">
                    <a:latin typeface="+mn-ea"/>
                  </a:rPr>
                  <a:t>年间，</a:t>
                </a:r>
                <a:r>
                  <a:rPr lang="zh-CN" altLang="en-US" sz="2400" dirty="0">
                    <a:latin typeface="+mn-ea"/>
                  </a:rPr>
                  <a:t>瑞利（</a:t>
                </a:r>
                <a:r>
                  <a:rPr lang="en-US" altLang="zh-CN" sz="2400" dirty="0" err="1">
                    <a:latin typeface="Times New Roman" panose="02020603050405020304" pitchFamily="18" charset="0"/>
                    <a:cs typeface="Times New Roman" panose="02020603050405020304" pitchFamily="18" charset="0"/>
                  </a:rPr>
                  <a:t>J.W.S.Rayleigh</a:t>
                </a:r>
                <a:r>
                  <a:rPr lang="en-US" altLang="zh-CN" sz="2400" dirty="0" smtClean="0">
                    <a:latin typeface="Times New Roman" panose="02020603050405020304" pitchFamily="18" charset="0"/>
                    <a:cs typeface="Times New Roman" panose="02020603050405020304" pitchFamily="18" charset="0"/>
                  </a:rPr>
                  <a:t>1842-1919</a:t>
                </a:r>
                <a:r>
                  <a:rPr lang="zh-CN" altLang="en-US" sz="2400" dirty="0" smtClean="0">
                    <a:latin typeface="+mn-ea"/>
                  </a:rPr>
                  <a:t>）金斯</a:t>
                </a:r>
                <a:r>
                  <a:rPr lang="zh-CN" altLang="en-US" sz="2400" dirty="0">
                    <a:latin typeface="+mn-ea"/>
                  </a:rPr>
                  <a:t>（</a:t>
                </a:r>
                <a:r>
                  <a:rPr lang="en-US" altLang="zh-CN" sz="2400" dirty="0" err="1">
                    <a:latin typeface="Times New Roman" panose="02020603050405020304" pitchFamily="18" charset="0"/>
                    <a:cs typeface="Times New Roman" panose="02020603050405020304" pitchFamily="18" charset="0"/>
                  </a:rPr>
                  <a:t>J.H.Jeans</a:t>
                </a:r>
                <a:r>
                  <a:rPr lang="en-US" altLang="zh-CN" sz="2400" dirty="0" smtClean="0">
                    <a:latin typeface="Times New Roman" panose="02020603050405020304" pitchFamily="18" charset="0"/>
                    <a:cs typeface="Times New Roman" panose="02020603050405020304" pitchFamily="18" charset="0"/>
                  </a:rPr>
                  <a:t>1877-1946</a:t>
                </a:r>
                <a:r>
                  <a:rPr lang="zh-CN" altLang="en-US" sz="2400" dirty="0" smtClean="0">
                    <a:latin typeface="+mn-ea"/>
                  </a:rPr>
                  <a:t>）根据经典电动力学和统计力学得出</a:t>
                </a:r>
                <a:endParaRPr lang="en-US" altLang="zh-CN" sz="2400" dirty="0" smtClean="0">
                  <a:latin typeface="+mn-ea"/>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𝑇</m:t>
                          </m:r>
                        </m:e>
                      </m:d>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8</m:t>
                          </m:r>
                          <m:r>
                            <a:rPr lang="en-US" altLang="zh-CN" sz="2400" b="0" i="1" smtClean="0">
                              <a:solidFill>
                                <a:srgbClr val="C00000"/>
                              </a:solidFill>
                              <a:latin typeface="Cambria Math" panose="02040503050406030204" pitchFamily="18" charset="0"/>
                            </a:rPr>
                            <m:t>𝜋</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𝑐</m:t>
                              </m:r>
                            </m:e>
                            <m:sup>
                              <m:r>
                                <a:rPr lang="en-US" altLang="zh-CN" sz="2400" b="0" i="1" smtClean="0">
                                  <a:solidFill>
                                    <a:srgbClr val="C00000"/>
                                  </a:solidFill>
                                  <a:latin typeface="Cambria Math" panose="02040503050406030204" pitchFamily="18" charset="0"/>
                                </a:rPr>
                                <m:t>3</m:t>
                              </m:r>
                            </m:sup>
                          </m:sSup>
                        </m:den>
                      </m:f>
                      <m:sSup>
                        <m:sSupPr>
                          <m:ctrlPr>
                            <a:rPr lang="en-US" altLang="zh-CN" sz="2400" i="1">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𝑘𝑇</m:t>
                          </m:r>
                          <m:r>
                            <a:rPr lang="en-US" altLang="zh-CN" sz="2400" i="1">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oMath>
                  </m:oMathPara>
                </a14:m>
                <a:endParaRPr lang="en-US" altLang="zh-CN" sz="2400" dirty="0" smtClean="0">
                  <a:solidFill>
                    <a:srgbClr val="C00000"/>
                  </a:solidFill>
                  <a:latin typeface="+mn-ea"/>
                </a:endParaRPr>
              </a:p>
              <a:p>
                <a:pPr>
                  <a:spcAft>
                    <a:spcPts val="1200"/>
                  </a:spcAft>
                </a:pPr>
                <a:r>
                  <a:rPr lang="zh-CN" altLang="en-US" sz="2400" dirty="0" smtClean="0">
                    <a:solidFill>
                      <a:schemeClr val="tx1"/>
                    </a:solidFill>
                    <a:latin typeface="+mn-ea"/>
                  </a:rPr>
                  <a:t>其中</a:t>
                </a:r>
                <a14:m>
                  <m:oMath xmlns:m="http://schemas.openxmlformats.org/officeDocument/2006/math">
                    <m:r>
                      <a:rPr lang="en-US" altLang="zh-CN" sz="2400" b="0" i="1" smtClean="0">
                        <a:solidFill>
                          <a:schemeClr val="tx1"/>
                        </a:solidFill>
                        <a:latin typeface="Cambria Math" panose="02040503050406030204" pitchFamily="18" charset="0"/>
                      </a:rPr>
                      <m:t>𝑐</m:t>
                    </m:r>
                    <m:r>
                      <a:rPr lang="zh-CN" altLang="en-US" sz="2400" b="0" i="1" smtClean="0">
                        <a:solidFill>
                          <a:schemeClr val="tx1"/>
                        </a:solidFill>
                        <a:latin typeface="Cambria Math" panose="02040503050406030204" pitchFamily="18" charset="0"/>
                      </a:rPr>
                      <m:t>为</m:t>
                    </m:r>
                    <m:r>
                      <a:rPr lang="zh-CN" altLang="en-US" sz="2400" i="1">
                        <a:solidFill>
                          <a:schemeClr val="tx1"/>
                        </a:solidFill>
                        <a:latin typeface="Cambria Math" panose="02040503050406030204" pitchFamily="18" charset="0"/>
                      </a:rPr>
                      <m:t>光速</m:t>
                    </m:r>
                    <m:r>
                      <a:rPr lang="zh-CN" altLang="en-US"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𝑘</m:t>
                    </m:r>
                  </m:oMath>
                </a14:m>
                <a:r>
                  <a:rPr lang="zh-CN" altLang="en-US" sz="2400" dirty="0" smtClean="0">
                    <a:solidFill>
                      <a:schemeClr val="tx1"/>
                    </a:solidFill>
                    <a:latin typeface="+mn-ea"/>
                  </a:rPr>
                  <a:t>是玻尔兹曼常数。</a:t>
                </a:r>
                <a:endParaRPr lang="en-US" altLang="zh-CN" sz="2400" dirty="0" smtClean="0">
                  <a:solidFill>
                    <a:schemeClr val="tx1"/>
                  </a:solidFill>
                  <a:latin typeface="+mn-ea"/>
                </a:endParaRPr>
              </a:p>
              <a:p>
                <a:pPr>
                  <a:spcAft>
                    <a:spcPts val="1200"/>
                  </a:spcAft>
                </a:pPr>
                <a:r>
                  <a:rPr lang="zh-CN" altLang="en-US" sz="2400" dirty="0" smtClean="0">
                    <a:solidFill>
                      <a:schemeClr val="tx1"/>
                    </a:solidFill>
                    <a:latin typeface="+mn-ea"/>
                  </a:rPr>
                  <a:t>此公式在</a:t>
                </a:r>
                <a:r>
                  <a:rPr lang="zh-CN" altLang="en-US" sz="2400" dirty="0" smtClean="0">
                    <a:solidFill>
                      <a:srgbClr val="FF0000"/>
                    </a:solidFill>
                    <a:latin typeface="+mn-ea"/>
                  </a:rPr>
                  <a:t>低频部分</a:t>
                </a:r>
                <a:r>
                  <a:rPr lang="zh-CN" altLang="en-US" sz="2400" dirty="0" smtClean="0">
                    <a:solidFill>
                      <a:schemeClr val="tx1"/>
                    </a:solidFill>
                    <a:latin typeface="+mn-ea"/>
                  </a:rPr>
                  <a:t>与实验符合很好。</a:t>
                </a:r>
                <a:endParaRPr lang="en-US" altLang="zh-CN" sz="2400" dirty="0" smtClean="0">
                  <a:solidFill>
                    <a:schemeClr val="tx1"/>
                  </a:solidFill>
                  <a:latin typeface="+mn-ea"/>
                </a:endParaRPr>
              </a:p>
              <a:p>
                <a:pPr>
                  <a:spcAft>
                    <a:spcPts val="1200"/>
                  </a:spcAft>
                </a:pPr>
                <a:r>
                  <a:rPr lang="zh-CN" altLang="en-US" sz="2400" dirty="0" smtClean="0">
                    <a:solidFill>
                      <a:schemeClr val="tx1"/>
                    </a:solidFill>
                    <a:latin typeface="+mn-ea"/>
                  </a:rPr>
                  <a:t>当</a:t>
                </a:r>
                <a14:m>
                  <m:oMath xmlns:m="http://schemas.openxmlformats.org/officeDocument/2006/math">
                    <m:r>
                      <a:rPr lang="en-US" altLang="zh-CN" sz="2400" b="0" i="1" smtClean="0">
                        <a:solidFill>
                          <a:schemeClr val="tx1"/>
                        </a:solidFill>
                        <a:latin typeface="Cambria Math" panose="02040503050406030204" pitchFamily="18" charset="0"/>
                      </a:rPr>
                      <m:t>𝜈</m:t>
                    </m:r>
                    <m:r>
                      <a:rPr lang="en-US" altLang="zh-CN" sz="2400" b="0" i="1" smtClean="0">
                        <a:solidFill>
                          <a:schemeClr val="tx1"/>
                        </a:solidFill>
                        <a:latin typeface="Cambria Math" panose="02040503050406030204" pitchFamily="18" charset="0"/>
                      </a:rPr>
                      <m:t>→∞</m:t>
                    </m:r>
                  </m:oMath>
                </a14:m>
                <a:r>
                  <a:rPr lang="zh-CN" altLang="en-US" sz="2400" dirty="0" smtClean="0">
                    <a:solidFill>
                      <a:schemeClr val="tx1"/>
                    </a:solidFill>
                    <a:latin typeface="+mn-ea"/>
                  </a:rPr>
                  <a:t>时引起发散</a:t>
                </a:r>
                <a:r>
                  <a:rPr lang="zh-CN" altLang="en-US" sz="2400" dirty="0">
                    <a:solidFill>
                      <a:srgbClr val="FF0000"/>
                    </a:solidFill>
                    <a:latin typeface="+mn-ea"/>
                  </a:rPr>
                  <a:t/>
                </a:r>
                <a:br>
                  <a:rPr lang="zh-CN" altLang="en-US" sz="2400" dirty="0">
                    <a:solidFill>
                      <a:srgbClr val="FF0000"/>
                    </a:solidFill>
                    <a:latin typeface="+mn-ea"/>
                  </a:rPr>
                </a:b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51520" y="1412776"/>
                <a:ext cx="8435280" cy="4525962"/>
              </a:xfrm>
              <a:blipFill rotWithShape="0">
                <a:blip r:embed="rId2"/>
                <a:stretch>
                  <a:fillRect t="-1482"/>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瑞利</a:t>
            </a:r>
            <a:r>
              <a:rPr lang="en-US" altLang="zh-CN" sz="2800" dirty="0" smtClean="0"/>
              <a:t>-</a:t>
            </a:r>
            <a:r>
              <a:rPr lang="zh-CN" altLang="en-US" sz="2800" dirty="0" smtClean="0"/>
              <a:t>金斯公式与“紫外灾难”</a:t>
            </a:r>
            <a:endParaRPr lang="zh-CN" altLang="en-US" sz="2800" dirty="0"/>
          </a:p>
        </p:txBody>
      </p:sp>
      <p:pic>
        <p:nvPicPr>
          <p:cNvPr id="4" name="图片 3"/>
          <p:cNvPicPr>
            <a:picLocks noChangeAspect="1"/>
          </p:cNvPicPr>
          <p:nvPr/>
        </p:nvPicPr>
        <p:blipFill rotWithShape="1">
          <a:blip r:embed="rId3">
            <a:clrChange>
              <a:clrFrom>
                <a:srgbClr val="FAFFFE"/>
              </a:clrFrom>
              <a:clrTo>
                <a:srgbClr val="FAFFFE">
                  <a:alpha val="0"/>
                </a:srgbClr>
              </a:clrTo>
            </a:clrChange>
            <a:extLst>
              <a:ext uri="{28A0092B-C50C-407E-A947-70E740481C1C}">
                <a14:useLocalDpi xmlns:a14="http://schemas.microsoft.com/office/drawing/2010/main" val="0"/>
              </a:ext>
            </a:extLst>
          </a:blip>
          <a:srcRect t="5624" b="7072"/>
          <a:stretch/>
        </p:blipFill>
        <p:spPr>
          <a:xfrm>
            <a:off x="5574839" y="3235123"/>
            <a:ext cx="3569161" cy="3574831"/>
          </a:xfrm>
          <a:prstGeom prst="rect">
            <a:avLst/>
          </a:prstGeom>
        </p:spPr>
      </p:pic>
    </p:spTree>
    <p:extLst>
      <p:ext uri="{BB962C8B-B14F-4D97-AF65-F5344CB8AC3E}">
        <p14:creationId xmlns:p14="http://schemas.microsoft.com/office/powerpoint/2010/main" val="1665930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内容占位符 3"/>
              <p:cNvGraphicFramePr>
                <a:graphicFrameLocks noGrp="1"/>
              </p:cNvGraphicFramePr>
              <p:nvPr>
                <p:ph idx="1"/>
                <p:extLst>
                  <p:ext uri="{D42A27DB-BD31-4B8C-83A1-F6EECF244321}">
                    <p14:modId xmlns:p14="http://schemas.microsoft.com/office/powerpoint/2010/main" val="4085546641"/>
                  </p:ext>
                </p:extLst>
              </p:nvPr>
            </p:nvGraphicFramePr>
            <p:xfrm>
              <a:off x="179512" y="1484784"/>
              <a:ext cx="3995936"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内容占位符 3"/>
              <p:cNvGraphicFramePr>
                <a:graphicFrameLocks noGrp="1"/>
              </p:cNvGraphicFramePr>
              <p:nvPr>
                <p:ph idx="1"/>
                <p:extLst>
                  <p:ext uri="{D42A27DB-BD31-4B8C-83A1-F6EECF244321}">
                    <p14:modId xmlns:p14="http://schemas.microsoft.com/office/powerpoint/2010/main" val="4085546641"/>
                  </p:ext>
                </p:extLst>
              </p:nvPr>
            </p:nvGraphicFramePr>
            <p:xfrm>
              <a:off x="179512" y="1484784"/>
              <a:ext cx="3995936" cy="4525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标题 2"/>
          <p:cNvSpPr>
            <a:spLocks noGrp="1"/>
          </p:cNvSpPr>
          <p:nvPr>
            <p:ph type="title"/>
          </p:nvPr>
        </p:nvSpPr>
        <p:spPr>
          <a:xfrm>
            <a:off x="457200" y="235403"/>
            <a:ext cx="8229600" cy="994122"/>
          </a:xfrm>
        </p:spPr>
        <p:txBody>
          <a:bodyPr>
            <a:normAutofit/>
          </a:bodyPr>
          <a:lstStyle/>
          <a:p>
            <a:r>
              <a:rPr lang="zh-CN" altLang="en-US" sz="2800" dirty="0" smtClean="0"/>
              <a:t>如何将两块碎片拼在一起</a:t>
            </a:r>
            <a:endParaRPr lang="zh-CN" altLang="en-US" sz="2800" dirty="0"/>
          </a:p>
        </p:txBody>
      </p:sp>
      <p:pic>
        <p:nvPicPr>
          <p:cNvPr id="5" name="图片 4"/>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0072" y="4081337"/>
            <a:ext cx="3528392" cy="2379455"/>
          </a:xfrm>
          <a:prstGeom prst="rect">
            <a:avLst/>
          </a:prstGeom>
        </p:spPr>
      </p:pic>
      <p:pic>
        <p:nvPicPr>
          <p:cNvPr id="10" name="图片 9"/>
          <p:cNvPicPr>
            <a:picLocks noChangeAspect="1"/>
          </p:cNvPicPr>
          <p:nvPr/>
        </p:nvPicPr>
        <p:blipFill rotWithShape="1">
          <a:blip r:embed="rId13">
            <a:clrChange>
              <a:clrFrom>
                <a:srgbClr val="FFFFFF"/>
              </a:clrFrom>
              <a:clrTo>
                <a:srgbClr val="FFFFFF">
                  <a:alpha val="0"/>
                </a:srgbClr>
              </a:clrTo>
            </a:clrChange>
          </a:blip>
          <a:srcRect t="3566"/>
          <a:stretch/>
        </p:blipFill>
        <p:spPr>
          <a:xfrm>
            <a:off x="5580112" y="729614"/>
            <a:ext cx="2905075" cy="1654356"/>
          </a:xfrm>
          <a:prstGeom prst="rect">
            <a:avLst/>
          </a:prstGeom>
        </p:spPr>
      </p:pic>
      <p:pic>
        <p:nvPicPr>
          <p:cNvPr id="12" name="图片 11"/>
          <p:cNvPicPr>
            <a:picLocks noChangeAspect="1"/>
          </p:cNvPicPr>
          <p:nvPr/>
        </p:nvPicPr>
        <p:blipFill>
          <a:blip r:embed="rId14">
            <a:clrChange>
              <a:clrFrom>
                <a:srgbClr val="FFFFFF"/>
              </a:clrFrom>
              <a:clrTo>
                <a:srgbClr val="FFFFFF">
                  <a:alpha val="0"/>
                </a:srgbClr>
              </a:clrTo>
            </a:clrChange>
          </a:blip>
          <a:stretch>
            <a:fillRect/>
          </a:stretch>
        </p:blipFill>
        <p:spPr>
          <a:xfrm>
            <a:off x="5426097" y="2516500"/>
            <a:ext cx="2905075" cy="1432307"/>
          </a:xfrm>
          <a:prstGeom prst="rect">
            <a:avLst/>
          </a:prstGeom>
        </p:spPr>
      </p:pic>
      <p:pic>
        <p:nvPicPr>
          <p:cNvPr id="13" name="图片 12"/>
          <p:cNvPicPr>
            <a:picLocks noChangeAspect="1"/>
          </p:cNvPicPr>
          <p:nvPr/>
        </p:nvPicPr>
        <p:blipFill>
          <a:blip r:embed="rId15"/>
          <a:stretch>
            <a:fillRect/>
          </a:stretch>
        </p:blipFill>
        <p:spPr>
          <a:xfrm>
            <a:off x="4551472" y="1732167"/>
            <a:ext cx="4467236" cy="3416616"/>
          </a:xfrm>
          <a:prstGeom prst="rect">
            <a:avLst/>
          </a:prstGeom>
        </p:spPr>
      </p:pic>
    </p:spTree>
    <p:extLst>
      <p:ext uri="{BB962C8B-B14F-4D97-AF65-F5344CB8AC3E}">
        <p14:creationId xmlns:p14="http://schemas.microsoft.com/office/powerpoint/2010/main" val="153353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indent="0">
                  <a:spcAft>
                    <a:spcPts val="1200"/>
                  </a:spcAft>
                </a:pPr>
                <a:r>
                  <a:rPr lang="en-US" altLang="zh-CN" sz="2400" dirty="0" smtClean="0">
                    <a:latin typeface="+mn-ea"/>
                  </a:rPr>
                  <a:t>1900</a:t>
                </a:r>
                <a:r>
                  <a:rPr lang="zh-CN" altLang="en-US" sz="2400" dirty="0">
                    <a:latin typeface="+mn-ea"/>
                  </a:rPr>
                  <a:t>年</a:t>
                </a:r>
                <a:r>
                  <a:rPr lang="en-US" altLang="zh-CN" sz="2400" dirty="0">
                    <a:latin typeface="+mn-ea"/>
                  </a:rPr>
                  <a:t>10</a:t>
                </a:r>
                <a:r>
                  <a:rPr lang="zh-CN" altLang="en-US" sz="2400" dirty="0">
                    <a:latin typeface="+mn-ea"/>
                  </a:rPr>
                  <a:t>月</a:t>
                </a:r>
                <a:r>
                  <a:rPr lang="en-US" altLang="zh-CN" sz="2400" dirty="0">
                    <a:latin typeface="+mn-ea"/>
                  </a:rPr>
                  <a:t>19</a:t>
                </a:r>
                <a:r>
                  <a:rPr lang="zh-CN" altLang="en-US" sz="2400" dirty="0">
                    <a:latin typeface="+mn-ea"/>
                  </a:rPr>
                  <a:t>日，基尔霍夫的学生</a:t>
                </a:r>
                <a:r>
                  <a:rPr lang="zh-CN" altLang="en-US" sz="2400" dirty="0" smtClean="0">
                    <a:latin typeface="+mn-ea"/>
                  </a:rPr>
                  <a:t>普朗克 </a:t>
                </a:r>
                <a:r>
                  <a:rPr lang="en-US" altLang="zh-CN" sz="2400" dirty="0" smtClean="0">
                    <a:latin typeface="+mn-ea"/>
                  </a:rPr>
                  <a:t>(Max Planck)</a:t>
                </a:r>
                <a:r>
                  <a:rPr lang="zh-CN" altLang="en-US" sz="2400" dirty="0" smtClean="0">
                    <a:latin typeface="+mn-ea"/>
                  </a:rPr>
                  <a:t>，</a:t>
                </a:r>
                <a:r>
                  <a:rPr lang="zh-CN" altLang="en-US" sz="2400" dirty="0">
                    <a:latin typeface="+mn-ea"/>
                  </a:rPr>
                  <a:t>在德国物理学会会议上提出了一个黑体辐射能量分布</a:t>
                </a:r>
                <a:r>
                  <a:rPr lang="zh-CN" altLang="en-US" sz="2400" dirty="0" smtClean="0">
                    <a:latin typeface="+mn-ea"/>
                  </a:rPr>
                  <a:t>公式</a:t>
                </a:r>
                <a:endParaRPr lang="en-US" altLang="zh-CN" sz="2400" dirty="0" smtClean="0">
                  <a:latin typeface="+mn-ea"/>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panose="02040503050406030204" pitchFamily="18" charset="0"/>
                        </a:rPr>
                        <m:t>𝐸</m:t>
                      </m:r>
                      <m:d>
                        <m:dPr>
                          <m:ctrlPr>
                            <a:rPr lang="en-US" altLang="zh-CN" sz="2400" i="1">
                              <a:solidFill>
                                <a:srgbClr val="C00000"/>
                              </a:solidFill>
                              <a:latin typeface="Cambria Math" panose="02040503050406030204" pitchFamily="18" charset="0"/>
                            </a:rPr>
                          </m:ctrlPr>
                        </m:dPr>
                        <m:e>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𝑇</m:t>
                          </m:r>
                        </m:e>
                      </m:d>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8</m:t>
                          </m:r>
                          <m:r>
                            <a:rPr lang="en-US" altLang="zh-CN" sz="2400" i="1">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h</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𝜈</m:t>
                              </m:r>
                            </m:e>
                            <m:sup>
                              <m:r>
                                <a:rPr lang="en-US" altLang="zh-CN" sz="2400" b="0" i="1" smtClean="0">
                                  <a:solidFill>
                                    <a:srgbClr val="C00000"/>
                                  </a:solidFill>
                                  <a:latin typeface="Cambria Math" panose="02040503050406030204" pitchFamily="18" charset="0"/>
                                </a:rPr>
                                <m:t>3</m:t>
                              </m:r>
                            </m:sup>
                          </m:sSup>
                        </m:num>
                        <m:den>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𝑐</m:t>
                              </m:r>
                            </m:e>
                            <m:sup>
                              <m:r>
                                <a:rPr lang="en-US" altLang="zh-CN" sz="2400" i="1">
                                  <a:solidFill>
                                    <a:srgbClr val="C00000"/>
                                  </a:solidFill>
                                  <a:latin typeface="Cambria Math" panose="02040503050406030204" pitchFamily="18" charset="0"/>
                                </a:rPr>
                                <m:t>3</m:t>
                              </m:r>
                            </m:sup>
                          </m:sSup>
                        </m:den>
                      </m:f>
                      <m:f>
                        <m:fPr>
                          <m:ctrlPr>
                            <a:rPr lang="en-US" altLang="zh-CN" sz="2400" b="0" i="1" smtClean="0">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m:t>
                          </m:r>
                          <m:r>
                            <a:rPr lang="en-US" altLang="zh-CN" sz="2400" i="1">
                              <a:solidFill>
                                <a:srgbClr val="C00000"/>
                              </a:solidFill>
                              <a:latin typeface="Cambria Math" panose="02040503050406030204" pitchFamily="18" charset="0"/>
                            </a:rPr>
                            <m:t>𝜈</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𝑘𝑇</m:t>
                              </m:r>
                            </m:sup>
                          </m:sSup>
                          <m:r>
                            <a:rPr lang="en-US" altLang="zh-CN" sz="2400" b="0" i="1" smtClean="0">
                              <a:solidFill>
                                <a:srgbClr val="C00000"/>
                              </a:solidFill>
                              <a:latin typeface="Cambria Math" panose="02040503050406030204" pitchFamily="18" charset="0"/>
                            </a:rPr>
                            <m:t>−1</m:t>
                          </m:r>
                        </m:den>
                      </m:f>
                    </m:oMath>
                  </m:oMathPara>
                </a14:m>
                <a:endParaRPr lang="en-US" altLang="zh-CN" sz="2400" dirty="0" smtClean="0">
                  <a:solidFill>
                    <a:srgbClr val="FF0000"/>
                  </a:solidFill>
                  <a:latin typeface="+mn-ea"/>
                </a:endParaRPr>
              </a:p>
              <a:p>
                <a:pPr indent="0">
                  <a:spcAft>
                    <a:spcPts val="1200"/>
                  </a:spcAft>
                </a:pPr>
                <a:r>
                  <a:rPr lang="zh-CN" altLang="en-US" sz="2400" dirty="0">
                    <a:solidFill>
                      <a:schemeClr val="tx1"/>
                    </a:solidFill>
                    <a:latin typeface="+mn-ea"/>
                  </a:rPr>
                  <a:t>这个公式是普朗克为了凑合实验数据而猜出来的。在提出这公式的当天，鲁本斯（</a:t>
                </a:r>
                <a:r>
                  <a:rPr lang="en-US" altLang="zh-CN" sz="2400" dirty="0">
                    <a:solidFill>
                      <a:schemeClr val="tx1"/>
                    </a:solidFill>
                    <a:latin typeface="Times New Roman" panose="02020603050405020304" pitchFamily="18" charset="0"/>
                    <a:cs typeface="Times New Roman" panose="02020603050405020304" pitchFamily="18" charset="0"/>
                  </a:rPr>
                  <a:t>H</a:t>
                </a:r>
                <a:r>
                  <a:rPr lang="en-US" altLang="zh-CN" sz="2400" dirty="0" smtClean="0">
                    <a:solidFill>
                      <a:schemeClr val="tx1"/>
                    </a:solidFill>
                    <a:latin typeface="Times New Roman" panose="02020603050405020304" pitchFamily="18" charset="0"/>
                    <a:cs typeface="Times New Roman" panose="02020603050405020304" pitchFamily="18" charset="0"/>
                  </a:rPr>
                  <a:t>. Rubens</a:t>
                </a:r>
                <a:r>
                  <a:rPr lang="zh-CN" altLang="en-US" sz="2400" dirty="0">
                    <a:solidFill>
                      <a:schemeClr val="tx1"/>
                    </a:solidFill>
                    <a:latin typeface="+mn-ea"/>
                  </a:rPr>
                  <a:t>）立刻把它与卢默（</a:t>
                </a:r>
                <a:r>
                  <a:rPr lang="en-US" altLang="zh-CN" sz="2400" dirty="0">
                    <a:solidFill>
                      <a:schemeClr val="tx1"/>
                    </a:solidFill>
                    <a:latin typeface="Times New Roman" panose="02020603050405020304" pitchFamily="18" charset="0"/>
                    <a:cs typeface="Times New Roman" panose="02020603050405020304" pitchFamily="18" charset="0"/>
                  </a:rPr>
                  <a:t>O</a:t>
                </a: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en-US" altLang="zh-CN" sz="2400" dirty="0" err="1" smtClean="0">
                    <a:solidFill>
                      <a:schemeClr val="tx1"/>
                    </a:solidFill>
                    <a:latin typeface="Times New Roman" panose="02020603050405020304" pitchFamily="18" charset="0"/>
                    <a:cs typeface="Times New Roman" panose="02020603050405020304" pitchFamily="18" charset="0"/>
                  </a:rPr>
                  <a:t>Lummer</a:t>
                </a:r>
                <a:r>
                  <a:rPr lang="zh-CN" altLang="en-US" sz="2400" dirty="0">
                    <a:solidFill>
                      <a:schemeClr val="tx1"/>
                    </a:solidFill>
                    <a:latin typeface="+mn-ea"/>
                  </a:rPr>
                  <a:t>）和普林斯海默（</a:t>
                </a:r>
                <a:r>
                  <a:rPr lang="en-US" altLang="zh-CN" sz="2400" dirty="0">
                    <a:solidFill>
                      <a:schemeClr val="tx1"/>
                    </a:solidFill>
                    <a:latin typeface="Times New Roman" panose="02020603050405020304" pitchFamily="18" charset="0"/>
                    <a:cs typeface="Times New Roman" panose="02020603050405020304" pitchFamily="18" charset="0"/>
                  </a:rPr>
                  <a:t>E</a:t>
                </a:r>
                <a:r>
                  <a:rPr lang="en-US" altLang="zh-CN" sz="2400" dirty="0" smtClean="0">
                    <a:solidFill>
                      <a:schemeClr val="tx1"/>
                    </a:solidFill>
                    <a:latin typeface="Times New Roman" panose="02020603050405020304" pitchFamily="18" charset="0"/>
                    <a:cs typeface="Times New Roman" panose="02020603050405020304" pitchFamily="18" charset="0"/>
                  </a:rPr>
                  <a:t>. </a:t>
                </a:r>
                <a:r>
                  <a:rPr lang="en-US" altLang="zh-CN" sz="2400" dirty="0" err="1" smtClean="0">
                    <a:solidFill>
                      <a:schemeClr val="tx1"/>
                    </a:solidFill>
                    <a:latin typeface="Times New Roman" panose="02020603050405020304" pitchFamily="18" charset="0"/>
                    <a:cs typeface="Times New Roman" panose="02020603050405020304" pitchFamily="18" charset="0"/>
                  </a:rPr>
                  <a:t>Pringsheim</a:t>
                </a:r>
                <a:r>
                  <a:rPr lang="zh-CN" altLang="en-US" sz="2400" dirty="0">
                    <a:solidFill>
                      <a:schemeClr val="tx1"/>
                    </a:solidFill>
                    <a:latin typeface="+mn-ea"/>
                  </a:rPr>
                  <a:t>）当时测到的最精确的实验结果进行核对，结果发现，两者以惊人的精确性相符合。</a:t>
                </a:r>
                <a:endParaRPr lang="en-US" altLang="zh-CN" sz="2400" dirty="0">
                  <a:solidFill>
                    <a:schemeClr val="tx1"/>
                  </a:solidFill>
                  <a:latin typeface="+mn-ea"/>
                </a:endParaRPr>
              </a:p>
              <a:p>
                <a:pPr indent="0">
                  <a:spcAft>
                    <a:spcPts val="1200"/>
                  </a:spcAft>
                </a:pPr>
                <a:endParaRPr lang="zh-CN" altLang="en-US" sz="2400" dirty="0">
                  <a:solidFill>
                    <a:schemeClr val="tx1"/>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078" r="-244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普朗克</a:t>
            </a:r>
            <a:r>
              <a:rPr lang="zh-CN" altLang="en-US" sz="2800" dirty="0"/>
              <a:t>公式</a:t>
            </a:r>
          </a:p>
        </p:txBody>
      </p:sp>
    </p:spTree>
    <p:extLst>
      <p:ext uri="{BB962C8B-B14F-4D97-AF65-F5344CB8AC3E}">
        <p14:creationId xmlns:p14="http://schemas.microsoft.com/office/powerpoint/2010/main" val="509627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340768"/>
                <a:ext cx="8210872" cy="4426438"/>
              </a:xfrm>
            </p:spPr>
            <p:txBody>
              <a:bodyPr>
                <a:normAutofit/>
              </a:bodyPr>
              <a:lstStyle/>
              <a:p>
                <a:r>
                  <a:rPr lang="zh-CN" altLang="en-US" sz="2800" dirty="0" smtClean="0"/>
                  <a:t>普朗克公式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r>
                          <a:rPr lang="en-US" altLang="zh-CN" sz="2800" i="1">
                            <a:solidFill>
                              <a:schemeClr val="tx1"/>
                            </a:solidFill>
                            <a:latin typeface="Cambria Math" panose="02040503050406030204" pitchFamily="18" charset="0"/>
                          </a:rPr>
                          <m:t>h</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h</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𝑘𝑇</m:t>
                            </m:r>
                          </m:sup>
                        </m:sSup>
                        <m:r>
                          <a:rPr lang="en-US" altLang="zh-CN" sz="2800" i="1">
                            <a:solidFill>
                              <a:schemeClr val="tx1"/>
                            </a:solidFill>
                            <a:latin typeface="Cambria Math" panose="02040503050406030204" pitchFamily="18" charset="0"/>
                          </a:rPr>
                          <m:t>−1</m:t>
                        </m:r>
                      </m:den>
                    </m:f>
                  </m:oMath>
                </a14:m>
                <a:endParaRPr lang="en-US" altLang="zh-CN" sz="2800" dirty="0" smtClean="0"/>
              </a:p>
              <a:p>
                <a14:m>
                  <m:oMath xmlns:m="http://schemas.openxmlformats.org/officeDocument/2006/math">
                    <m:r>
                      <a:rPr lang="en-US" altLang="zh-CN" sz="2800" i="1">
                        <a:latin typeface="Cambria Math" panose="02040503050406030204" pitchFamily="18" charset="0"/>
                      </a:rPr>
                      <m:t>𝜈</m:t>
                    </m:r>
                    <m:r>
                      <a:rPr lang="en-US" altLang="zh-CN" sz="2800" i="1">
                        <a:latin typeface="Cambria Math" panose="02040503050406030204" pitchFamily="18" charset="0"/>
                      </a:rPr>
                      <m:t>→∞</m:t>
                    </m:r>
                  </m:oMath>
                </a14:m>
                <a:r>
                  <a:rPr lang="zh-CN" altLang="en-US" sz="2800" dirty="0"/>
                  <a:t>时</a:t>
                </a:r>
                <a:r>
                  <a:rPr lang="zh-CN" altLang="en-US" sz="2800" dirty="0" smtClean="0"/>
                  <a:t>，</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r>
                          <a:rPr lang="en-US" altLang="zh-CN" sz="2800" i="1">
                            <a:solidFill>
                              <a:schemeClr val="tx1"/>
                            </a:solidFill>
                            <a:latin typeface="Cambria Math" panose="02040503050406030204" pitchFamily="18" charset="0"/>
                          </a:rPr>
                          <m:t>h</m:t>
                        </m:r>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h</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𝑘𝑇</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smtClean="0"/>
              </a:p>
              <a:p>
                <a:r>
                  <a:rPr lang="zh-CN" altLang="en-US" sz="2800" dirty="0" smtClean="0"/>
                  <a:t>维恩公式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m:rPr>
                            <m:sty m:val="p"/>
                          </m:rPr>
                          <a:rPr lang="en-US" altLang="zh-CN" sz="2800" i="1">
                            <a:solidFill>
                              <a:schemeClr val="tx1"/>
                            </a:solidFill>
                            <a:latin typeface="Cambria Math" panose="02040503050406030204" pitchFamily="18" charset="0"/>
                          </a:rPr>
                          <m:t>C</m:t>
                        </m:r>
                      </m:e>
                      <m:sub>
                        <m:r>
                          <a:rPr lang="en-US" altLang="zh-CN" sz="2800" i="1">
                            <a:solidFill>
                              <a:schemeClr val="tx1"/>
                            </a:solidFill>
                            <a:latin typeface="Cambria Math" panose="02040503050406030204" pitchFamily="18" charset="0"/>
                          </a:rPr>
                          <m:t>1</m:t>
                        </m:r>
                      </m:sub>
                    </m:sSub>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3</m:t>
                        </m:r>
                      </m:sup>
                    </m:sSup>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𝑒</m:t>
                        </m:r>
                      </m:e>
                      <m:sup>
                        <m:r>
                          <a:rPr lang="en-US" altLang="zh-CN" sz="2800" i="1">
                            <a:solidFill>
                              <a:schemeClr val="tx1"/>
                            </a:solidFill>
                            <a:latin typeface="Cambria Math" panose="02040503050406030204" pitchFamily="18"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𝐶</m:t>
                            </m:r>
                          </m:e>
                          <m:sub>
                            <m:r>
                              <a:rPr lang="en-US" altLang="zh-CN" sz="2800" i="1">
                                <a:solidFill>
                                  <a:schemeClr val="tx1"/>
                                </a:solidFill>
                                <a:latin typeface="Cambria Math" panose="02040503050406030204" pitchFamily="18" charset="0"/>
                              </a:rPr>
                              <m:t>2</m:t>
                            </m:r>
                          </m:sub>
                        </m:sSub>
                        <m:r>
                          <a:rPr lang="en-US" altLang="zh-CN" sz="2800" i="1">
                            <a:solidFill>
                              <a:schemeClr val="tx1"/>
                            </a:solidFill>
                            <a:latin typeface="Cambria Math" panose="02040503050406030204" pitchFamily="18" charset="0"/>
                          </a:rPr>
                          <m:t>𝜈</m:t>
                        </m:r>
                        <m:r>
                          <a:rPr lang="en-US" altLang="zh-CN" sz="2800" b="0" i="1" smtClean="0">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smtClean="0">
                  <a:solidFill>
                    <a:schemeClr val="tx1"/>
                  </a:solidFill>
                  <a:latin typeface="+mn-ea"/>
                </a:endParaRPr>
              </a:p>
              <a:p>
                <a14:m>
                  <m:oMath xmlns:m="http://schemas.openxmlformats.org/officeDocument/2006/math">
                    <m:r>
                      <a:rPr lang="en-US" altLang="zh-CN" sz="2800" b="0" i="1" smtClean="0">
                        <a:solidFill>
                          <a:schemeClr val="tx1"/>
                        </a:solidFill>
                        <a:latin typeface="Cambria Math" panose="02040503050406030204" pitchFamily="18" charset="0"/>
                      </a:rPr>
                      <m:t>𝜈</m:t>
                    </m:r>
                  </m:oMath>
                </a14:m>
                <a:r>
                  <a:rPr lang="zh-CN" altLang="en-US" sz="2800" dirty="0" smtClean="0">
                    <a:solidFill>
                      <a:schemeClr val="tx1"/>
                    </a:solidFill>
                    <a:latin typeface="+mn-ea"/>
                  </a:rPr>
                  <a:t>很小时，</a:t>
                </a:r>
                <a:endParaRPr lang="en-US" altLang="zh-CN" sz="2800" dirty="0">
                  <a:solidFill>
                    <a:schemeClr val="tx1"/>
                  </a:solidFill>
                  <a:latin typeface="+mn-ea"/>
                </a:endParaRPr>
              </a:p>
              <a:p>
                <a:r>
                  <a:rPr lang="zh-CN" altLang="en-US" sz="2800" dirty="0"/>
                  <a:t>瑞利</a:t>
                </a:r>
                <a:r>
                  <a:rPr lang="en-US" altLang="zh-CN" sz="2800" dirty="0"/>
                  <a:t>-</a:t>
                </a:r>
                <a:r>
                  <a:rPr lang="zh-CN" altLang="en-US" sz="2800" dirty="0"/>
                  <a:t>金斯</a:t>
                </a:r>
                <a:r>
                  <a:rPr lang="zh-CN" altLang="en-US" sz="2800" dirty="0" smtClean="0"/>
                  <a:t>公式 </a:t>
                </a:r>
                <a14:m>
                  <m:oMath xmlns:m="http://schemas.openxmlformats.org/officeDocument/2006/math">
                    <m:r>
                      <a:rPr lang="en-US" altLang="zh-CN" sz="2800" i="1">
                        <a:solidFill>
                          <a:schemeClr val="tx1"/>
                        </a:solidFill>
                        <a:latin typeface="Cambria Math" panose="02040503050406030204" pitchFamily="18" charset="0"/>
                      </a:rPr>
                      <m:t>𝐸</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𝑇</m:t>
                        </m:r>
                      </m:e>
                    </m:d>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8</m:t>
                        </m:r>
                        <m:r>
                          <a:rPr lang="en-US" altLang="zh-CN" sz="2800" i="1">
                            <a:solidFill>
                              <a:schemeClr val="tx1"/>
                            </a:solidFill>
                            <a:latin typeface="Cambria Math" panose="02040503050406030204" pitchFamily="18" charset="0"/>
                          </a:rPr>
                          <m:t>𝜋</m:t>
                        </m:r>
                      </m:num>
                      <m:den>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𝑐</m:t>
                            </m:r>
                          </m:e>
                          <m:sup>
                            <m:r>
                              <a:rPr lang="en-US" altLang="zh-CN" sz="2800" i="1">
                                <a:solidFill>
                                  <a:schemeClr val="tx1"/>
                                </a:solidFill>
                                <a:latin typeface="Cambria Math" panose="02040503050406030204" pitchFamily="18" charset="0"/>
                              </a:rPr>
                              <m:t>3</m:t>
                            </m:r>
                          </m:sup>
                        </m:sSup>
                      </m:den>
                    </m:f>
                    <m:sSup>
                      <m:sSupPr>
                        <m:ctrlPr>
                          <a:rPr lang="en-US" altLang="zh-CN" sz="2800" i="1">
                            <a:solidFill>
                              <a:schemeClr val="tx1"/>
                            </a:solidFill>
                            <a:latin typeface="Cambria Math" panose="02040503050406030204" pitchFamily="18" charset="0"/>
                          </a:rPr>
                        </m:ctrlPr>
                      </m:sSupPr>
                      <m:e>
                        <m:r>
                          <a:rPr lang="en-US" altLang="zh-CN" sz="2800" i="1">
                            <a:solidFill>
                              <a:schemeClr val="tx1"/>
                            </a:solidFill>
                            <a:latin typeface="Cambria Math" panose="02040503050406030204" pitchFamily="18" charset="0"/>
                          </a:rPr>
                          <m:t>𝑘𝑇</m:t>
                        </m:r>
                        <m:r>
                          <a:rPr lang="en-US" altLang="zh-CN" sz="2800" i="1">
                            <a:solidFill>
                              <a:schemeClr val="tx1"/>
                            </a:solidFill>
                            <a:latin typeface="Cambria Math" panose="02040503050406030204" pitchFamily="18" charset="0"/>
                          </a:rPr>
                          <m:t>𝜈</m:t>
                        </m:r>
                      </m:e>
                      <m:sup>
                        <m:r>
                          <a:rPr lang="en-US" altLang="zh-CN" sz="2800" i="1">
                            <a:solidFill>
                              <a:schemeClr val="tx1"/>
                            </a:solidFill>
                            <a:latin typeface="Cambria Math" panose="02040503050406030204" pitchFamily="18" charset="0"/>
                          </a:rPr>
                          <m:t>2</m:t>
                        </m:r>
                      </m:sup>
                    </m:sSup>
                    <m:r>
                      <a:rPr lang="en-US" altLang="zh-CN" sz="2800" i="1">
                        <a:solidFill>
                          <a:schemeClr val="tx1"/>
                        </a:solidFill>
                        <a:latin typeface="Cambria Math" panose="02040503050406030204" pitchFamily="18" charset="0"/>
                      </a:rPr>
                      <m:t>𝑑</m:t>
                    </m:r>
                    <m:r>
                      <a:rPr lang="en-US" altLang="zh-CN" sz="2800" i="1">
                        <a:solidFill>
                          <a:schemeClr val="tx1"/>
                        </a:solidFill>
                        <a:latin typeface="Cambria Math" panose="02040503050406030204" pitchFamily="18" charset="0"/>
                      </a:rPr>
                      <m:t>𝜈</m:t>
                    </m:r>
                  </m:oMath>
                </a14:m>
                <a:endParaRPr lang="en-US" altLang="zh-CN" sz="2800" dirty="0">
                  <a:solidFill>
                    <a:srgbClr val="FF0000"/>
                  </a:solidFill>
                  <a:latin typeface="+mn-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340768"/>
                <a:ext cx="8210872" cy="4426438"/>
              </a:xfrm>
              <a:blipFill rotWithShape="0">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346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52" y="2146300"/>
            <a:ext cx="64801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5" name="Group 12"/>
          <p:cNvGrpSpPr>
            <a:grpSpLocks/>
          </p:cNvGrpSpPr>
          <p:nvPr/>
        </p:nvGrpSpPr>
        <p:grpSpPr bwMode="auto">
          <a:xfrm>
            <a:off x="2339975" y="0"/>
            <a:ext cx="6804025" cy="2520950"/>
            <a:chOff x="1474" y="0"/>
            <a:chExt cx="4286" cy="1588"/>
          </a:xfrm>
        </p:grpSpPr>
        <p:pic>
          <p:nvPicPr>
            <p:cNvPr id="8196" name="Picture 8" descr="普朗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 y="0"/>
              <a:ext cx="1216"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9"/>
            <p:cNvSpPr>
              <a:spLocks noChangeArrowheads="1"/>
            </p:cNvSpPr>
            <p:nvPr/>
          </p:nvSpPr>
          <p:spPr bwMode="auto">
            <a:xfrm>
              <a:off x="1474" y="436"/>
              <a:ext cx="195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a:r>
                <a:rPr kumimoji="0" lang="zh-CN" altLang="en-US" sz="2200" b="1" dirty="0">
                  <a:solidFill>
                    <a:srgbClr val="0000FF"/>
                  </a:solidFill>
                  <a:latin typeface="Times New Roman" panose="02020603050405020304" pitchFamily="18" charset="0"/>
                  <a:ea typeface="楷体_GB2312" pitchFamily="49" charset="-122"/>
                </a:rPr>
                <a:t>普朗克 </a:t>
              </a:r>
              <a:r>
                <a:rPr kumimoji="0" lang="en-US" altLang="zh-CN" sz="2200" b="1" dirty="0">
                  <a:latin typeface="Times New Roman" panose="02020603050405020304" pitchFamily="18" charset="0"/>
                  <a:ea typeface="楷体_GB2312" pitchFamily="49" charset="-122"/>
                </a:rPr>
                <a:t>(</a:t>
              </a:r>
              <a:r>
                <a:rPr kumimoji="0" lang="en-US" altLang="zh-CN" sz="2200" b="1" dirty="0">
                  <a:solidFill>
                    <a:srgbClr val="000000"/>
                  </a:solidFill>
                  <a:latin typeface="Times New Roman" panose="02020603050405020304" pitchFamily="18" charset="0"/>
                  <a:ea typeface="楷体_GB2312" pitchFamily="49" charset="-122"/>
                </a:rPr>
                <a:t>1858-1947</a:t>
              </a:r>
              <a:r>
                <a:rPr kumimoji="0" lang="zh-CN" altLang="en-US" sz="2200" b="1" dirty="0">
                  <a:solidFill>
                    <a:srgbClr val="000000"/>
                  </a:solidFill>
                  <a:latin typeface="Times New Roman" panose="02020603050405020304" pitchFamily="18" charset="0"/>
                  <a:ea typeface="楷体_GB2312" pitchFamily="49" charset="-122"/>
                </a:rPr>
                <a:t>德国</a:t>
              </a:r>
              <a:r>
                <a:rPr kumimoji="0" lang="en-US" altLang="zh-CN" sz="2200" b="1" dirty="0">
                  <a:solidFill>
                    <a:srgbClr val="000000"/>
                  </a:solidFill>
                  <a:latin typeface="Times New Roman" panose="02020603050405020304" pitchFamily="18" charset="0"/>
                  <a:ea typeface="楷体_GB2312" pitchFamily="49" charset="-122"/>
                </a:rPr>
                <a:t>) </a:t>
              </a:r>
            </a:p>
            <a:p>
              <a:pPr algn="just"/>
              <a:r>
                <a:rPr kumimoji="0" lang="zh-CN" altLang="en-US" sz="2200" b="1" dirty="0">
                  <a:solidFill>
                    <a:srgbClr val="000000"/>
                  </a:solidFill>
                  <a:latin typeface="Times New Roman" panose="02020603050405020304" pitchFamily="18" charset="0"/>
                  <a:ea typeface="楷体_GB2312" pitchFamily="49" charset="-122"/>
                </a:rPr>
                <a:t> </a:t>
              </a:r>
              <a:r>
                <a:rPr kumimoji="0" lang="en-US" altLang="zh-CN" sz="2200" b="1" dirty="0">
                  <a:solidFill>
                    <a:srgbClr val="000000"/>
                  </a:solidFill>
                  <a:latin typeface="Times New Roman" panose="02020603050405020304" pitchFamily="18" charset="0"/>
                  <a:ea typeface="楷体_GB2312" pitchFamily="49" charset="-122"/>
                </a:rPr>
                <a:t>(60</a:t>
              </a:r>
              <a:r>
                <a:rPr kumimoji="0" lang="zh-CN" altLang="en-US" sz="2200" b="1" dirty="0">
                  <a:solidFill>
                    <a:srgbClr val="000000"/>
                  </a:solidFill>
                  <a:latin typeface="Times New Roman" panose="02020603050405020304" pitchFamily="18" charset="0"/>
                  <a:ea typeface="楷体_GB2312" pitchFamily="49" charset="-122"/>
                </a:rPr>
                <a:t>岁获诺贝尔奖</a:t>
              </a:r>
              <a:r>
                <a:rPr kumimoji="0" lang="en-US" altLang="zh-CN" sz="2200" b="1" dirty="0">
                  <a:solidFill>
                    <a:srgbClr val="000000"/>
                  </a:solidFill>
                  <a:latin typeface="Times New Roman" panose="02020603050405020304" pitchFamily="18" charset="0"/>
                  <a:ea typeface="楷体_GB2312" pitchFamily="49" charset="-122"/>
                </a:rPr>
                <a:t>)</a:t>
              </a:r>
            </a:p>
          </p:txBody>
        </p:sp>
        <p:pic>
          <p:nvPicPr>
            <p:cNvPr id="819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 y="0"/>
              <a:ext cx="1134"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5636"/>
                                        </p:tgtEl>
                                        <p:attrNameLst>
                                          <p:attrName>style.visibility</p:attrName>
                                        </p:attrNameLst>
                                      </p:cBhvr>
                                      <p:to>
                                        <p:strVal val="visible"/>
                                      </p:to>
                                    </p:set>
                                    <p:animEffect transition="in" filter="wipe(left)">
                                      <p:cBhvr>
                                        <p:cTn id="7" dur="1000"/>
                                        <p:tgtEl>
                                          <p:spTgt spid="325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412776"/>
            <a:ext cx="8712968" cy="4392488"/>
          </a:xfrm>
        </p:spPr>
        <p:txBody>
          <a:bodyPr>
            <a:normAutofit/>
          </a:bodyPr>
          <a:lstStyle/>
          <a:p>
            <a:pPr>
              <a:spcAft>
                <a:spcPts val="1200"/>
              </a:spcAft>
            </a:pPr>
            <a:r>
              <a:rPr lang="zh-CN" altLang="en-US" sz="2000" dirty="0"/>
              <a:t>“一个纯公式的假说，我其实并没有为此思考很多</a:t>
            </a:r>
            <a:r>
              <a:rPr lang="zh-CN" altLang="en-US" sz="2000" dirty="0" smtClean="0"/>
              <a:t>。”</a:t>
            </a:r>
            <a:endParaRPr lang="en-US" altLang="zh-CN" sz="2000" dirty="0" smtClean="0"/>
          </a:p>
          <a:p>
            <a:pPr>
              <a:spcAft>
                <a:spcPts val="1200"/>
              </a:spcAft>
            </a:pPr>
            <a:r>
              <a:rPr lang="zh-CN" altLang="en-US" sz="2000" dirty="0" smtClean="0"/>
              <a:t>“即使</a:t>
            </a:r>
            <a:r>
              <a:rPr lang="zh-CN" altLang="en-US" sz="2000" dirty="0"/>
              <a:t>这个新的辐射公式竟然被证明是绝对精确的，但是如果把它仅仅看做是一个侥幸揣测出来的内插公式，那末它的价值也只是有限的</a:t>
            </a:r>
            <a:r>
              <a:rPr lang="zh-CN" altLang="en-US" sz="2000" dirty="0" smtClean="0"/>
              <a:t>。”</a:t>
            </a:r>
            <a:endParaRPr lang="en-US" altLang="zh-CN" sz="2000" dirty="0" smtClean="0"/>
          </a:p>
          <a:p>
            <a:pPr>
              <a:spcAft>
                <a:spcPts val="1200"/>
              </a:spcAft>
            </a:pPr>
            <a:r>
              <a:rPr lang="zh-CN" altLang="en-US" sz="2000" dirty="0" smtClean="0"/>
              <a:t>：</a:t>
            </a:r>
            <a:r>
              <a:rPr lang="en-US" altLang="zh-CN" sz="2000" dirty="0" smtClean="0"/>
              <a:t>“</a:t>
            </a:r>
            <a:r>
              <a:rPr lang="zh-CN" altLang="en-US" sz="2000" dirty="0" smtClean="0"/>
              <a:t>我</a:t>
            </a:r>
            <a:r>
              <a:rPr lang="zh-CN" altLang="en-US" sz="2000" dirty="0"/>
              <a:t>生性喜欢平和，不愿进行任何吉凶未卜的冒险。然而到那时为止，我已经为辐射和物质之间的平衡问题徒劳地奋斗了</a:t>
            </a:r>
            <a:r>
              <a:rPr lang="zh-CN" altLang="en-US" sz="2000" dirty="0" smtClean="0"/>
              <a:t>六年。我</a:t>
            </a:r>
            <a:r>
              <a:rPr lang="zh-CN" altLang="en-US" sz="2000" dirty="0"/>
              <a:t>知道这个问题对于物理学是至关重要的</a:t>
            </a:r>
            <a:r>
              <a:rPr lang="zh-CN" altLang="en-US" sz="2000" dirty="0" smtClean="0"/>
              <a:t>；因此</a:t>
            </a:r>
            <a:r>
              <a:rPr lang="zh-CN" altLang="en-US" sz="2000" dirty="0"/>
              <a:t>，一个理论上的解释必须以任何代价非把它找出不可，不管这代价有多高。我非常清楚，经典物理是不能解决这个问题的。</a:t>
            </a:r>
            <a:r>
              <a:rPr lang="en-US" altLang="zh-CN" sz="2000" dirty="0"/>
              <a:t>……</a:t>
            </a:r>
            <a:r>
              <a:rPr lang="zh-CN" altLang="en-US" sz="2000" dirty="0"/>
              <a:t>摆在我面前的</a:t>
            </a:r>
            <a:r>
              <a:rPr lang="en-US" altLang="zh-CN" sz="2000" dirty="0"/>
              <a:t>……</a:t>
            </a:r>
            <a:r>
              <a:rPr lang="zh-CN" altLang="en-US" sz="2000" dirty="0"/>
              <a:t>是维持热力学的两条定律。我认为，这两条定律必须在任何情况下都保持成立。至于别的一些，我就准备牺牲我以前对物理定律所抱的任何一个信念。</a:t>
            </a:r>
            <a:r>
              <a:rPr lang="en-US" altLang="zh-CN" sz="2000" dirty="0"/>
              <a:t>" </a:t>
            </a:r>
            <a:endParaRPr lang="en-US" altLang="zh-CN" sz="2000" dirty="0" smtClean="0"/>
          </a:p>
          <a:p>
            <a:pPr>
              <a:spcAft>
                <a:spcPts val="1200"/>
              </a:spcAft>
            </a:pPr>
            <a:r>
              <a:rPr lang="zh-CN" altLang="en-US" sz="2000" dirty="0" smtClean="0"/>
              <a:t>两个多月“孤注一掷的行动”</a:t>
            </a:r>
            <a:endParaRPr lang="zh-CN" altLang="en-US" sz="2000" dirty="0"/>
          </a:p>
        </p:txBody>
      </p:sp>
      <p:sp>
        <p:nvSpPr>
          <p:cNvPr id="2" name="标题 1"/>
          <p:cNvSpPr>
            <a:spLocks noGrp="1"/>
          </p:cNvSpPr>
          <p:nvPr>
            <p:ph type="title"/>
          </p:nvPr>
        </p:nvSpPr>
        <p:spPr>
          <a:xfrm>
            <a:off x="251520" y="203894"/>
            <a:ext cx="8064896" cy="992858"/>
          </a:xfrm>
        </p:spPr>
        <p:txBody>
          <a:bodyPr>
            <a:normAutofit/>
          </a:bodyPr>
          <a:lstStyle/>
          <a:p>
            <a:r>
              <a:rPr lang="zh-CN" altLang="en-US" sz="2800" dirty="0" smtClean="0">
                <a:solidFill>
                  <a:srgbClr val="C00000"/>
                </a:solidFill>
              </a:rPr>
              <a:t>当你做出了伟大发现却不知道为什么时</a:t>
            </a:r>
            <a:endParaRPr lang="zh-CN" altLang="en-US" sz="2800" dirty="0">
              <a:solidFill>
                <a:srgbClr val="C00000"/>
              </a:solidFill>
            </a:endParaRPr>
          </a:p>
        </p:txBody>
      </p:sp>
    </p:spTree>
    <p:extLst>
      <p:ext uri="{BB962C8B-B14F-4D97-AF65-F5344CB8AC3E}">
        <p14:creationId xmlns:p14="http://schemas.microsoft.com/office/powerpoint/2010/main" val="19785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9552" y="1446457"/>
                <a:ext cx="8352928" cy="4498446"/>
              </a:xfrm>
            </p:spPr>
            <p:txBody>
              <a:bodyPr>
                <a:normAutofit/>
              </a:bodyPr>
              <a:lstStyle/>
              <a:p>
                <a:r>
                  <a:rPr lang="zh-CN" altLang="en-US" sz="2400" dirty="0" smtClean="0"/>
                  <a:t>当你排除</a:t>
                </a:r>
                <a:r>
                  <a:rPr lang="zh-CN" altLang="en-US" sz="2400" dirty="0"/>
                  <a:t>一切不</a:t>
                </a:r>
                <a:r>
                  <a:rPr lang="zh-CN" altLang="en-US" sz="2400" dirty="0" smtClean="0"/>
                  <a:t>可能之后，剩下</a:t>
                </a:r>
                <a:r>
                  <a:rPr lang="zh-CN" altLang="en-US" sz="2400" dirty="0"/>
                  <a:t>的再不可能也是</a:t>
                </a:r>
                <a:r>
                  <a:rPr lang="zh-CN" altLang="en-US" sz="2400" dirty="0" smtClean="0"/>
                  <a:t>真相</a:t>
                </a:r>
                <a:endParaRPr lang="en-US" altLang="zh-CN" sz="2400" dirty="0" smtClean="0"/>
              </a:p>
              <a:p>
                <a:pPr marL="0" indent="0" algn="r">
                  <a:buNone/>
                </a:pPr>
                <a:r>
                  <a:rPr lang="en-US" altLang="zh-CN" sz="2400" dirty="0" smtClean="0"/>
                  <a:t>——</a:t>
                </a:r>
                <a:r>
                  <a:rPr lang="zh-CN" altLang="en-US" sz="2400" dirty="0" smtClean="0"/>
                  <a:t>福尔摩斯</a:t>
                </a:r>
                <a:endParaRPr lang="en-US" altLang="zh-CN" sz="2400" dirty="0" smtClean="0"/>
              </a:p>
              <a:p>
                <a:r>
                  <a:rPr lang="zh-CN" altLang="en-US" sz="2400" dirty="0"/>
                  <a:t>普朗克在</a:t>
                </a:r>
                <a:r>
                  <a:rPr lang="en-US" altLang="zh-CN" sz="2400" dirty="0"/>
                  <a:t>12</a:t>
                </a:r>
                <a:r>
                  <a:rPr lang="zh-CN" altLang="en-US" sz="2400" dirty="0"/>
                  <a:t>月</a:t>
                </a:r>
                <a:r>
                  <a:rPr lang="en-US" altLang="zh-CN" sz="2400" dirty="0"/>
                  <a:t>14</a:t>
                </a:r>
                <a:r>
                  <a:rPr lang="zh-CN" altLang="en-US" sz="2400" dirty="0"/>
                  <a:t>日在德国物理学会提出：电磁辐射的能量交换只能是量子化的，即 </a:t>
                </a:r>
                <a14:m>
                  <m:oMath xmlns:m="http://schemas.openxmlformats.org/officeDocument/2006/math">
                    <m:r>
                      <a:rPr lang="en-US" altLang="zh-CN" sz="2400" i="1" dirty="0" smtClean="0">
                        <a:latin typeface="Cambria Math" panose="02040503050406030204" pitchFamily="18" charset="0"/>
                      </a:rPr>
                      <m:t>𝐸</m:t>
                    </m:r>
                    <m:r>
                      <a:rPr lang="en-US" altLang="zh-CN" sz="2400" b="0" i="1" dirty="0" smtClean="0">
                        <a:latin typeface="Cambria Math" panose="02040503050406030204" pitchFamily="18" charset="0"/>
                      </a:rPr>
                      <m:t>=</m:t>
                    </m:r>
                    <m:r>
                      <a:rPr lang="en-US" altLang="zh-CN" sz="2400" i="1" dirty="0" err="1">
                        <a:latin typeface="Cambria Math" panose="02040503050406030204" pitchFamily="18" charset="0"/>
                      </a:rPr>
                      <m:t>𝑛h</m:t>
                    </m:r>
                    <m:r>
                      <a:rPr lang="en-US" altLang="zh-CN" sz="2400" i="1" dirty="0" err="1">
                        <a:latin typeface="Cambria Math" panose="02040503050406030204" pitchFamily="18" charset="0"/>
                      </a:rPr>
                      <m:t>𝜈</m:t>
                    </m:r>
                    <m:r>
                      <a:rPr lang="en-US" altLang="zh-CN" sz="2400" i="1" dirty="0">
                        <a:latin typeface="Cambria Math" panose="02040503050406030204" pitchFamily="18" charset="0"/>
                      </a:rPr>
                      <m:t> </m:t>
                    </m:r>
                    <m:r>
                      <a:rPr lang="en-US" altLang="zh-CN" sz="2400" b="0" i="1" dirty="0" smtClean="0">
                        <a:latin typeface="Cambria Math" panose="02040503050406030204" pitchFamily="18" charset="0"/>
                      </a:rPr>
                      <m:t>, </m:t>
                    </m:r>
                    <m:r>
                      <a:rPr lang="en-US" altLang="zh-CN" sz="2400" i="1" dirty="0">
                        <a:latin typeface="Cambria Math" panose="02040503050406030204" pitchFamily="18" charset="0"/>
                      </a:rPr>
                      <m:t>𝑛</m:t>
                    </m:r>
                    <m:r>
                      <a:rPr lang="en-US" altLang="zh-CN" sz="2400" i="1" dirty="0">
                        <a:latin typeface="Cambria Math" panose="02040503050406030204" pitchFamily="18" charset="0"/>
                      </a:rPr>
                      <m:t> =1,2,3,……</m:t>
                    </m:r>
                  </m:oMath>
                </a14:m>
                <a:r>
                  <a:rPr lang="zh-CN" altLang="en-US" sz="2400" dirty="0"/>
                  <a:t>；这里的</a:t>
                </a:r>
                <a14:m>
                  <m:oMath xmlns:m="http://schemas.openxmlformats.org/officeDocument/2006/math">
                    <m:r>
                      <a:rPr lang="en-US" altLang="zh-CN" sz="2400" i="1" dirty="0" smtClean="0">
                        <a:latin typeface="Cambria Math" panose="02040503050406030204" pitchFamily="18" charset="0"/>
                      </a:rPr>
                      <m:t>h</m:t>
                    </m:r>
                  </m:oMath>
                </a14:m>
                <a:r>
                  <a:rPr lang="zh-CN" altLang="en-US" sz="2400" dirty="0"/>
                  <a:t>后来称为普朗克常数。</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9552" y="1446457"/>
                <a:ext cx="8352928" cy="4498446"/>
              </a:xfrm>
              <a:blipFill rotWithShape="0">
                <a:blip r:embed="rId2"/>
                <a:stretch>
                  <a:fillRect l="-1022" t="-1491" r="-1095"/>
                </a:stretch>
              </a:blipFill>
            </p:spPr>
            <p:txBody>
              <a:bodyPr/>
              <a:lstStyle/>
              <a:p>
                <a:r>
                  <a:rPr lang="zh-CN" altLang="en-US">
                    <a:noFill/>
                  </a:rPr>
                  <a:t> </a:t>
                </a:r>
              </a:p>
            </p:txBody>
          </p:sp>
        </mc:Fallback>
      </mc:AlternateContent>
      <p:sp>
        <p:nvSpPr>
          <p:cNvPr id="2" name="标题 1"/>
          <p:cNvSpPr>
            <a:spLocks noGrp="1"/>
          </p:cNvSpPr>
          <p:nvPr>
            <p:ph type="title"/>
          </p:nvPr>
        </p:nvSpPr>
        <p:spPr>
          <a:xfrm>
            <a:off x="755576" y="476672"/>
            <a:ext cx="7668343" cy="788666"/>
          </a:xfrm>
        </p:spPr>
        <p:txBody>
          <a:bodyPr>
            <a:normAutofit/>
          </a:bodyPr>
          <a:lstStyle/>
          <a:p>
            <a:r>
              <a:rPr lang="zh-CN" altLang="en-US" dirty="0"/>
              <a:t>更伟大的</a:t>
            </a:r>
            <a:r>
              <a:rPr lang="zh-CN" altLang="en-US" dirty="0" smtClean="0"/>
              <a:t>发现</a:t>
            </a:r>
            <a:r>
              <a:rPr lang="en-US" altLang="zh-CN" dirty="0" smtClean="0"/>
              <a:t>——</a:t>
            </a:r>
            <a:r>
              <a:rPr lang="zh-CN" altLang="en-US" dirty="0" smtClean="0"/>
              <a:t>量子假说与普朗克常数</a:t>
            </a:r>
            <a:endParaRPr lang="zh-CN" altLang="en-US" dirty="0"/>
          </a:p>
        </p:txBody>
      </p:sp>
      <p:pic>
        <p:nvPicPr>
          <p:cNvPr id="4" name="图片 3"/>
          <p:cNvPicPr>
            <a:picLocks noChangeAspect="1"/>
          </p:cNvPicPr>
          <p:nvPr/>
        </p:nvPicPr>
        <p:blipFill>
          <a:blip r:embed="rId3"/>
          <a:stretch>
            <a:fillRect/>
          </a:stretch>
        </p:blipFill>
        <p:spPr>
          <a:xfrm>
            <a:off x="5652120" y="3429000"/>
            <a:ext cx="3073896" cy="3160018"/>
          </a:xfrm>
          <a:prstGeom prst="rect">
            <a:avLst/>
          </a:prstGeom>
        </p:spPr>
      </p:pic>
    </p:spTree>
    <p:extLst>
      <p:ext uri="{BB962C8B-B14F-4D97-AF65-F5344CB8AC3E}">
        <p14:creationId xmlns:p14="http://schemas.microsoft.com/office/powerpoint/2010/main" val="293207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6" name="Rectangle 2"/>
              <p:cNvSpPr>
                <a:spLocks noGrp="1" noChangeArrowheads="1"/>
              </p:cNvSpPr>
              <p:nvPr>
                <p:ph idx="1"/>
              </p:nvPr>
            </p:nvSpPr>
            <p:spPr>
              <a:xfrm>
                <a:off x="467544" y="764704"/>
                <a:ext cx="7772400" cy="5111750"/>
              </a:xfrm>
            </p:spPr>
            <p:txBody>
              <a:bodyPr/>
              <a:lstStyle/>
              <a:p>
                <a:pPr indent="0" algn="just" eaLnBrk="1" hangingPunct="1">
                  <a:spcAft>
                    <a:spcPts val="1200"/>
                  </a:spcAft>
                  <a:buFont typeface="Wingdings" panose="05000000000000000000" pitchFamily="2" charset="2"/>
                  <a:buNone/>
                </a:pPr>
                <a:r>
                  <a:rPr lang="zh-CN" altLang="en-US" sz="2400" dirty="0" smtClean="0">
                    <a:latin typeface="+mn-ea"/>
                  </a:rPr>
                  <a:t>普朗克发表的常数</a:t>
                </a:r>
                <a:endParaRPr lang="zh-CN" altLang="en-US" sz="2400" dirty="0" smtClean="0">
                  <a:latin typeface="+mn-ea"/>
                  <a:cs typeface="Times New Roman" panose="02020603050405020304" pitchFamily="18" charset="0"/>
                </a:endParaRPr>
              </a:p>
              <a:p>
                <a:pPr indent="0" algn="just" eaLnBrk="1" hangingPunct="1">
                  <a:spcAft>
                    <a:spcPts val="1200"/>
                  </a:spcAft>
                  <a:buFont typeface="Wingdings" panose="05000000000000000000" pitchFamily="2" charset="2"/>
                  <a:buNone/>
                </a:pPr>
                <a:r>
                  <a:rPr lang="zh-CN" altLang="en-US" sz="2400" i="1" dirty="0" smtClean="0">
                    <a:latin typeface="+mn-ea"/>
                  </a:rPr>
                  <a:t>             </a:t>
                </a:r>
                <a14:m>
                  <m:oMath xmlns:m="http://schemas.openxmlformats.org/officeDocument/2006/math">
                    <m:r>
                      <a:rPr lang="en-US" altLang="zh-CN" sz="2400" i="1" dirty="0" smtClean="0">
                        <a:latin typeface="Cambria Math" panose="02040503050406030204" pitchFamily="18" charset="0"/>
                      </a:rPr>
                      <m:t>h</m:t>
                    </m:r>
                    <m:r>
                      <a:rPr lang="en-US" altLang="zh-CN" sz="2400" i="1" dirty="0" smtClean="0">
                        <a:latin typeface="Cambria Math" panose="02040503050406030204" pitchFamily="18" charset="0"/>
                      </a:rPr>
                      <m:t>=6.55×</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−34</m:t>
                        </m:r>
                      </m:sup>
                    </m:sSup>
                    <m:r>
                      <a:rPr lang="en-US" altLang="zh-CN" sz="2400" i="1" dirty="0" smtClean="0">
                        <a:latin typeface="Cambria Math" panose="02040503050406030204" pitchFamily="18" charset="0"/>
                      </a:rPr>
                      <m:t>𝐽</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𝑆</m:t>
                    </m:r>
                  </m:oMath>
                </a14:m>
                <a:r>
                  <a:rPr lang="zh-CN" altLang="en-US" sz="2400" dirty="0" smtClean="0">
                    <a:latin typeface="+mn-ea"/>
                  </a:rPr>
                  <a:t>　　　　　　　  　</a:t>
                </a:r>
              </a:p>
              <a:p>
                <a:pPr indent="0" algn="just" eaLnBrk="1" hangingPunct="1">
                  <a:spcAft>
                    <a:spcPts val="1200"/>
                  </a:spcAft>
                  <a:buFont typeface="Wingdings" panose="05000000000000000000" pitchFamily="2" charset="2"/>
                  <a:buNone/>
                </a:pPr>
                <a:r>
                  <a:rPr lang="zh-CN" altLang="en-US" sz="2400" dirty="0" smtClean="0">
                    <a:latin typeface="+mn-ea"/>
                  </a:rPr>
                  <a:t>只比现代值低</a:t>
                </a:r>
                <a:r>
                  <a:rPr lang="en-US" altLang="zh-CN" sz="2400" dirty="0" smtClean="0">
                    <a:latin typeface="+mn-ea"/>
                  </a:rPr>
                  <a:t>1%</a:t>
                </a:r>
                <a:r>
                  <a:rPr lang="zh-CN" altLang="en-US" sz="2400" dirty="0" smtClean="0">
                    <a:latin typeface="+mn-ea"/>
                  </a:rPr>
                  <a:t>；同时导出的玻耳兹曼常数</a:t>
                </a:r>
              </a:p>
              <a:p>
                <a:pPr indent="0" algn="just" eaLnBrk="1" hangingPunct="1">
                  <a:spcAft>
                    <a:spcPts val="1200"/>
                  </a:spcAft>
                  <a:buFont typeface="Wingdings" panose="05000000000000000000" pitchFamily="2" charset="2"/>
                  <a:buNone/>
                </a:pPr>
                <a:r>
                  <a:rPr lang="zh-CN" altLang="en-US" sz="2400" dirty="0" smtClean="0">
                    <a:latin typeface="+mn-ea"/>
                  </a:rPr>
                  <a:t>             </a:t>
                </a:r>
                <a14:m>
                  <m:oMath xmlns:m="http://schemas.openxmlformats.org/officeDocument/2006/math">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=1.346×</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−23</m:t>
                        </m:r>
                      </m:sup>
                    </m:sSup>
                    <m:r>
                      <a:rPr lang="en-US" altLang="zh-CN" sz="2400" i="1" dirty="0" smtClean="0">
                        <a:latin typeface="Cambria Math" panose="02040503050406030204" pitchFamily="18" charset="0"/>
                      </a:rPr>
                      <m:t>𝐽</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𝐾</m:t>
                    </m:r>
                  </m:oMath>
                </a14:m>
                <a:r>
                  <a:rPr lang="en-US" altLang="zh-CN" sz="2400" dirty="0" smtClean="0">
                    <a:latin typeface="+mn-ea"/>
                  </a:rPr>
                  <a:t>                                                 </a:t>
                </a:r>
              </a:p>
              <a:p>
                <a:pPr indent="0" algn="just" eaLnBrk="1" hangingPunct="1">
                  <a:spcAft>
                    <a:spcPts val="1200"/>
                  </a:spcAft>
                  <a:buFont typeface="Wingdings" panose="05000000000000000000" pitchFamily="2" charset="2"/>
                  <a:buNone/>
                </a:pPr>
                <a:r>
                  <a:rPr lang="zh-CN" altLang="en-US" sz="2400" dirty="0" smtClean="0">
                    <a:latin typeface="+mn-ea"/>
                  </a:rPr>
                  <a:t>比现代值低约</a:t>
                </a:r>
                <a14:m>
                  <m:oMath xmlns:m="http://schemas.openxmlformats.org/officeDocument/2006/math">
                    <m:r>
                      <a:rPr lang="en-US" altLang="zh-CN" sz="2400" i="1" dirty="0" smtClean="0">
                        <a:latin typeface="Cambria Math" panose="02040503050406030204" pitchFamily="18" charset="0"/>
                      </a:rPr>
                      <m:t>2.5%</m:t>
                    </m:r>
                  </m:oMath>
                </a14:m>
                <a:r>
                  <a:rPr lang="zh-CN" altLang="en-US" sz="2400" dirty="0" smtClean="0">
                    <a:latin typeface="+mn-ea"/>
                  </a:rPr>
                  <a:t>。由此可相当精确地算出阿伏伽德罗常数</a:t>
                </a:r>
                <a14:m>
                  <m:oMath xmlns:m="http://schemas.openxmlformats.org/officeDocument/2006/math">
                    <m:r>
                      <a:rPr lang="en-US" altLang="zh-CN" sz="2400" i="1" dirty="0" smtClean="0">
                        <a:latin typeface="Cambria Math" panose="02040503050406030204" pitchFamily="18" charset="0"/>
                      </a:rPr>
                      <m:t>𝑁</m:t>
                    </m:r>
                    <m:r>
                      <a:rPr lang="en-US" altLang="zh-CN" sz="2400" i="1" baseline="-30000" dirty="0" smtClean="0">
                        <a:latin typeface="Cambria Math" panose="02040503050406030204" pitchFamily="18" charset="0"/>
                      </a:rPr>
                      <m:t>0</m:t>
                    </m:r>
                  </m:oMath>
                </a14:m>
                <a:r>
                  <a:rPr lang="zh-CN" altLang="en-US" sz="2400" dirty="0" smtClean="0">
                    <a:latin typeface="+mn-ea"/>
                  </a:rPr>
                  <a:t>及电子的电荷</a:t>
                </a:r>
                <a14:m>
                  <m:oMath xmlns:m="http://schemas.openxmlformats.org/officeDocument/2006/math">
                    <m:r>
                      <a:rPr lang="en-US" altLang="zh-CN" sz="2400" i="1" dirty="0" smtClean="0">
                        <a:latin typeface="Cambria Math" panose="02040503050406030204" pitchFamily="18" charset="0"/>
                      </a:rPr>
                      <m:t>𝑒</m:t>
                    </m:r>
                  </m:oMath>
                </a14:m>
                <a:r>
                  <a:rPr lang="zh-CN" altLang="en-US" sz="2400" dirty="0" smtClean="0">
                    <a:latin typeface="+mn-ea"/>
                  </a:rPr>
                  <a:t>，而在实验上只是在近二十年之后才独立地把</a:t>
                </a:r>
                <a14:m>
                  <m:oMath xmlns:m="http://schemas.openxmlformats.org/officeDocument/2006/math">
                    <m:r>
                      <a:rPr lang="en-US" altLang="zh-CN" sz="2400" i="1" dirty="0" smtClean="0">
                        <a:latin typeface="Cambria Math" panose="02040503050406030204" pitchFamily="18" charset="0"/>
                      </a:rPr>
                      <m:t>𝑁</m:t>
                    </m:r>
                    <m:r>
                      <a:rPr lang="en-US" altLang="zh-CN" sz="2400" i="1" baseline="-30000" dirty="0" smtClean="0">
                        <a:latin typeface="Cambria Math" panose="02040503050406030204" pitchFamily="18" charset="0"/>
                      </a:rPr>
                      <m:t>0</m:t>
                    </m:r>
                  </m:oMath>
                </a14:m>
                <a:r>
                  <a:rPr lang="zh-CN" altLang="en-US" sz="2400" dirty="0" smtClean="0">
                    <a:latin typeface="+mn-ea"/>
                  </a:rPr>
                  <a:t>和</a:t>
                </a:r>
                <a14:m>
                  <m:oMath xmlns:m="http://schemas.openxmlformats.org/officeDocument/2006/math">
                    <m:r>
                      <a:rPr lang="en-US" altLang="zh-CN" sz="2400" i="1" dirty="0" smtClean="0">
                        <a:latin typeface="Cambria Math" panose="02040503050406030204" pitchFamily="18" charset="0"/>
                      </a:rPr>
                      <m:t>𝑒</m:t>
                    </m:r>
                  </m:oMath>
                </a14:m>
                <a:r>
                  <a:rPr lang="zh-CN" altLang="en-US" sz="2400" dirty="0" smtClean="0">
                    <a:latin typeface="+mn-ea"/>
                  </a:rPr>
                  <a:t>测量到这样精确的水平。</a:t>
                </a:r>
              </a:p>
              <a:p>
                <a:pPr indent="0" algn="just" eaLnBrk="1" hangingPunct="1">
                  <a:spcAft>
                    <a:spcPts val="1200"/>
                  </a:spcAft>
                  <a:buFont typeface="Wingdings" panose="05000000000000000000" pitchFamily="2" charset="2"/>
                  <a:buNone/>
                </a:pPr>
                <a:r>
                  <a:rPr lang="zh-CN" altLang="en-US" sz="2400" dirty="0" smtClean="0">
                    <a:latin typeface="+mn-ea"/>
                  </a:rPr>
                  <a:t>普朗克常数在</a:t>
                </a:r>
                <a:r>
                  <a:rPr lang="en-US" altLang="zh-CN" sz="2400" dirty="0" smtClean="0">
                    <a:latin typeface="+mn-ea"/>
                  </a:rPr>
                  <a:t>1986</a:t>
                </a:r>
                <a:r>
                  <a:rPr lang="zh-CN" altLang="en-US" sz="2400" dirty="0" smtClean="0">
                    <a:latin typeface="+mn-ea"/>
                  </a:rPr>
                  <a:t>年的推荐值为：</a:t>
                </a:r>
              </a:p>
              <a:p>
                <a:pPr indent="0" algn="just" eaLnBrk="1" hangingPunct="1">
                  <a:spcAft>
                    <a:spcPts val="1200"/>
                  </a:spcAft>
                  <a:buFont typeface="Wingdings" panose="05000000000000000000" pitchFamily="2" charset="2"/>
                  <a:buNone/>
                </a:pPr>
                <a:r>
                  <a:rPr lang="zh-CN" altLang="en-US" sz="2400" i="1" dirty="0">
                    <a:latin typeface="+mn-ea"/>
                  </a:rPr>
                  <a:t>             </a:t>
                </a:r>
                <a14:m>
                  <m:oMath xmlns:m="http://schemas.openxmlformats.org/officeDocument/2006/math">
                    <m:r>
                      <a:rPr lang="en-US" altLang="zh-CN" sz="2400" i="1" dirty="0">
                        <a:latin typeface="Cambria Math" panose="02040503050406030204" pitchFamily="18" charset="0"/>
                      </a:rPr>
                      <m:t>h</m:t>
                    </m:r>
                    <m:r>
                      <a:rPr lang="en-US" altLang="zh-CN" sz="2400" i="1" dirty="0">
                        <a:latin typeface="Cambria Math" panose="02040503050406030204" pitchFamily="18" charset="0"/>
                      </a:rPr>
                      <m:t>=6.6260755(40)×</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10</m:t>
                        </m:r>
                      </m:e>
                      <m:sup>
                        <m:r>
                          <a:rPr lang="en-US" altLang="zh-CN" sz="2400" i="1" dirty="0">
                            <a:latin typeface="Cambria Math" panose="02040503050406030204" pitchFamily="18" charset="0"/>
                          </a:rPr>
                          <m:t>−34</m:t>
                        </m:r>
                      </m:sup>
                    </m:sSup>
                    <m:r>
                      <a:rPr lang="en-US" altLang="zh-CN" sz="2400" i="1" dirty="0">
                        <a:latin typeface="Cambria Math" panose="02040503050406030204" pitchFamily="18" charset="0"/>
                      </a:rPr>
                      <m:t>𝐽</m:t>
                    </m:r>
                    <m:r>
                      <a:rPr lang="en-US" altLang="zh-CN" sz="2400" i="1" dirty="0">
                        <a:latin typeface="Cambria Math" panose="02040503050406030204" pitchFamily="18" charset="0"/>
                      </a:rPr>
                      <m:t>·</m:t>
                    </m:r>
                    <m:r>
                      <a:rPr lang="en-US" altLang="zh-CN" sz="2400" i="1" dirty="0">
                        <a:latin typeface="Cambria Math" panose="02040503050406030204" pitchFamily="18" charset="0"/>
                      </a:rPr>
                      <m:t>𝑆</m:t>
                    </m:r>
                    <m:r>
                      <a:rPr lang="en-US" altLang="zh-CN" sz="2400" i="1" dirty="0">
                        <a:latin typeface="Cambria Math" panose="02040503050406030204" pitchFamily="18" charset="0"/>
                      </a:rPr>
                      <m:t>         </m:t>
                    </m:r>
                  </m:oMath>
                </a14:m>
                <a:endParaRPr lang="en-US" altLang="zh-CN" sz="2400" i="1" dirty="0">
                  <a:latin typeface="+mn-ea"/>
                </a:endParaRPr>
              </a:p>
            </p:txBody>
          </p:sp>
        </mc:Choice>
        <mc:Fallback xmlns="">
          <p:sp>
            <p:nvSpPr>
              <p:cNvPr id="11266" name="Rectangle 2"/>
              <p:cNvSpPr>
                <a:spLocks noGrp="1" noRot="1" noChangeAspect="1" noMove="1" noResize="1" noEditPoints="1" noAdjustHandles="1" noChangeArrowheads="1" noChangeShapeType="1" noTextEdit="1"/>
              </p:cNvSpPr>
              <p:nvPr>
                <p:ph idx="1"/>
              </p:nvPr>
            </p:nvSpPr>
            <p:spPr>
              <a:xfrm>
                <a:off x="467544" y="764704"/>
                <a:ext cx="7772400" cy="5111750"/>
              </a:xfrm>
              <a:blipFill rotWithShape="0">
                <a:blip r:embed="rId2"/>
                <a:stretch>
                  <a:fillRect t="-954" r="-117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7664" y="4735228"/>
            <a:ext cx="6589200" cy="1280890"/>
          </a:xfrm>
        </p:spPr>
        <p:txBody>
          <a:bodyPr>
            <a:normAutofit/>
          </a:bodyPr>
          <a:lstStyle/>
          <a:p>
            <a:pPr algn="ctr"/>
            <a:r>
              <a:rPr lang="zh-CN" altLang="en-US" sz="4800" dirty="0" smtClean="0"/>
              <a:t>卢瑟福 </a:t>
            </a:r>
            <a:r>
              <a:rPr lang="en-US" altLang="zh-CN" sz="4800" dirty="0" smtClean="0"/>
              <a:t>or </a:t>
            </a:r>
            <a:r>
              <a:rPr lang="zh-CN" altLang="en-US" sz="4800" dirty="0" smtClean="0"/>
              <a:t>麦克斯韦</a:t>
            </a:r>
            <a:endParaRPr lang="zh-CN" altLang="en-US" sz="4800" dirty="0"/>
          </a:p>
        </p:txBody>
      </p:sp>
      <p:pic>
        <p:nvPicPr>
          <p:cNvPr id="2" name="图片 1"/>
          <p:cNvPicPr>
            <a:picLocks noChangeAspect="1"/>
          </p:cNvPicPr>
          <p:nvPr/>
        </p:nvPicPr>
        <p:blipFill>
          <a:blip r:embed="rId2"/>
          <a:stretch>
            <a:fillRect/>
          </a:stretch>
        </p:blipFill>
        <p:spPr>
          <a:xfrm>
            <a:off x="2987824" y="980727"/>
            <a:ext cx="3456384" cy="3575569"/>
          </a:xfrm>
          <a:prstGeom prst="rect">
            <a:avLst/>
          </a:prstGeom>
        </p:spPr>
      </p:pic>
    </p:spTree>
    <p:extLst>
      <p:ext uri="{BB962C8B-B14F-4D97-AF65-F5344CB8AC3E}">
        <p14:creationId xmlns:p14="http://schemas.microsoft.com/office/powerpoint/2010/main" val="462512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775" y="1412776"/>
            <a:ext cx="8496944" cy="5256584"/>
          </a:xfrm>
        </p:spPr>
        <p:txBody>
          <a:bodyPr>
            <a:noAutofit/>
          </a:bodyPr>
          <a:lstStyle/>
          <a:p>
            <a:pPr>
              <a:spcAft>
                <a:spcPts val="1200"/>
              </a:spcAft>
            </a:pPr>
            <a:r>
              <a:rPr lang="zh-CN" altLang="en-US" sz="2000" dirty="0" smtClean="0">
                <a:latin typeface="+mn-ea"/>
              </a:rPr>
              <a:t>从</a:t>
            </a:r>
            <a:r>
              <a:rPr lang="zh-CN" altLang="en-US" sz="2000" dirty="0">
                <a:latin typeface="+mn-ea"/>
              </a:rPr>
              <a:t>十七世纪牛顿力学确立以来，一切自然过程都已理所当然地被看成是连续的。</a:t>
            </a:r>
            <a:r>
              <a:rPr lang="zh-CN" altLang="en-US" sz="2000" dirty="0">
                <a:solidFill>
                  <a:srgbClr val="FF0000"/>
                </a:solidFill>
                <a:latin typeface="+mn-ea"/>
              </a:rPr>
              <a:t>微积分</a:t>
            </a:r>
            <a:r>
              <a:rPr lang="zh-CN" altLang="en-US" sz="2000" dirty="0">
                <a:latin typeface="+mn-ea"/>
              </a:rPr>
              <a:t>的胜利，更使人们对连续的自然观深信不疑</a:t>
            </a:r>
            <a:r>
              <a:rPr lang="zh-CN" altLang="en-US" sz="2000" dirty="0" smtClean="0">
                <a:latin typeface="+mn-ea"/>
              </a:rPr>
              <a:t>。</a:t>
            </a:r>
            <a:endParaRPr lang="en-US" altLang="zh-CN" sz="2000" dirty="0" smtClean="0">
              <a:latin typeface="+mn-ea"/>
            </a:endParaRPr>
          </a:p>
          <a:p>
            <a:pPr>
              <a:spcAft>
                <a:spcPts val="1200"/>
              </a:spcAft>
            </a:pPr>
            <a:r>
              <a:rPr lang="zh-CN" altLang="en-US" sz="2000" dirty="0" smtClean="0">
                <a:latin typeface="+mn-ea"/>
              </a:rPr>
              <a:t>莱布尼兹：</a:t>
            </a:r>
            <a:r>
              <a:rPr lang="en-US" altLang="zh-CN" sz="2000" dirty="0">
                <a:latin typeface="+mn-ea"/>
              </a:rPr>
              <a:t>"</a:t>
            </a:r>
            <a:r>
              <a:rPr lang="zh-CN" altLang="en-US" sz="2000" dirty="0">
                <a:latin typeface="+mn-ea"/>
              </a:rPr>
              <a:t>现在把未来抱在怀中，任何一个给定的状态只能用紧接在其前面的那个状态来解释。如果对于这一点要提出疑问，那么，世界将会呈现许多间隙，而这些间隙就会将这条具有充分理由的普遍原理推翻，结果迫使我们不得不去乞灵于奇迹或纯粹的机遇来解释自然现象了</a:t>
            </a:r>
            <a:r>
              <a:rPr lang="zh-CN" altLang="en-US" sz="2000" dirty="0" smtClean="0">
                <a:latin typeface="+mn-ea"/>
              </a:rPr>
              <a:t>。</a:t>
            </a:r>
            <a:r>
              <a:rPr lang="en-US" altLang="zh-CN" sz="2000" dirty="0" smtClean="0">
                <a:latin typeface="+mn-ea"/>
              </a:rPr>
              <a:t>“</a:t>
            </a:r>
          </a:p>
          <a:p>
            <a:pPr>
              <a:spcAft>
                <a:spcPts val="1200"/>
              </a:spcAft>
            </a:pPr>
            <a:r>
              <a:rPr lang="zh-CN" altLang="en-US" sz="2000" dirty="0" smtClean="0">
                <a:solidFill>
                  <a:srgbClr val="FF0000"/>
                </a:solidFill>
                <a:latin typeface="+mn-ea"/>
              </a:rPr>
              <a:t>麦克斯韦</a:t>
            </a:r>
            <a:r>
              <a:rPr lang="zh-CN" altLang="en-US" sz="2000" dirty="0">
                <a:solidFill>
                  <a:srgbClr val="FF0000"/>
                </a:solidFill>
                <a:latin typeface="+mn-ea"/>
              </a:rPr>
              <a:t>电磁理论</a:t>
            </a:r>
            <a:r>
              <a:rPr lang="zh-CN" altLang="en-US" sz="2000" dirty="0">
                <a:latin typeface="+mn-ea"/>
              </a:rPr>
              <a:t>的胜利，更使连续思想深入人心。可是现在突然冒出个能量不能连续改变的</a:t>
            </a:r>
            <a:r>
              <a:rPr lang="en-US" altLang="zh-CN" sz="2000" dirty="0">
                <a:latin typeface="+mn-ea"/>
              </a:rPr>
              <a:t>"</a:t>
            </a:r>
            <a:r>
              <a:rPr lang="zh-CN" altLang="en-US" sz="2000" dirty="0">
                <a:latin typeface="+mn-ea"/>
              </a:rPr>
              <a:t>怪论</a:t>
            </a:r>
            <a:r>
              <a:rPr lang="en-US" altLang="zh-CN" sz="2000" dirty="0">
                <a:latin typeface="+mn-ea"/>
              </a:rPr>
              <a:t>"</a:t>
            </a:r>
            <a:r>
              <a:rPr lang="zh-CN" altLang="en-US" sz="2000" dirty="0">
                <a:latin typeface="+mn-ea"/>
              </a:rPr>
              <a:t>！新理论如果不为自己的存在找到更多、更强大的证据，人们是不会接受它的</a:t>
            </a:r>
            <a:r>
              <a:rPr lang="zh-CN" altLang="en-US" sz="2000" dirty="0" smtClean="0">
                <a:latin typeface="+mn-ea"/>
              </a:rPr>
              <a:t>。</a:t>
            </a:r>
            <a:endParaRPr lang="zh-CN" altLang="en-US" sz="2000" dirty="0">
              <a:latin typeface="+mn-ea"/>
            </a:endParaRPr>
          </a:p>
          <a:p>
            <a:pPr>
              <a:spcAft>
                <a:spcPts val="1200"/>
              </a:spcAft>
            </a:pPr>
            <a:r>
              <a:rPr lang="zh-CN" altLang="en-US" sz="2000" dirty="0" smtClean="0">
                <a:latin typeface="+mn-ea"/>
              </a:rPr>
              <a:t>普朗克：</a:t>
            </a:r>
            <a:r>
              <a:rPr lang="en-US" altLang="zh-CN" sz="2000" dirty="0" smtClean="0">
                <a:latin typeface="+mn-ea"/>
              </a:rPr>
              <a:t>"</a:t>
            </a:r>
            <a:r>
              <a:rPr lang="zh-CN" altLang="en-US" sz="2000" dirty="0">
                <a:latin typeface="+mn-ea"/>
              </a:rPr>
              <a:t>我现在所做的事，或者毫无意义，或者可能成为牛顿以后物理学上最大的发现。</a:t>
            </a:r>
            <a:r>
              <a:rPr lang="en-US" altLang="zh-CN" sz="2000" dirty="0">
                <a:latin typeface="+mn-ea"/>
              </a:rPr>
              <a:t>"</a:t>
            </a:r>
          </a:p>
          <a:p>
            <a:pPr>
              <a:spcAft>
                <a:spcPts val="1200"/>
              </a:spcAft>
            </a:pPr>
            <a:endParaRPr lang="zh-CN" altLang="en-US" sz="2000" dirty="0">
              <a:latin typeface="+mn-ea"/>
            </a:endParaRPr>
          </a:p>
        </p:txBody>
      </p:sp>
      <p:sp>
        <p:nvSpPr>
          <p:cNvPr id="2" name="标题 1"/>
          <p:cNvSpPr>
            <a:spLocks noGrp="1"/>
          </p:cNvSpPr>
          <p:nvPr>
            <p:ph type="title"/>
          </p:nvPr>
        </p:nvSpPr>
        <p:spPr>
          <a:xfrm>
            <a:off x="611560" y="332656"/>
            <a:ext cx="6589199" cy="788666"/>
          </a:xfrm>
        </p:spPr>
        <p:txBody>
          <a:bodyPr>
            <a:normAutofit/>
          </a:bodyPr>
          <a:lstStyle/>
          <a:p>
            <a:r>
              <a:rPr lang="zh-CN" altLang="en-US" sz="2800" dirty="0" smtClean="0"/>
              <a:t>分离还是连续，这是一个问题</a:t>
            </a:r>
            <a:endParaRPr lang="zh-CN" altLang="en-US" sz="2800" dirty="0"/>
          </a:p>
        </p:txBody>
      </p:sp>
    </p:spTree>
    <p:extLst>
      <p:ext uri="{BB962C8B-B14F-4D97-AF65-F5344CB8AC3E}">
        <p14:creationId xmlns:p14="http://schemas.microsoft.com/office/powerpoint/2010/main" val="1655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467544" y="1196752"/>
            <a:ext cx="8083550" cy="5516562"/>
          </a:xfrm>
        </p:spPr>
        <p:txBody>
          <a:bodyPr/>
          <a:lstStyle/>
          <a:p>
            <a:pPr indent="457200" algn="just" eaLnBrk="1" hangingPunct="1">
              <a:buFont typeface="Wingdings" panose="05000000000000000000" pitchFamily="2" charset="2"/>
              <a:buNone/>
            </a:pPr>
            <a:r>
              <a:rPr lang="zh-CN" altLang="en-US" sz="2400" b="1" dirty="0" smtClean="0">
                <a:solidFill>
                  <a:schemeClr val="folHlink"/>
                </a:solidFill>
                <a:latin typeface="Times New Roman" panose="02020603050405020304" pitchFamily="18" charset="0"/>
                <a:ea typeface="楷体_GB2312" pitchFamily="49" charset="-122"/>
              </a:rPr>
              <a:t>由于量子化的概念同经典物理严重背离，故在十余年内，普朗克很后悔提出“量子说”，并试图把它纳入经典范畴，把这种量子化说成是“假量子化”；‘好比黄油，人们去商店买时，只能是整块买，但回到家里仍可以一点一点分割开’。</a:t>
            </a:r>
            <a:r>
              <a:rPr lang="zh-CN" altLang="en-US" sz="2400" b="1" dirty="0" smtClean="0">
                <a:latin typeface="Times New Roman" panose="02020603050405020304" pitchFamily="18" charset="0"/>
                <a:ea typeface="楷体_GB2312" pitchFamily="49" charset="-122"/>
              </a:rPr>
              <a:t>只是在各种经典式的解释一一碰壁后，才理解到量子说的真正的深刻的含义。正因为普朗克的量子说与经典物理的概念是如此之不同，因此在普朗克公式正式提出后的五年中，没有人对其加以理会。直到</a:t>
            </a:r>
            <a:r>
              <a:rPr lang="en-US" altLang="zh-CN" sz="2400" b="1" dirty="0" smtClean="0">
                <a:latin typeface="Times New Roman" panose="02020603050405020304" pitchFamily="18" charset="0"/>
                <a:ea typeface="楷体_GB2312" pitchFamily="49" charset="-122"/>
              </a:rPr>
              <a:t>1905</a:t>
            </a:r>
            <a:r>
              <a:rPr lang="zh-CN" altLang="en-US" sz="2400" b="1" dirty="0" smtClean="0">
                <a:latin typeface="Times New Roman" panose="02020603050405020304" pitchFamily="18" charset="0"/>
                <a:ea typeface="楷体_GB2312" pitchFamily="49" charset="-122"/>
              </a:rPr>
              <a:t>年，才由爱因斯坦作了发展，提出光的量子说，用</a:t>
            </a:r>
            <a:r>
              <a:rPr lang="en-US" altLang="zh-CN" sz="2400" b="1" i="1" dirty="0" smtClean="0">
                <a:latin typeface="Times New Roman" panose="02020603050405020304" pitchFamily="18" charset="0"/>
                <a:ea typeface="楷体_GB2312" pitchFamily="49" charset="-122"/>
              </a:rPr>
              <a:t>E </a:t>
            </a:r>
            <a:r>
              <a:rPr lang="en-US" altLang="zh-CN" sz="2400" b="1" dirty="0" smtClean="0">
                <a:latin typeface="Times New Roman" panose="02020603050405020304" pitchFamily="18" charset="0"/>
                <a:ea typeface="楷体_GB2312" pitchFamily="49" charset="-122"/>
              </a:rPr>
              <a:t>= </a:t>
            </a:r>
            <a:r>
              <a:rPr lang="en-US" altLang="zh-CN" sz="2400" b="1" i="1" dirty="0" err="1" smtClean="0">
                <a:latin typeface="Times New Roman" panose="02020603050405020304" pitchFamily="18" charset="0"/>
                <a:ea typeface="楷体_GB2312" pitchFamily="49" charset="-122"/>
              </a:rPr>
              <a:t>h</a:t>
            </a:r>
            <a:r>
              <a:rPr lang="en-US" altLang="zh-CN" sz="2400" b="1" dirty="0" err="1" smtClean="0">
                <a:latin typeface="Times New Roman" panose="02020603050405020304" pitchFamily="18" charset="0"/>
                <a:ea typeface="楷体_GB2312" pitchFamily="49" charset="-122"/>
              </a:rPr>
              <a:t>ν</a:t>
            </a:r>
            <a:r>
              <a:rPr lang="zh-CN" altLang="en-US" sz="2400" b="1" dirty="0" smtClean="0">
                <a:latin typeface="Times New Roman" panose="02020603050405020304" pitchFamily="18" charset="0"/>
                <a:ea typeface="楷体_GB2312" pitchFamily="49" charset="-122"/>
              </a:rPr>
              <a:t>成功地解释了光电效应。</a:t>
            </a:r>
          </a:p>
        </p:txBody>
      </p:sp>
    </p:spTree>
  </p:cSld>
  <p:clrMapOvr>
    <a:masterClrMapping/>
  </p:clrMapOvr>
  <p:transition>
    <p:push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138"/>
            <a:ext cx="6203032" cy="4525962"/>
          </a:xfrm>
        </p:spPr>
        <p:txBody>
          <a:bodyPr/>
          <a:lstStyle/>
          <a:p>
            <a:pPr>
              <a:spcAft>
                <a:spcPts val="600"/>
              </a:spcAft>
            </a:pPr>
            <a:r>
              <a:rPr lang="zh-CN" altLang="en-US" sz="2400" dirty="0"/>
              <a:t>“这小音乐家</a:t>
            </a:r>
            <a:r>
              <a:rPr lang="zh-CN" altLang="en-US" sz="2400" dirty="0" smtClean="0"/>
              <a:t>普朗克”</a:t>
            </a:r>
            <a:endParaRPr lang="en-US" altLang="zh-CN" sz="2400" dirty="0"/>
          </a:p>
          <a:p>
            <a:pPr>
              <a:spcAft>
                <a:spcPts val="600"/>
              </a:spcAft>
            </a:pPr>
            <a:r>
              <a:rPr lang="zh-CN" altLang="en-US" sz="2400" dirty="0" smtClean="0"/>
              <a:t>这门</a:t>
            </a:r>
            <a:r>
              <a:rPr lang="zh-CN" altLang="en-US" sz="2400" dirty="0"/>
              <a:t>科学中的一切都已经被研究了，只有一些不重要的空白需要被填补”</a:t>
            </a:r>
            <a:r>
              <a:rPr lang="en-US" altLang="zh-CN" sz="2400" dirty="0"/>
              <a:t>——</a:t>
            </a:r>
            <a:r>
              <a:rPr lang="zh-CN" altLang="en-US" sz="2400" dirty="0"/>
              <a:t>约利</a:t>
            </a:r>
            <a:endParaRPr lang="en-US" altLang="zh-CN" sz="2400" dirty="0"/>
          </a:p>
          <a:p>
            <a:pPr>
              <a:spcAft>
                <a:spcPts val="600"/>
              </a:spcAft>
            </a:pPr>
            <a:r>
              <a:rPr lang="zh-CN" altLang="en-US" sz="2400" dirty="0"/>
              <a:t>“我并不期望发现新大陆，只希望理解已经存在的物理学基础，或许能将其加深。”</a:t>
            </a:r>
            <a:endParaRPr lang="en-US" altLang="zh-CN" sz="2400" dirty="0"/>
          </a:p>
          <a:p>
            <a:pPr>
              <a:spcAft>
                <a:spcPts val="600"/>
              </a:spcAft>
            </a:pPr>
            <a:r>
              <a:rPr lang="zh-CN" altLang="en-US" sz="2400" dirty="0"/>
              <a:t>“古典”理论物理学家</a:t>
            </a:r>
            <a:endParaRPr lang="en-US" altLang="zh-CN" sz="2400" dirty="0"/>
          </a:p>
          <a:p>
            <a:pPr>
              <a:spcAft>
                <a:spcPts val="600"/>
              </a:spcAft>
            </a:pPr>
            <a:r>
              <a:rPr lang="zh-CN" altLang="en-US" sz="2400" dirty="0"/>
              <a:t>大器晚成，</a:t>
            </a:r>
            <a:r>
              <a:rPr lang="en-US" altLang="zh-CN" sz="2400" dirty="0">
                <a:latin typeface="Times New Roman" panose="02020603050405020304" pitchFamily="18" charset="0"/>
                <a:cs typeface="Times New Roman" panose="02020603050405020304" pitchFamily="18" charset="0"/>
              </a:rPr>
              <a:t>60</a:t>
            </a:r>
            <a:r>
              <a:rPr lang="zh-CN" altLang="en-US" sz="2400" dirty="0"/>
              <a:t>岁的诺贝尔奖获得者（</a:t>
            </a:r>
            <a:r>
              <a:rPr lang="en-US" altLang="zh-CN" sz="2400" dirty="0">
                <a:latin typeface="Times New Roman" panose="02020603050405020304" pitchFamily="18" charset="0"/>
                <a:cs typeface="Times New Roman" panose="02020603050405020304" pitchFamily="18" charset="0"/>
              </a:rPr>
              <a:t>1918</a:t>
            </a:r>
            <a:r>
              <a:rPr lang="zh-CN" altLang="en-US" sz="2400" dirty="0"/>
              <a:t>）</a:t>
            </a:r>
            <a:endParaRPr lang="en-US" altLang="zh-CN" sz="2400" dirty="0"/>
          </a:p>
          <a:p>
            <a:pPr>
              <a:spcAft>
                <a:spcPts val="600"/>
              </a:spcAft>
            </a:pPr>
            <a:r>
              <a:rPr lang="zh-CN" altLang="en-US" sz="2400" dirty="0"/>
              <a:t>量子力学的创立者和反对者</a:t>
            </a:r>
          </a:p>
          <a:p>
            <a:pPr>
              <a:spcAft>
                <a:spcPts val="600"/>
              </a:spcAft>
            </a:pPr>
            <a:endParaRPr lang="zh-CN" altLang="en-US" sz="2400" dirty="0"/>
          </a:p>
        </p:txBody>
      </p:sp>
      <p:sp>
        <p:nvSpPr>
          <p:cNvPr id="3" name="标题 2"/>
          <p:cNvSpPr>
            <a:spLocks noGrp="1"/>
          </p:cNvSpPr>
          <p:nvPr>
            <p:ph type="title"/>
          </p:nvPr>
        </p:nvSpPr>
        <p:spPr/>
        <p:txBody>
          <a:bodyPr>
            <a:normAutofit/>
          </a:bodyPr>
          <a:lstStyle/>
          <a:p>
            <a:r>
              <a:rPr lang="zh-CN" altLang="en-US" sz="2800" dirty="0"/>
              <a:t>老派物理学家普朗克</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6891246" y="347662"/>
            <a:ext cx="2095500" cy="3114675"/>
          </a:xfrm>
          <a:prstGeom prst="rect">
            <a:avLst/>
          </a:prstGeom>
          <a:noFill/>
          <a:ln>
            <a:noFill/>
          </a:ln>
        </p:spPr>
      </p:pic>
      <p:sp>
        <p:nvSpPr>
          <p:cNvPr id="5" name="矩形 4"/>
          <p:cNvSpPr/>
          <p:nvPr/>
        </p:nvSpPr>
        <p:spPr>
          <a:xfrm>
            <a:off x="6877172" y="3462337"/>
            <a:ext cx="2232248" cy="830997"/>
          </a:xfrm>
          <a:prstGeom prst="rect">
            <a:avLst/>
          </a:prstGeom>
        </p:spPr>
        <p:txBody>
          <a:bodyPr wrap="square">
            <a:spAutoFit/>
          </a:bodyPr>
          <a:lstStyle/>
          <a:p>
            <a:r>
              <a:rPr lang="zh-CN" altLang="en-US" dirty="0" smtClean="0"/>
              <a:t>马克斯</a:t>
            </a:r>
            <a:r>
              <a:rPr lang="en-US" altLang="zh-CN" dirty="0" smtClean="0"/>
              <a:t>·</a:t>
            </a:r>
            <a:r>
              <a:rPr lang="zh-CN" altLang="en-US" dirty="0" smtClean="0"/>
              <a:t>普朗克</a:t>
            </a:r>
            <a:endParaRPr lang="en-US" altLang="zh-CN" dirty="0" smtClean="0"/>
          </a:p>
          <a:p>
            <a:r>
              <a:rPr lang="en-US" altLang="zh-CN" dirty="0" smtClean="0"/>
              <a:t>Max Planck</a:t>
            </a:r>
            <a:endParaRPr lang="zh-CN" altLang="en-US" dirty="0"/>
          </a:p>
        </p:txBody>
      </p:sp>
    </p:spTree>
    <p:extLst>
      <p:ext uri="{BB962C8B-B14F-4D97-AF65-F5344CB8AC3E}">
        <p14:creationId xmlns:p14="http://schemas.microsoft.com/office/powerpoint/2010/main" val="321451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029" y="1268760"/>
            <a:ext cx="8229600" cy="4525962"/>
          </a:xfrm>
        </p:spPr>
        <p:txBody>
          <a:bodyPr/>
          <a:lstStyle/>
          <a:p>
            <a:endParaRPr lang="zh-CN" altLang="en-US"/>
          </a:p>
        </p:txBody>
      </p:sp>
      <p:sp>
        <p:nvSpPr>
          <p:cNvPr id="2" name="标题 1"/>
          <p:cNvSpPr>
            <a:spLocks noGrp="1"/>
          </p:cNvSpPr>
          <p:nvPr>
            <p:ph type="title"/>
          </p:nvPr>
        </p:nvSpPr>
        <p:spPr/>
        <p:txBody>
          <a:bodyPr/>
          <a:lstStyle/>
          <a:p>
            <a:r>
              <a:rPr lang="zh-CN" altLang="en-US" dirty="0" smtClean="0"/>
              <a:t>理论物理是把“杀猪刀”</a:t>
            </a:r>
            <a:endParaRPr lang="zh-CN" altLang="en-US" dirty="0"/>
          </a:p>
        </p:txBody>
      </p:sp>
      <p:pic>
        <p:nvPicPr>
          <p:cNvPr id="4" name="图片 3"/>
          <p:cNvPicPr>
            <a:picLocks noChangeAspect="1"/>
          </p:cNvPicPr>
          <p:nvPr/>
        </p:nvPicPr>
        <p:blipFill>
          <a:blip r:embed="rId2"/>
          <a:stretch>
            <a:fillRect/>
          </a:stretch>
        </p:blipFill>
        <p:spPr>
          <a:xfrm>
            <a:off x="5572941" y="1700808"/>
            <a:ext cx="2705100" cy="4143721"/>
          </a:xfrm>
          <a:prstGeom prst="rect">
            <a:avLst/>
          </a:prstGeom>
        </p:spPr>
      </p:pic>
      <p:pic>
        <p:nvPicPr>
          <p:cNvPr id="5" name="图片 4"/>
          <p:cNvPicPr>
            <a:picLocks noChangeAspect="1"/>
          </p:cNvPicPr>
          <p:nvPr/>
        </p:nvPicPr>
        <p:blipFill>
          <a:blip r:embed="rId3"/>
          <a:stretch>
            <a:fillRect/>
          </a:stretch>
        </p:blipFill>
        <p:spPr>
          <a:xfrm>
            <a:off x="1540493" y="1738172"/>
            <a:ext cx="3018992" cy="4007026"/>
          </a:xfrm>
          <a:prstGeom prst="rect">
            <a:avLst/>
          </a:prstGeom>
        </p:spPr>
      </p:pic>
      <p:sp>
        <p:nvSpPr>
          <p:cNvPr id="6" name="文本框 5"/>
          <p:cNvSpPr txBox="1"/>
          <p:nvPr/>
        </p:nvSpPr>
        <p:spPr>
          <a:xfrm>
            <a:off x="2771800" y="5983777"/>
            <a:ext cx="829073" cy="461665"/>
          </a:xfrm>
          <a:prstGeom prst="rect">
            <a:avLst/>
          </a:prstGeom>
          <a:noFill/>
        </p:spPr>
        <p:txBody>
          <a:bodyPr wrap="none" rtlCol="0">
            <a:spAutoFit/>
          </a:bodyPr>
          <a:lstStyle/>
          <a:p>
            <a:r>
              <a:rPr lang="en-US" altLang="zh-CN" dirty="0" smtClean="0"/>
              <a:t>20</a:t>
            </a:r>
            <a:r>
              <a:rPr lang="zh-CN" altLang="en-US" dirty="0" smtClean="0"/>
              <a:t>岁</a:t>
            </a:r>
            <a:endParaRPr lang="zh-CN" altLang="en-US" dirty="0"/>
          </a:p>
        </p:txBody>
      </p:sp>
      <p:sp>
        <p:nvSpPr>
          <p:cNvPr id="7" name="文本框 6"/>
          <p:cNvSpPr txBox="1"/>
          <p:nvPr/>
        </p:nvSpPr>
        <p:spPr>
          <a:xfrm>
            <a:off x="6653061" y="6024601"/>
            <a:ext cx="829073" cy="461665"/>
          </a:xfrm>
          <a:prstGeom prst="rect">
            <a:avLst/>
          </a:prstGeom>
          <a:noFill/>
        </p:spPr>
        <p:txBody>
          <a:bodyPr wrap="none" rtlCol="0">
            <a:spAutoFit/>
          </a:bodyPr>
          <a:lstStyle/>
          <a:p>
            <a:r>
              <a:rPr lang="en-US" altLang="zh-CN" dirty="0" smtClean="0"/>
              <a:t>43</a:t>
            </a:r>
            <a:r>
              <a:rPr lang="zh-CN" altLang="en-US" dirty="0" smtClean="0"/>
              <a:t>岁</a:t>
            </a:r>
            <a:endParaRPr lang="zh-CN" altLang="en-US" dirty="0"/>
          </a:p>
        </p:txBody>
      </p:sp>
    </p:spTree>
    <p:extLst>
      <p:ext uri="{BB962C8B-B14F-4D97-AF65-F5344CB8AC3E}">
        <p14:creationId xmlns:p14="http://schemas.microsoft.com/office/powerpoint/2010/main" val="29934847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idx="1"/>
          </p:nvPr>
        </p:nvSpPr>
        <p:spPr>
          <a:xfrm>
            <a:off x="323528" y="1337346"/>
            <a:ext cx="8208912" cy="4570454"/>
          </a:xfrm>
        </p:spPr>
        <p:txBody>
          <a:bodyPr>
            <a:normAutofit/>
          </a:bodyPr>
          <a:lstStyle/>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1887</a:t>
            </a:r>
            <a:r>
              <a:rPr lang="zh-CN" altLang="en-US" sz="2400" dirty="0">
                <a:latin typeface="Times New Roman" panose="02020603050405020304" pitchFamily="18" charset="0"/>
                <a:cs typeface="Times New Roman" panose="02020603050405020304" pitchFamily="18" charset="0"/>
              </a:rPr>
              <a:t>年</a:t>
            </a:r>
            <a:r>
              <a:rPr lang="zh-CN" altLang="en-US" sz="2400" dirty="0" smtClean="0">
                <a:latin typeface="Times New Roman" panose="02020603050405020304" pitchFamily="18" charset="0"/>
                <a:cs typeface="Times New Roman" panose="02020603050405020304" pitchFamily="18" charset="0"/>
              </a:rPr>
              <a:t>赫兹（</a:t>
            </a:r>
            <a:r>
              <a:rPr lang="en-US" altLang="zh-CN" sz="2400" dirty="0" err="1" smtClean="0">
                <a:latin typeface="Times New Roman" panose="02020603050405020304" pitchFamily="18" charset="0"/>
                <a:cs typeface="Times New Roman" panose="02020603050405020304" pitchFamily="18" charset="0"/>
              </a:rPr>
              <a:t>H.R.Hertz</a:t>
            </a:r>
            <a:r>
              <a:rPr lang="en-US" altLang="zh-CN" sz="2400" dirty="0" smtClean="0">
                <a:latin typeface="Times New Roman" panose="02020603050405020304" pitchFamily="18" charset="0"/>
                <a:cs typeface="Times New Roman" panose="02020603050405020304" pitchFamily="18" charset="0"/>
              </a:rPr>
              <a:t> 1857~1894</a:t>
            </a:r>
            <a:r>
              <a:rPr lang="zh-CN" altLang="en-US" sz="2400" dirty="0" smtClean="0">
                <a:latin typeface="Times New Roman" panose="02020603050405020304" pitchFamily="18" charset="0"/>
                <a:cs typeface="Times New Roman" panose="02020603050405020304" pitchFamily="18" charset="0"/>
              </a:rPr>
              <a:t>）菜顿瓶放电实验，发现电磁波。当紫外光照在负极上，放电就比较容易。</a:t>
            </a:r>
          </a:p>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1888</a:t>
            </a:r>
            <a:r>
              <a:rPr lang="zh-CN" altLang="en-US" sz="2400" dirty="0">
                <a:latin typeface="Times New Roman" panose="02020603050405020304" pitchFamily="18" charset="0"/>
                <a:cs typeface="Times New Roman" panose="02020603050405020304" pitchFamily="18" charset="0"/>
              </a:rPr>
              <a:t>年</a:t>
            </a:r>
            <a:r>
              <a:rPr lang="zh-CN" altLang="en-US" sz="2400" dirty="0" smtClean="0">
                <a:latin typeface="Times New Roman" panose="02020603050405020304" pitchFamily="18" charset="0"/>
                <a:cs typeface="Times New Roman" panose="02020603050405020304" pitchFamily="18" charset="0"/>
              </a:rPr>
              <a:t>霍尔瓦希斯（</a:t>
            </a:r>
            <a:r>
              <a:rPr lang="en-US" altLang="zh-CN" sz="2400" dirty="0" err="1">
                <a:latin typeface="Times New Roman" panose="02020603050405020304" pitchFamily="18" charset="0"/>
                <a:cs typeface="Times New Roman" panose="02020603050405020304" pitchFamily="18" charset="0"/>
              </a:rPr>
              <a:t>W.Hallwachs</a:t>
            </a:r>
            <a:r>
              <a:rPr lang="zh-CN" altLang="en-US" sz="2400" dirty="0" smtClean="0">
                <a:latin typeface="Times New Roman" panose="02020603050405020304" pitchFamily="18" charset="0"/>
                <a:cs typeface="Times New Roman" panose="02020603050405020304" pitchFamily="18" charset="0"/>
              </a:rPr>
              <a:t>）绝缘锌板在紫外光照射下放出正电荷，带负电板在光照射下失去负电荷。</a:t>
            </a:r>
          </a:p>
          <a:p>
            <a:pPr indent="0" algn="just">
              <a:lnSpc>
                <a:spcPct val="90000"/>
              </a:lnSpc>
              <a:spcAft>
                <a:spcPts val="1200"/>
              </a:spcAft>
            </a:pPr>
            <a:r>
              <a:rPr lang="en-US" altLang="zh-CN" sz="2400" dirty="0">
                <a:latin typeface="Times New Roman" panose="02020603050405020304" pitchFamily="18" charset="0"/>
                <a:cs typeface="Times New Roman" panose="02020603050405020304" pitchFamily="18" charset="0"/>
              </a:rPr>
              <a:t>1900</a:t>
            </a:r>
            <a:r>
              <a:rPr lang="zh-CN" altLang="en-US" sz="2400" dirty="0" smtClean="0">
                <a:latin typeface="Times New Roman" panose="02020603050405020304" pitchFamily="18" charset="0"/>
                <a:cs typeface="Times New Roman" panose="02020603050405020304" pitchFamily="18" charset="0"/>
              </a:rPr>
              <a:t>年，林纳实验证明，金属在紫外光照射下发射电子。过了两年，他进一步发现，光电效应的实验规律不能用波动说解释。</a:t>
            </a:r>
          </a:p>
          <a:p>
            <a:pPr indent="0" algn="just">
              <a:lnSpc>
                <a:spcPct val="90000"/>
              </a:lnSpc>
              <a:spcAft>
                <a:spcPts val="1200"/>
              </a:spcAft>
            </a:pP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Times New Roman" panose="02020603050405020304" pitchFamily="18" charset="0"/>
                <a:cs typeface="Times New Roman" panose="02020603050405020304" pitchFamily="18" charset="0"/>
              </a:rPr>
              <a:t>年爱因斯坦提出光量子假说，并用以解释光电效应。</a:t>
            </a:r>
          </a:p>
          <a:p>
            <a:pPr indent="0" algn="just">
              <a:lnSpc>
                <a:spcPct val="90000"/>
              </a:lnSpc>
              <a:spcAft>
                <a:spcPts val="1200"/>
              </a:spcAft>
            </a:pPr>
            <a:r>
              <a:rPr lang="en-US" altLang="zh-CN" sz="2400" dirty="0" smtClean="0">
                <a:latin typeface="Times New Roman" panose="02020603050405020304" pitchFamily="18" charset="0"/>
                <a:cs typeface="Times New Roman" panose="02020603050405020304" pitchFamily="18" charset="0"/>
              </a:rPr>
              <a:t>1913</a:t>
            </a:r>
            <a:r>
              <a:rPr lang="zh-CN" altLang="en-US" sz="2400" dirty="0" smtClean="0">
                <a:latin typeface="Times New Roman" panose="02020603050405020304" pitchFamily="18" charset="0"/>
                <a:cs typeface="Times New Roman" panose="02020603050405020304" pitchFamily="18" charset="0"/>
              </a:rPr>
              <a:t>年，密立根仔细测量了光的频率和逸出电子能量之间的关系，验证爱因斯坦的光电效应量子公式，并精确测定普朗克常数。</a:t>
            </a:r>
          </a:p>
        </p:txBody>
      </p:sp>
      <p:sp>
        <p:nvSpPr>
          <p:cNvPr id="2" name="标题 1"/>
          <p:cNvSpPr>
            <a:spLocks noGrp="1"/>
          </p:cNvSpPr>
          <p:nvPr>
            <p:ph type="title"/>
          </p:nvPr>
        </p:nvSpPr>
        <p:spPr>
          <a:xfrm>
            <a:off x="611560" y="476672"/>
            <a:ext cx="6589199" cy="860674"/>
          </a:xfrm>
        </p:spPr>
        <p:txBody>
          <a:bodyPr>
            <a:normAutofit/>
          </a:bodyPr>
          <a:lstStyle/>
          <a:p>
            <a:r>
              <a:rPr lang="zh-CN" altLang="en-US" sz="2800" dirty="0" smtClean="0"/>
              <a:t>光电效应 </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Effect transition="in" filter="wipe(left)">
                                      <p:cBhvr>
                                        <p:cTn id="7" dur="500"/>
                                        <p:tgtEl>
                                          <p:spTgt spid="21299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12995">
                                            <p:txEl>
                                              <p:pRg st="1" end="1"/>
                                            </p:txEl>
                                          </p:spTgt>
                                        </p:tgtEl>
                                        <p:attrNameLst>
                                          <p:attrName>style.visibility</p:attrName>
                                        </p:attrNameLst>
                                      </p:cBhvr>
                                      <p:to>
                                        <p:strVal val="visible"/>
                                      </p:to>
                                    </p:set>
                                    <p:animEffect transition="in" filter="wipe(left)">
                                      <p:cBhvr>
                                        <p:cTn id="10" dur="500"/>
                                        <p:tgtEl>
                                          <p:spTgt spid="21299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12995">
                                            <p:txEl>
                                              <p:pRg st="2" end="2"/>
                                            </p:txEl>
                                          </p:spTgt>
                                        </p:tgtEl>
                                        <p:attrNameLst>
                                          <p:attrName>style.visibility</p:attrName>
                                        </p:attrNameLst>
                                      </p:cBhvr>
                                      <p:to>
                                        <p:strVal val="visible"/>
                                      </p:to>
                                    </p:set>
                                    <p:animEffect transition="in" filter="wipe(left)">
                                      <p:cBhvr>
                                        <p:cTn id="13" dur="500"/>
                                        <p:tgtEl>
                                          <p:spTgt spid="21299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12995">
                                            <p:txEl>
                                              <p:pRg st="3" end="3"/>
                                            </p:txEl>
                                          </p:spTgt>
                                        </p:tgtEl>
                                        <p:attrNameLst>
                                          <p:attrName>style.visibility</p:attrName>
                                        </p:attrNameLst>
                                      </p:cBhvr>
                                      <p:to>
                                        <p:strVal val="visible"/>
                                      </p:to>
                                    </p:set>
                                    <p:animEffect transition="in" filter="wipe(left)">
                                      <p:cBhvr>
                                        <p:cTn id="16" dur="500"/>
                                        <p:tgtEl>
                                          <p:spTgt spid="21299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12995">
                                            <p:txEl>
                                              <p:pRg st="4" end="4"/>
                                            </p:txEl>
                                          </p:spTgt>
                                        </p:tgtEl>
                                        <p:attrNameLst>
                                          <p:attrName>style.visibility</p:attrName>
                                        </p:attrNameLst>
                                      </p:cBhvr>
                                      <p:to>
                                        <p:strVal val="visible"/>
                                      </p:to>
                                    </p:set>
                                    <p:animEffect transition="in" filter="wipe(left)">
                                      <p:cBhvr>
                                        <p:cTn id="19" dur="500"/>
                                        <p:tgtEl>
                                          <p:spTgt spid="212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2" name="Rectangle 2"/>
              <p:cNvSpPr>
                <a:spLocks noGrp="1" noChangeArrowheads="1"/>
              </p:cNvSpPr>
              <p:nvPr>
                <p:ph idx="1"/>
              </p:nvPr>
            </p:nvSpPr>
            <p:spPr>
              <a:xfrm>
                <a:off x="539552" y="908720"/>
                <a:ext cx="7772400" cy="5373687"/>
              </a:xfrm>
            </p:spPr>
            <p:txBody>
              <a:bodyPr/>
              <a:lstStyle/>
              <a:p>
                <a:pPr algn="just" eaLnBrk="1" hangingPunct="1">
                  <a:buFont typeface="Wingdings" panose="05000000000000000000" pitchFamily="2" charset="2"/>
                  <a:buNone/>
                </a:pPr>
                <a:r>
                  <a:rPr lang="en-US" altLang="zh-CN" sz="2400" b="1" dirty="0" smtClean="0">
                    <a:latin typeface="Times New Roman" panose="02020603050405020304" pitchFamily="18" charset="0"/>
                    <a:ea typeface="楷体_GB2312" pitchFamily="49" charset="-122"/>
                  </a:rPr>
                  <a:t>2.</a:t>
                </a:r>
                <a:r>
                  <a:rPr lang="zh-CN" altLang="en-US" sz="2400" b="1" dirty="0" smtClean="0">
                    <a:latin typeface="Times New Roman" panose="02020603050405020304" pitchFamily="18" charset="0"/>
                    <a:ea typeface="楷体_GB2312" pitchFamily="49" charset="-122"/>
                  </a:rPr>
                  <a:t>光电效应的实验规律：</a:t>
                </a:r>
              </a:p>
              <a:p>
                <a:pPr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             观察光电效应的实验装置如图所示。单色光投射到作为正极的金属表面，引起光电子的逸出。在另一端的电极上加负电压（减速势）</a:t>
                </a:r>
                <a:r>
                  <a:rPr lang="en-US" altLang="zh-CN" sz="2400" b="1" i="1" dirty="0" smtClean="0">
                    <a:latin typeface="Times New Roman" panose="02020603050405020304" pitchFamily="18" charset="0"/>
                    <a:ea typeface="楷体_GB2312" pitchFamily="49" charset="-122"/>
                  </a:rPr>
                  <a:t>V</a:t>
                </a:r>
                <a:r>
                  <a:rPr lang="zh-CN" altLang="en-US" sz="2400" b="1" dirty="0" smtClean="0">
                    <a:latin typeface="Times New Roman" panose="02020603050405020304" pitchFamily="18" charset="0"/>
                    <a:ea typeface="楷体_GB2312" pitchFamily="49" charset="-122"/>
                  </a:rPr>
                  <a:t>，它的大小是电子能量的直接量度。如果我们假定电子从正极发射出来的最大动能为</a:t>
                </a:r>
                <a14:m>
                  <m:oMath xmlns:m="http://schemas.openxmlformats.org/officeDocument/2006/math">
                    <m:f>
                      <m:fPr>
                        <m:ctrlPr>
                          <a:rPr lang="en-US" altLang="zh-CN" sz="2400" b="1" i="1" smtClean="0">
                            <a:latin typeface="Cambria Math" panose="02040503050406030204" pitchFamily="18" charset="0"/>
                            <a:ea typeface="楷体_GB2312" pitchFamily="49" charset="-122"/>
                          </a:rPr>
                        </m:ctrlPr>
                      </m:fPr>
                      <m:num>
                        <m:r>
                          <a:rPr lang="en-US" altLang="zh-CN" sz="2400" b="1" i="1" smtClean="0">
                            <a:latin typeface="Cambria Math" panose="02040503050406030204" pitchFamily="18" charset="0"/>
                            <a:ea typeface="楷体_GB2312" pitchFamily="49" charset="-122"/>
                          </a:rPr>
                          <m:t>𝟏</m:t>
                        </m:r>
                      </m:num>
                      <m:den>
                        <m:r>
                          <a:rPr lang="en-US" altLang="zh-CN" sz="2400" b="1" i="1" smtClean="0">
                            <a:latin typeface="Cambria Math" panose="02040503050406030204" pitchFamily="18" charset="0"/>
                            <a:ea typeface="楷体_GB2312" pitchFamily="49" charset="-122"/>
                          </a:rPr>
                          <m:t>𝟐</m:t>
                        </m:r>
                      </m:den>
                    </m:f>
                    <m:r>
                      <a:rPr lang="en-US" altLang="zh-CN" sz="2400" b="1" i="1" smtClean="0">
                        <a:latin typeface="Cambria Math" panose="02040503050406030204" pitchFamily="18" charset="0"/>
                        <a:ea typeface="楷体_GB2312" pitchFamily="49" charset="-122"/>
                      </a:rPr>
                      <m:t>𝒎</m:t>
                    </m:r>
                    <m:sSubSup>
                      <m:sSubSupPr>
                        <m:ctrlPr>
                          <a:rPr lang="en-US" altLang="zh-CN" sz="2400" b="1" i="1" smtClean="0">
                            <a:latin typeface="Cambria Math" panose="02040503050406030204" pitchFamily="18" charset="0"/>
                            <a:ea typeface="楷体_GB2312" pitchFamily="49" charset="-122"/>
                          </a:rPr>
                        </m:ctrlPr>
                      </m:sSubSupPr>
                      <m:e>
                        <m:r>
                          <a:rPr lang="en-US" altLang="zh-CN" sz="2400" b="1" i="1" smtClean="0">
                            <a:latin typeface="Cambria Math" panose="02040503050406030204" pitchFamily="18" charset="0"/>
                            <a:ea typeface="楷体_GB2312" pitchFamily="49" charset="-122"/>
                          </a:rPr>
                          <m:t>𝒗</m:t>
                        </m:r>
                      </m:e>
                      <m:sub>
                        <m:r>
                          <a:rPr lang="zh-CN" altLang="en-US" sz="2400" b="1" i="1">
                            <a:latin typeface="Cambria Math" panose="02040503050406030204" pitchFamily="18" charset="0"/>
                            <a:ea typeface="楷体_GB2312" pitchFamily="49" charset="-122"/>
                          </a:rPr>
                          <m:t>最大</m:t>
                        </m:r>
                      </m:sub>
                      <m:sup>
                        <m:r>
                          <a:rPr lang="en-US" altLang="zh-CN" sz="2400" b="1" i="1" smtClean="0">
                            <a:latin typeface="Cambria Math" panose="02040503050406030204" pitchFamily="18" charset="0"/>
                            <a:ea typeface="楷体_GB2312" pitchFamily="49" charset="-122"/>
                          </a:rPr>
                          <m:t>𝟐</m:t>
                        </m:r>
                      </m:sup>
                    </m:sSubSup>
                  </m:oMath>
                </a14:m>
                <a:r>
                  <a:rPr lang="zh-CN" altLang="en-US" sz="2400" b="1" dirty="0" smtClean="0">
                    <a:latin typeface="Times New Roman" panose="02020603050405020304" pitchFamily="18" charset="0"/>
                    <a:ea typeface="楷体_GB2312" pitchFamily="49" charset="-122"/>
                  </a:rPr>
                  <a:t>，那末，当</a:t>
                </a: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zh-CN" altLang="en-US" sz="2400" b="1" dirty="0"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    时，就没有一个电子能够到达负极，于是电流</a:t>
                </a:r>
                <a:r>
                  <a:rPr lang="en-US" altLang="zh-CN" sz="2400" b="1" i="1" dirty="0" err="1" smtClean="0">
                    <a:latin typeface="Times New Roman" panose="02020603050405020304" pitchFamily="18" charset="0"/>
                    <a:ea typeface="楷体_GB2312" pitchFamily="49" charset="-122"/>
                  </a:rPr>
                  <a:t>i</a:t>
                </a:r>
                <a:r>
                  <a:rPr lang="zh-CN" altLang="en-US" sz="2400" b="1" dirty="0" smtClean="0">
                    <a:latin typeface="Times New Roman" panose="02020603050405020304" pitchFamily="18" charset="0"/>
                    <a:ea typeface="楷体_GB2312" pitchFamily="49" charset="-122"/>
                  </a:rPr>
                  <a:t>为零。</a:t>
                </a:r>
              </a:p>
            </p:txBody>
          </p:sp>
        </mc:Choice>
        <mc:Fallback xmlns="">
          <p:sp>
            <p:nvSpPr>
              <p:cNvPr id="15362" name="Rectangle 2"/>
              <p:cNvSpPr>
                <a:spLocks noGrp="1" noRot="1" noChangeAspect="1" noMove="1" noResize="1" noEditPoints="1" noAdjustHandles="1" noChangeArrowheads="1" noChangeShapeType="1" noTextEdit="1"/>
              </p:cNvSpPr>
              <p:nvPr>
                <p:ph idx="1"/>
              </p:nvPr>
            </p:nvSpPr>
            <p:spPr>
              <a:xfrm>
                <a:off x="539552" y="908720"/>
                <a:ext cx="7772400" cy="5373687"/>
              </a:xfrm>
              <a:blipFill rotWithShape="0">
                <a:blip r:embed="rId3"/>
                <a:stretch>
                  <a:fillRect l="-235" t="-1247" r="-1176"/>
                </a:stretch>
              </a:blipFill>
            </p:spPr>
            <p:txBody>
              <a:bodyPr/>
              <a:lstStyle/>
              <a:p>
                <a:r>
                  <a:rPr lang="zh-CN" altLang="en-US">
                    <a:noFill/>
                  </a:rPr>
                  <a:t> </a:t>
                </a:r>
              </a:p>
            </p:txBody>
          </p:sp>
        </mc:Fallback>
      </mc:AlternateContent>
      <p:graphicFrame>
        <p:nvGraphicFramePr>
          <p:cNvPr id="15363" name="Object 4"/>
          <p:cNvGraphicFramePr>
            <a:graphicFrameLocks noChangeAspect="1"/>
          </p:cNvGraphicFramePr>
          <p:nvPr>
            <p:extLst>
              <p:ext uri="{D42A27DB-BD31-4B8C-83A1-F6EECF244321}">
                <p14:modId xmlns:p14="http://schemas.microsoft.com/office/powerpoint/2010/main" val="41552059"/>
              </p:ext>
            </p:extLst>
          </p:nvPr>
        </p:nvGraphicFramePr>
        <p:xfrm>
          <a:off x="2195736" y="3429000"/>
          <a:ext cx="3168650" cy="1009650"/>
        </p:xfrm>
        <a:graphic>
          <a:graphicData uri="http://schemas.openxmlformats.org/presentationml/2006/ole">
            <mc:AlternateContent xmlns:mc="http://schemas.openxmlformats.org/markup-compatibility/2006">
              <mc:Choice xmlns:v="urn:schemas-microsoft-com:vml" Requires="v">
                <p:oleObj spid="_x0000_s15462" name="公式" r:id="rId4" imgW="1218671" imgH="393529" progId="Equation.3">
                  <p:embed/>
                </p:oleObj>
              </mc:Choice>
              <mc:Fallback>
                <p:oleObj name="公式" r:id="rId4" imgW="1218671" imgH="393529" progId="Equation.3">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429000"/>
                        <a:ext cx="3168650" cy="1009650"/>
                      </a:xfrm>
                      <a:prstGeom prst="rect">
                        <a:avLst/>
                      </a:prstGeom>
                      <a:solidFill>
                        <a:srgbClr val="CCFFFF"/>
                      </a:solidFill>
                    </p:spPr>
                  </p:pic>
                </p:oleObj>
              </mc:Fallback>
            </mc:AlternateContent>
          </a:graphicData>
        </a:graphic>
      </p:graphicFrame>
    </p:spTree>
  </p:cSld>
  <p:clrMapOvr>
    <a:masterClrMapping/>
  </p:clrMapOvr>
  <p:transition>
    <p:cover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6485" name="ShockwaveFlash1" r:id="rId2" imgW="7488360" imgH="5327640"/>
        </mc:Choice>
        <mc:Fallback>
          <p:control name="ShockwaveFlash1" r:id="rId2" imgW="7488360" imgH="5327640">
            <p:pic>
              <p:nvPicPr>
                <p:cNvPr id="2" name="ShockwaveFlash1"/>
                <p:cNvPicPr preferRelativeResize="0">
                  <a:picLocks noGrp="1" noChangeArrowheads="1" noChangeShapeType="1"/>
                </p:cNvPicPr>
                <p:nvPr/>
              </p:nvPicPr>
              <p:blipFill>
                <a:blip r:embed="rId4"/>
                <a:srcRect/>
                <a:stretch>
                  <a:fillRect/>
                </a:stretch>
              </p:blipFill>
              <p:spPr bwMode="auto">
                <a:xfrm>
                  <a:off x="965200" y="1193800"/>
                  <a:ext cx="7480300" cy="53213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Physics\F3_05_a.JPG"/>
          <p:cNvPicPr>
            <a:picLocks noChangeAspect="1" noChangeArrowheads="1"/>
          </p:cNvPicPr>
          <p:nvPr/>
        </p:nvPicPr>
        <p:blipFill>
          <a:blip r:embed="rId3">
            <a:clrChange>
              <a:clrFrom>
                <a:srgbClr val="F8FEFE"/>
              </a:clrFrom>
              <a:clrTo>
                <a:srgbClr val="F8FEFE">
                  <a:alpha val="0"/>
                </a:srgbClr>
              </a:clrTo>
            </a:clrChange>
            <a:extLst>
              <a:ext uri="{28A0092B-C50C-407E-A947-70E740481C1C}">
                <a14:useLocalDpi xmlns:a14="http://schemas.microsoft.com/office/drawing/2010/main" val="0"/>
              </a:ext>
            </a:extLst>
          </a:blip>
          <a:srcRect/>
          <a:stretch>
            <a:fillRect/>
          </a:stretch>
        </p:blipFill>
        <p:spPr bwMode="auto">
          <a:xfrm>
            <a:off x="1219200" y="0"/>
            <a:ext cx="32766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D:\Physics\F3_05_b.JPG"/>
          <p:cNvPicPr>
            <a:picLocks noChangeAspect="1" noChangeArrowheads="1"/>
          </p:cNvPicPr>
          <p:nvPr/>
        </p:nvPicPr>
        <p:blipFill>
          <a:blip r:embed="rId4">
            <a:clrChange>
              <a:clrFrom>
                <a:srgbClr val="F5FEFB"/>
              </a:clrFrom>
              <a:clrTo>
                <a:srgbClr val="F5FEFB">
                  <a:alpha val="0"/>
                </a:srgbClr>
              </a:clrTo>
            </a:clrChange>
            <a:extLst>
              <a:ext uri="{28A0092B-C50C-407E-A947-70E740481C1C}">
                <a14:useLocalDpi xmlns:a14="http://schemas.microsoft.com/office/drawing/2010/main" val="0"/>
              </a:ext>
            </a:extLst>
          </a:blip>
          <a:srcRect/>
          <a:stretch>
            <a:fillRect/>
          </a:stretch>
        </p:blipFill>
        <p:spPr bwMode="auto">
          <a:xfrm>
            <a:off x="4876800" y="0"/>
            <a:ext cx="3429000" cy="290671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D:\Physics\F3_05_c.JPG"/>
          <p:cNvPicPr>
            <a:picLocks noChangeAspect="1" noChangeArrowheads="1"/>
          </p:cNvPicPr>
          <p:nvPr/>
        </p:nvPicPr>
        <p:blipFill>
          <a:blip r:embed="rId5">
            <a:clrChange>
              <a:clrFrom>
                <a:srgbClr val="F9FDFC"/>
              </a:clrFrom>
              <a:clrTo>
                <a:srgbClr val="F9FDFC">
                  <a:alpha val="0"/>
                </a:srgbClr>
              </a:clrTo>
            </a:clrChange>
            <a:extLst>
              <a:ext uri="{28A0092B-C50C-407E-A947-70E740481C1C}">
                <a14:useLocalDpi xmlns:a14="http://schemas.microsoft.com/office/drawing/2010/main" val="0"/>
              </a:ext>
            </a:extLst>
          </a:blip>
          <a:srcRect/>
          <a:stretch>
            <a:fillRect/>
          </a:stretch>
        </p:blipFill>
        <p:spPr bwMode="auto">
          <a:xfrm>
            <a:off x="1243559" y="3600770"/>
            <a:ext cx="3276600" cy="2519363"/>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D:\Physics\F3_05_d.JPG"/>
          <p:cNvPicPr>
            <a:picLocks noChangeAspect="1" noChangeArrowheads="1"/>
          </p:cNvPicPr>
          <p:nvPr/>
        </p:nvPicPr>
        <p:blipFill>
          <a:blip r:embed="rId6">
            <a:clrChange>
              <a:clrFrom>
                <a:srgbClr val="F5FFFC"/>
              </a:clrFrom>
              <a:clrTo>
                <a:srgbClr val="F5FFFC">
                  <a:alpha val="0"/>
                </a:srgbClr>
              </a:clrTo>
            </a:clrChange>
            <a:extLst>
              <a:ext uri="{28A0092B-C50C-407E-A947-70E740481C1C}">
                <a14:useLocalDpi xmlns:a14="http://schemas.microsoft.com/office/drawing/2010/main" val="0"/>
              </a:ext>
            </a:extLst>
          </a:blip>
          <a:srcRect/>
          <a:stretch>
            <a:fillRect/>
          </a:stretch>
        </p:blipFill>
        <p:spPr bwMode="auto">
          <a:xfrm>
            <a:off x="4648102" y="2955126"/>
            <a:ext cx="3962400" cy="32131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13805" y="2863333"/>
            <a:ext cx="2804120" cy="830997"/>
          </a:xfrm>
          <a:prstGeom prst="rect">
            <a:avLst/>
          </a:prstGeom>
          <a:noFill/>
        </p:spPr>
        <p:txBody>
          <a:bodyPr wrap="square" rtlCol="0">
            <a:spAutoFit/>
          </a:bodyPr>
          <a:lstStyle/>
          <a:p>
            <a:r>
              <a:rPr lang="zh-CN" altLang="en-US" dirty="0" smtClean="0"/>
              <a:t>光照到金属表面，电流几乎同时产生</a:t>
            </a:r>
            <a:endParaRPr lang="zh-CN" altLang="en-US" dirty="0"/>
          </a:p>
        </p:txBody>
      </p:sp>
      <p:sp>
        <p:nvSpPr>
          <p:cNvPr id="3" name="文本框 2"/>
          <p:cNvSpPr txBox="1"/>
          <p:nvPr/>
        </p:nvSpPr>
        <p:spPr>
          <a:xfrm>
            <a:off x="5292080" y="3048000"/>
            <a:ext cx="3013720" cy="461665"/>
          </a:xfrm>
          <a:prstGeom prst="rect">
            <a:avLst/>
          </a:prstGeom>
          <a:noFill/>
        </p:spPr>
        <p:txBody>
          <a:bodyPr wrap="square" rtlCol="0">
            <a:spAutoFit/>
          </a:bodyPr>
          <a:lstStyle/>
          <a:p>
            <a:r>
              <a:rPr lang="zh-CN" altLang="en-US" dirty="0" smtClean="0"/>
              <a:t>光电流与光强成正比</a:t>
            </a:r>
            <a:endParaRPr lang="zh-CN" altLang="en-US" dirty="0"/>
          </a:p>
        </p:txBody>
      </p:sp>
      <p:sp>
        <p:nvSpPr>
          <p:cNvPr id="4" name="文本框 3"/>
          <p:cNvSpPr txBox="1"/>
          <p:nvPr/>
        </p:nvSpPr>
        <p:spPr>
          <a:xfrm>
            <a:off x="4876800" y="6186950"/>
            <a:ext cx="4125101" cy="461665"/>
          </a:xfrm>
          <a:prstGeom prst="rect">
            <a:avLst/>
          </a:prstGeom>
          <a:noFill/>
        </p:spPr>
        <p:txBody>
          <a:bodyPr wrap="square" rtlCol="0">
            <a:spAutoFit/>
          </a:bodyPr>
          <a:lstStyle/>
          <a:p>
            <a:r>
              <a:rPr lang="zh-CN" altLang="en-US" dirty="0" smtClean="0"/>
              <a:t>遏止电压依赖频率而非光强</a:t>
            </a:r>
            <a:endParaRPr lang="zh-CN" altLang="en-US" dirty="0"/>
          </a:p>
        </p:txBody>
      </p:sp>
      <p:sp>
        <p:nvSpPr>
          <p:cNvPr id="10" name="文本框 9"/>
          <p:cNvSpPr txBox="1"/>
          <p:nvPr/>
        </p:nvSpPr>
        <p:spPr>
          <a:xfrm>
            <a:off x="1115616" y="5955622"/>
            <a:ext cx="4320480" cy="830997"/>
          </a:xfrm>
          <a:prstGeom prst="rect">
            <a:avLst/>
          </a:prstGeom>
          <a:noFill/>
        </p:spPr>
        <p:txBody>
          <a:bodyPr wrap="square" rtlCol="0">
            <a:spAutoFit/>
          </a:bodyPr>
          <a:lstStyle/>
          <a:p>
            <a:r>
              <a:rPr lang="zh-CN" altLang="en-US" dirty="0" smtClean="0"/>
              <a:t>光电流随减速势增大而减小</a:t>
            </a:r>
            <a:endParaRPr lang="en-US" altLang="zh-CN" dirty="0" smtClean="0"/>
          </a:p>
          <a:p>
            <a:r>
              <a:rPr lang="zh-CN" altLang="en-US" dirty="0" smtClean="0"/>
              <a:t>对不同光强遏止电压相同</a:t>
            </a:r>
            <a:endParaRPr lang="zh-CN" altLang="en-US" dirty="0"/>
          </a:p>
        </p:txBody>
      </p:sp>
    </p:spTree>
    <p:extLst>
      <p:ext uri="{BB962C8B-B14F-4D97-AF65-F5344CB8AC3E}">
        <p14:creationId xmlns:p14="http://schemas.microsoft.com/office/powerpoint/2010/main" val="523675502"/>
      </p:ext>
    </p:extLst>
  </p:cSld>
  <p:clrMapOvr>
    <a:masterClrMapping/>
  </p:clrMapOvr>
  <p:transition>
    <p:cover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0162" name="Rectangle 2"/>
              <p:cNvSpPr>
                <a:spLocks noGrp="1" noChangeArrowheads="1"/>
              </p:cNvSpPr>
              <p:nvPr>
                <p:ph idx="1"/>
              </p:nvPr>
            </p:nvSpPr>
            <p:spPr>
              <a:xfrm>
                <a:off x="457200" y="1268760"/>
                <a:ext cx="8229600" cy="4752528"/>
              </a:xfrm>
            </p:spPr>
            <p:txBody>
              <a:bodyPr/>
              <a:lstStyle/>
              <a:p>
                <a:pPr marL="616744" indent="-342900" algn="just">
                  <a:spcAft>
                    <a:spcPts val="1200"/>
                  </a:spcAft>
                </a:pPr>
                <a:r>
                  <a:rPr lang="zh-CN" altLang="en-US" sz="2400" dirty="0" smtClean="0">
                    <a:solidFill>
                      <a:srgbClr val="FF0000"/>
                    </a:solidFill>
                    <a:latin typeface="+mn-ea"/>
                  </a:rPr>
                  <a:t>光是一种波动</a:t>
                </a:r>
                <a:r>
                  <a:rPr lang="zh-CN" altLang="en-US" sz="2400" dirty="0" smtClean="0">
                    <a:latin typeface="+mn-ea"/>
                  </a:rPr>
                  <a:t>，当它照在电子上时，电子就得到能量。</a:t>
                </a:r>
                <a:endParaRPr lang="en-US" altLang="zh-CN" sz="2400" dirty="0" smtClean="0">
                  <a:latin typeface="+mn-ea"/>
                </a:endParaRPr>
              </a:p>
              <a:p>
                <a:pPr marL="616744" indent="-342900" algn="just">
                  <a:spcAft>
                    <a:spcPts val="1200"/>
                  </a:spcAft>
                </a:pPr>
                <a:r>
                  <a:rPr lang="zh-CN" altLang="en-US" sz="2400" dirty="0" smtClean="0">
                    <a:solidFill>
                      <a:srgbClr val="FF0000"/>
                    </a:solidFill>
                    <a:latin typeface="+mn-ea"/>
                  </a:rPr>
                  <a:t>电子集聚的能量</a:t>
                </a:r>
                <a:r>
                  <a:rPr lang="zh-CN" altLang="en-US" sz="2400" dirty="0" smtClean="0">
                    <a:latin typeface="+mn-ea"/>
                  </a:rPr>
                  <a:t>达到一定程度时，电子就能</a:t>
                </a:r>
                <a:r>
                  <a:rPr lang="zh-CN" altLang="en-US" sz="2400" dirty="0" smtClean="0">
                    <a:solidFill>
                      <a:srgbClr val="FF0000"/>
                    </a:solidFill>
                    <a:latin typeface="+mn-ea"/>
                  </a:rPr>
                  <a:t>脱离原子的束缚</a:t>
                </a:r>
                <a:r>
                  <a:rPr lang="zh-CN" altLang="en-US" sz="2400" dirty="0" smtClean="0">
                    <a:latin typeface="+mn-ea"/>
                  </a:rPr>
                  <a:t>而逸出。那末，光需要照射多少时间才能使电子达到这样的能量呢？</a:t>
                </a:r>
              </a:p>
              <a:p>
                <a:pPr marL="616744" indent="-342900" algn="just">
                  <a:spcAft>
                    <a:spcPts val="1200"/>
                  </a:spcAft>
                </a:pPr>
                <a:r>
                  <a:rPr lang="zh-CN" altLang="en-US" sz="2400" dirty="0" smtClean="0">
                    <a:latin typeface="+mn-ea"/>
                  </a:rPr>
                  <a:t>实验发现，以光强为</a:t>
                </a:r>
                <a14:m>
                  <m:oMath xmlns:m="http://schemas.openxmlformats.org/officeDocument/2006/math">
                    <m:r>
                      <a:rPr lang="en-US" altLang="zh-CN" sz="2400" i="1" dirty="0" smtClean="0">
                        <a:latin typeface="Cambria Math" panose="02040503050406030204" pitchFamily="18" charset="0"/>
                      </a:rPr>
                      <m:t>1</m:t>
                    </m:r>
                    <m:r>
                      <m:rPr>
                        <m:sty m:val="p"/>
                      </m:rPr>
                      <a:rPr lang="en-US" altLang="zh-CN" sz="2400" i="0" dirty="0" smtClean="0">
                        <a:latin typeface="Cambria Math" panose="02040503050406030204" pitchFamily="18" charset="0"/>
                      </a:rPr>
                      <m:t>μw</m:t>
                    </m:r>
                    <m:r>
                      <a:rPr lang="en-US" altLang="zh-CN" sz="2400" i="0" dirty="0" smtClean="0">
                        <a:latin typeface="Cambria Math" panose="02040503050406030204" pitchFamily="18" charset="0"/>
                      </a:rPr>
                      <m:t>/</m:t>
                    </m:r>
                    <m:r>
                      <m:rPr>
                        <m:sty m:val="p"/>
                      </m:rPr>
                      <a:rPr lang="en-US" altLang="zh-CN" sz="2400" i="0" dirty="0" smtClean="0">
                        <a:latin typeface="Cambria Math" panose="02040503050406030204" pitchFamily="18" charset="0"/>
                      </a:rPr>
                      <m:t>m</m:t>
                    </m:r>
                    <m:r>
                      <a:rPr lang="en-US" altLang="zh-CN" sz="2400" i="0" baseline="30000" dirty="0" smtClean="0">
                        <a:latin typeface="Cambria Math" panose="02040503050406030204" pitchFamily="18" charset="0"/>
                      </a:rPr>
                      <m:t>2</m:t>
                    </m:r>
                  </m:oMath>
                </a14:m>
                <a:r>
                  <a:rPr lang="zh-CN" altLang="en-US" sz="2400" dirty="0" smtClean="0">
                    <a:latin typeface="+mn-ea"/>
                  </a:rPr>
                  <a:t>的光照射到钠金属表面，即可有光电流被测到。这就相当于一个</a:t>
                </a:r>
                <a:r>
                  <a:rPr lang="en-US" altLang="zh-CN" sz="2400" dirty="0" smtClean="0">
                    <a:latin typeface="Times New Roman" panose="02020603050405020304" pitchFamily="18" charset="0"/>
                    <a:cs typeface="Times New Roman" panose="02020603050405020304" pitchFamily="18" charset="0"/>
                  </a:rPr>
                  <a:t>500W</a:t>
                </a:r>
                <a:r>
                  <a:rPr lang="zh-CN" altLang="en-US" sz="2400" dirty="0" smtClean="0">
                    <a:latin typeface="Times New Roman" panose="02020603050405020304" pitchFamily="18" charset="0"/>
                    <a:cs typeface="Times New Roman" panose="02020603050405020304" pitchFamily="18" charset="0"/>
                  </a:rPr>
                  <a:t>的光源照在</a:t>
                </a:r>
                <a:r>
                  <a:rPr lang="en-US" altLang="zh-CN" sz="2400" dirty="0" smtClean="0">
                    <a:latin typeface="Times New Roman" panose="02020603050405020304" pitchFamily="18" charset="0"/>
                    <a:cs typeface="Times New Roman" panose="02020603050405020304" pitchFamily="18" charset="0"/>
                  </a:rPr>
                  <a:t>6300m</a:t>
                </a:r>
                <a:r>
                  <a:rPr lang="zh-CN" altLang="en-US" sz="2400" dirty="0" smtClean="0">
                    <a:latin typeface="Times New Roman" panose="02020603050405020304" pitchFamily="18" charset="0"/>
                    <a:cs typeface="Times New Roman" panose="02020603050405020304" pitchFamily="18" charset="0"/>
                  </a:rPr>
                  <a:t>远处的钠金属板上，即可有电子发射。容易估算，在一平方米的面积上，一个原子层内约有</a:t>
                </a:r>
                <a:r>
                  <a:rPr lang="en-US" altLang="zh-CN" sz="2400" dirty="0" smtClean="0">
                    <a:latin typeface="Times New Roman" panose="02020603050405020304" pitchFamily="18" charset="0"/>
                    <a:cs typeface="Times New Roman" panose="02020603050405020304" pitchFamily="18" charset="0"/>
                  </a:rPr>
                  <a:t>10</a:t>
                </a:r>
                <a:r>
                  <a:rPr lang="en-US" altLang="zh-CN" sz="2400" baseline="30000" dirty="0" smtClean="0">
                    <a:latin typeface="Times New Roman" panose="02020603050405020304" pitchFamily="18" charset="0"/>
                    <a:cs typeface="Times New Roman" panose="02020603050405020304" pitchFamily="18" charset="0"/>
                  </a:rPr>
                  <a:t>19</a:t>
                </a:r>
                <a:r>
                  <a:rPr lang="zh-CN" altLang="en-US" sz="2400" dirty="0" smtClean="0">
                    <a:latin typeface="Times New Roman" panose="02020603050405020304" pitchFamily="18" charset="0"/>
                    <a:cs typeface="Times New Roman" panose="02020603050405020304" pitchFamily="18" charset="0"/>
                  </a:rPr>
                  <a:t>个</a:t>
                </a:r>
                <a:r>
                  <a:rPr lang="zh-CN" altLang="en-US" sz="2400" dirty="0" smtClean="0">
                    <a:latin typeface="+mn-ea"/>
                  </a:rPr>
                  <a:t>钠原子，那末十层就</a:t>
                </a:r>
                <a:r>
                  <a:rPr lang="zh-CN" altLang="en-US" sz="2400" dirty="0" smtClean="0">
                    <a:latin typeface="Times New Roman" panose="02020603050405020304" pitchFamily="18" charset="0"/>
                    <a:cs typeface="Times New Roman" panose="02020603050405020304" pitchFamily="18" charset="0"/>
                  </a:rPr>
                  <a:t>有</a:t>
                </a:r>
                <a:r>
                  <a:rPr lang="en-US" altLang="zh-CN" sz="2400" dirty="0" smtClean="0">
                    <a:latin typeface="Times New Roman" panose="02020603050405020304" pitchFamily="18" charset="0"/>
                    <a:cs typeface="Times New Roman" panose="02020603050405020304" pitchFamily="18" charset="0"/>
                  </a:rPr>
                  <a:t>10</a:t>
                </a:r>
                <a:r>
                  <a:rPr lang="en-US" altLang="zh-CN" sz="2400" baseline="30000" dirty="0" smtClean="0">
                    <a:latin typeface="Times New Roman" panose="02020603050405020304" pitchFamily="18" charset="0"/>
                    <a:cs typeface="Times New Roman" panose="02020603050405020304" pitchFamily="18" charset="0"/>
                  </a:rPr>
                  <a:t>20</a:t>
                </a:r>
                <a:r>
                  <a:rPr lang="zh-CN" altLang="en-US" sz="2400" dirty="0" smtClean="0">
                    <a:latin typeface="+mn-ea"/>
                  </a:rPr>
                  <a:t>个钠原子。假定入射光的能量为十层原子所吸收，那末，每一个原子得到</a:t>
                </a:r>
              </a:p>
              <a:p>
                <a:pPr indent="0" algn="just">
                  <a:spcAft>
                    <a:spcPts val="1200"/>
                  </a:spcAft>
                  <a:buNone/>
                </a:pPr>
                <a:r>
                  <a:rPr lang="zh-CN" altLang="en-US" sz="2400" dirty="0" smtClean="0">
                    <a:latin typeface="+mn-ea"/>
                  </a:rPr>
                  <a:t>            </a:t>
                </a:r>
                <a14:m>
                  <m:oMath xmlns:m="http://schemas.openxmlformats.org/officeDocument/2006/math">
                    <m:sSup>
                      <m:sSupPr>
                        <m:ctrlPr>
                          <a:rPr lang="en-US" altLang="zh-CN" sz="2400" b="0" i="1" baseline="30000"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−26</m:t>
                        </m:r>
                      </m:sup>
                    </m:sSup>
                    <m:r>
                      <m:rPr>
                        <m:sty m:val="p"/>
                      </m:rPr>
                      <a:rPr lang="en-US" altLang="zh-CN" sz="2400" i="0" dirty="0" smtClean="0">
                        <a:latin typeface="Cambria Math" panose="02040503050406030204" pitchFamily="18" charset="0"/>
                      </a:rPr>
                      <m:t>W</m:t>
                    </m:r>
                    <m:r>
                      <a:rPr lang="en-US" altLang="zh-CN"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i="1" dirty="0">
                            <a:latin typeface="Cambria Math" panose="02040503050406030204" pitchFamily="18" charset="0"/>
                          </a:rPr>
                          <m:t>−26</m:t>
                        </m:r>
                      </m:sup>
                    </m:sSup>
                    <m:r>
                      <m:rPr>
                        <m:sty m:val="p"/>
                      </m:rPr>
                      <a:rPr lang="en-US" altLang="zh-CN" sz="2400" i="0" dirty="0" smtClean="0">
                        <a:latin typeface="Cambria Math" panose="02040503050406030204" pitchFamily="18" charset="0"/>
                      </a:rPr>
                      <m:t>J</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S</m:t>
                    </m:r>
                    <m:r>
                      <a:rPr lang="en-US" altLang="zh-CN" sz="240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i="1" dirty="0" smtClean="0">
                            <a:latin typeface="Cambria Math" panose="02040503050406030204" pitchFamily="18" charset="0"/>
                          </a:rPr>
                          <m:t>1</m:t>
                        </m:r>
                        <m:r>
                          <a:rPr lang="en-US" altLang="zh-CN" sz="2400" i="1" dirty="0">
                            <a:latin typeface="Cambria Math" panose="02040503050406030204" pitchFamily="18" charset="0"/>
                          </a:rPr>
                          <m:t>0</m:t>
                        </m:r>
                      </m:e>
                      <m:sup>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7</m:t>
                        </m:r>
                      </m:sup>
                    </m:sSup>
                    <m:r>
                      <m:rPr>
                        <m:sty m:val="p"/>
                      </m:rPr>
                      <a:rPr lang="en-US" altLang="zh-CN" sz="2400" i="0" dirty="0" smtClean="0">
                        <a:latin typeface="Cambria Math" panose="02040503050406030204" pitchFamily="18" charset="0"/>
                      </a:rPr>
                      <m:t>ev</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s</m:t>
                    </m:r>
                  </m:oMath>
                </a14:m>
                <a:r>
                  <a:rPr lang="zh-CN" altLang="en-US" sz="2400" dirty="0" smtClean="0">
                    <a:latin typeface="+mn-ea"/>
                  </a:rPr>
                  <a:t>。</a:t>
                </a:r>
              </a:p>
            </p:txBody>
          </p:sp>
        </mc:Choice>
        <mc:Fallback xmlns="">
          <p:sp>
            <p:nvSpPr>
              <p:cNvPr id="220162" name="Rectangle 2"/>
              <p:cNvSpPr>
                <a:spLocks noGrp="1" noRot="1" noChangeAspect="1" noMove="1" noResize="1" noEditPoints="1" noAdjustHandles="1" noChangeArrowheads="1" noChangeShapeType="1" noTextEdit="1"/>
              </p:cNvSpPr>
              <p:nvPr>
                <p:ph idx="1"/>
              </p:nvPr>
            </p:nvSpPr>
            <p:spPr>
              <a:xfrm>
                <a:off x="457200" y="1268760"/>
                <a:ext cx="8229600" cy="4752528"/>
              </a:xfrm>
              <a:blipFill rotWithShape="0">
                <a:blip r:embed="rId2"/>
                <a:stretch>
                  <a:fillRect t="-1026" r="-1111" b="-115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光电效应的经典解释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0162">
                                            <p:txEl>
                                              <p:pRg st="0" end="0"/>
                                            </p:txEl>
                                          </p:spTgt>
                                        </p:tgtEl>
                                        <p:attrNameLst>
                                          <p:attrName>style.visibility</p:attrName>
                                        </p:attrNameLst>
                                      </p:cBhvr>
                                      <p:to>
                                        <p:strVal val="visible"/>
                                      </p:to>
                                    </p:set>
                                    <p:animEffect transition="in" filter="fade">
                                      <p:cBhvr>
                                        <p:cTn id="7" dur="1000"/>
                                        <p:tgtEl>
                                          <p:spTgt spid="220162">
                                            <p:txEl>
                                              <p:pRg st="0" end="0"/>
                                            </p:txEl>
                                          </p:spTgt>
                                        </p:tgtEl>
                                      </p:cBhvr>
                                    </p:animEffect>
                                    <p:anim calcmode="lin" valueType="num">
                                      <p:cBhvr>
                                        <p:cTn id="8" dur="1000" fill="hold"/>
                                        <p:tgtEl>
                                          <p:spTgt spid="22016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016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016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20162">
                                            <p:txEl>
                                              <p:pRg st="1" end="1"/>
                                            </p:txEl>
                                          </p:spTgt>
                                        </p:tgtEl>
                                        <p:attrNameLst>
                                          <p:attrName>style.visibility</p:attrName>
                                        </p:attrNameLst>
                                      </p:cBhvr>
                                      <p:to>
                                        <p:strVal val="visible"/>
                                      </p:to>
                                    </p:set>
                                    <p:animEffect transition="in" filter="fade">
                                      <p:cBhvr>
                                        <p:cTn id="15" dur="1000"/>
                                        <p:tgtEl>
                                          <p:spTgt spid="220162">
                                            <p:txEl>
                                              <p:pRg st="1" end="1"/>
                                            </p:txEl>
                                          </p:spTgt>
                                        </p:tgtEl>
                                      </p:cBhvr>
                                    </p:animEffect>
                                    <p:anim calcmode="lin" valueType="num">
                                      <p:cBhvr>
                                        <p:cTn id="16" dur="1000" fill="hold"/>
                                        <p:tgtEl>
                                          <p:spTgt spid="220162">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0162">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016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20162">
                                            <p:txEl>
                                              <p:pRg st="2" end="2"/>
                                            </p:txEl>
                                          </p:spTgt>
                                        </p:tgtEl>
                                        <p:attrNameLst>
                                          <p:attrName>style.visibility</p:attrName>
                                        </p:attrNameLst>
                                      </p:cBhvr>
                                      <p:to>
                                        <p:strVal val="visible"/>
                                      </p:to>
                                    </p:set>
                                    <p:animEffect transition="in" filter="fade">
                                      <p:cBhvr>
                                        <p:cTn id="23" dur="1000"/>
                                        <p:tgtEl>
                                          <p:spTgt spid="220162">
                                            <p:txEl>
                                              <p:pRg st="2" end="2"/>
                                            </p:txEl>
                                          </p:spTgt>
                                        </p:tgtEl>
                                      </p:cBhvr>
                                    </p:animEffect>
                                    <p:anim calcmode="lin" valueType="num">
                                      <p:cBhvr>
                                        <p:cTn id="24" dur="1000" fill="hold"/>
                                        <p:tgtEl>
                                          <p:spTgt spid="220162">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20162">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016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20162">
                                            <p:txEl>
                                              <p:pRg st="3" end="3"/>
                                            </p:txEl>
                                          </p:spTgt>
                                        </p:tgtEl>
                                        <p:attrNameLst>
                                          <p:attrName>style.visibility</p:attrName>
                                        </p:attrNameLst>
                                      </p:cBhvr>
                                      <p:to>
                                        <p:strVal val="visible"/>
                                      </p:to>
                                    </p:set>
                                    <p:animEffect transition="in" filter="fade">
                                      <p:cBhvr>
                                        <p:cTn id="31" dur="1000"/>
                                        <p:tgtEl>
                                          <p:spTgt spid="220162">
                                            <p:txEl>
                                              <p:pRg st="3" end="3"/>
                                            </p:txEl>
                                          </p:spTgt>
                                        </p:tgtEl>
                                      </p:cBhvr>
                                    </p:animEffect>
                                    <p:anim calcmode="lin" valueType="num">
                                      <p:cBhvr>
                                        <p:cTn id="32" dur="1000" fill="hold"/>
                                        <p:tgtEl>
                                          <p:spTgt spid="220162">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220162">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0162">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800" dirty="0" smtClean="0"/>
              <a:t>经典解释的困难</a:t>
            </a:r>
            <a:endParaRPr lang="zh-CN" altLang="en-US" sz="2800"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323528" y="1288301"/>
                <a:ext cx="8229600" cy="4525962"/>
              </a:xfrm>
            </p:spPr>
            <p:txBody>
              <a:bodyPr/>
              <a:lstStyle/>
              <a:p>
                <a:pPr>
                  <a:spcBef>
                    <a:spcPct val="20000"/>
                  </a:spcBef>
                </a:pPr>
                <a:r>
                  <a:rPr lang="zh-CN" altLang="en-US" sz="2400" dirty="0" smtClean="0">
                    <a:solidFill>
                      <a:schemeClr val="hlink"/>
                    </a:solidFill>
                    <a:latin typeface="Times New Roman" panose="02020603050405020304" pitchFamily="18" charset="0"/>
                    <a:cs typeface="Times New Roman" panose="02020603050405020304" pitchFamily="18" charset="0"/>
                  </a:rPr>
                  <a:t>光电效应的响应时间快（</a:t>
                </a:r>
                <a:r>
                  <a:rPr lang="en-US" altLang="zh-CN" sz="2400" dirty="0">
                    <a:solidFill>
                      <a:schemeClr val="hlink"/>
                    </a:solidFill>
                    <a:latin typeface="Times New Roman" panose="02020603050405020304" pitchFamily="18" charset="0"/>
                    <a:cs typeface="Times New Roman" panose="02020603050405020304" pitchFamily="18" charset="0"/>
                  </a:rPr>
                  <a:t>T&lt;10</a:t>
                </a:r>
                <a:r>
                  <a:rPr lang="en-US" altLang="zh-CN" sz="2400" baseline="30000" dirty="0">
                    <a:solidFill>
                      <a:schemeClr val="hlink"/>
                    </a:solidFill>
                    <a:latin typeface="Times New Roman" panose="02020603050405020304" pitchFamily="18" charset="0"/>
                    <a:cs typeface="Times New Roman" panose="02020603050405020304" pitchFamily="18" charset="0"/>
                  </a:rPr>
                  <a:t>-9</a:t>
                </a:r>
                <a:r>
                  <a:rPr lang="en-US" altLang="zh-CN" sz="2400" dirty="0">
                    <a:solidFill>
                      <a:schemeClr val="hlink"/>
                    </a:solidFill>
                    <a:latin typeface="Times New Roman" panose="02020603050405020304" pitchFamily="18" charset="0"/>
                    <a:cs typeface="Times New Roman" panose="02020603050405020304" pitchFamily="18" charset="0"/>
                  </a:rPr>
                  <a:t>s</a:t>
                </a:r>
                <a:r>
                  <a:rPr lang="zh-CN" altLang="en-US" sz="2400" dirty="0" smtClean="0">
                    <a:solidFill>
                      <a:schemeClr val="hlink"/>
                    </a:solidFill>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按照前面的计算，</a:t>
                </a:r>
                <a:r>
                  <a:rPr lang="en-US" altLang="zh-CN" sz="2400" dirty="0" smtClean="0">
                    <a:latin typeface="Times New Roman" panose="02020603050405020304" pitchFamily="18" charset="0"/>
                    <a:cs typeface="Times New Roman" panose="02020603050405020304" pitchFamily="18" charset="0"/>
                  </a:rPr>
                  <a:t>1 m</a:t>
                </a:r>
                <a:r>
                  <a:rPr lang="en-US" altLang="zh-CN" sz="2400" baseline="30000" dirty="0" smtClean="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的钠金属板上，每个原子每秒钟接受到的能量约</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0.1</m:t>
                    </m:r>
                    <m:r>
                      <m:rPr>
                        <m:sty m:val="p"/>
                      </m:rPr>
                      <a:rPr lang="en-US" altLang="zh-CN" sz="2400" i="0" dirty="0" smtClean="0">
                        <a:latin typeface="Cambria Math" panose="02040503050406030204" pitchFamily="18" charset="0"/>
                        <a:cs typeface="Times New Roman" panose="02020603050405020304" pitchFamily="18" charset="0"/>
                      </a:rPr>
                      <m:t>μeV</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既使每个原子中只有一个电子接受能量，要使这个电子获得</a:t>
                </a:r>
                <a:r>
                  <a:rPr lang="en-US" altLang="zh-CN" sz="2400" dirty="0">
                    <a:latin typeface="Times New Roman" panose="02020603050405020304" pitchFamily="18" charset="0"/>
                    <a:cs typeface="Times New Roman" panose="02020603050405020304" pitchFamily="18" charset="0"/>
                  </a:rPr>
                  <a:t>1eV</a:t>
                </a:r>
                <a:r>
                  <a:rPr lang="zh-CN" altLang="en-US" sz="2400" dirty="0">
                    <a:latin typeface="Times New Roman" panose="02020603050405020304" pitchFamily="18" charset="0"/>
                    <a:cs typeface="Times New Roman" panose="02020603050405020304" pitchFamily="18" charset="0"/>
                  </a:rPr>
                  <a:t>的能量，还需要</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7</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！这与实验事实发生严重的矛盾</a:t>
                </a:r>
                <a:r>
                  <a:rPr lang="zh-CN" altLang="en-US" sz="2400" dirty="0" smtClean="0">
                    <a:latin typeface="Times New Roman" panose="02020603050405020304" pitchFamily="18" charset="0"/>
                    <a:cs typeface="Times New Roman" panose="02020603050405020304" pitchFamily="18" charset="0"/>
                  </a:rPr>
                  <a:t>。</a:t>
                </a:r>
                <a:endParaRPr lang="zh-CN" altLang="en-US" sz="2400" dirty="0">
                  <a:solidFill>
                    <a:schemeClr val="hlink"/>
                  </a:solidFill>
                  <a:latin typeface="Times New Roman" panose="02020603050405020304" pitchFamily="18" charset="0"/>
                  <a:cs typeface="Times New Roman" panose="02020603050405020304" pitchFamily="18" charset="0"/>
                </a:endParaRPr>
              </a:p>
              <a:p>
                <a:pPr>
                  <a:spcBef>
                    <a:spcPct val="20000"/>
                  </a:spcBef>
                </a:pPr>
                <a:endParaRPr lang="zh-CN" altLang="en-US" sz="2400" dirty="0">
                  <a:latin typeface="Times New Roman" panose="02020603050405020304" pitchFamily="18" charset="0"/>
                  <a:cs typeface="Times New Roman" panose="02020603050405020304" pitchFamily="18" charset="0"/>
                </a:endParaRPr>
              </a:p>
              <a:p>
                <a:pPr algn="just">
                  <a:spcBef>
                    <a:spcPct val="20000"/>
                  </a:spcBef>
                  <a:buClr>
                    <a:schemeClr val="folHlink"/>
                  </a:buClr>
                  <a:buSzPct val="60000"/>
                </a:pPr>
                <a:r>
                  <a:rPr lang="zh-CN" altLang="en-US" sz="2400" dirty="0">
                    <a:solidFill>
                      <a:srgbClr val="7030A0"/>
                    </a:solidFill>
                    <a:latin typeface="Times New Roman" panose="02020603050405020304" pitchFamily="18" charset="0"/>
                    <a:cs typeface="Times New Roman" panose="02020603050405020304" pitchFamily="18" charset="0"/>
                  </a:rPr>
                  <a:t>电子能量与光频率的</a:t>
                </a:r>
                <a:r>
                  <a:rPr lang="zh-CN" altLang="en-US" sz="2400" dirty="0" smtClean="0">
                    <a:solidFill>
                      <a:srgbClr val="7030A0"/>
                    </a:solidFill>
                    <a:latin typeface="Times New Roman" panose="02020603050405020304" pitchFamily="18" charset="0"/>
                    <a:cs typeface="Times New Roman" panose="02020603050405020304" pitchFamily="18" charset="0"/>
                  </a:rPr>
                  <a:t>关系。</a:t>
                </a:r>
                <a:r>
                  <a:rPr lang="zh-CN" altLang="en-US" sz="2400" dirty="0" smtClean="0">
                    <a:latin typeface="Times New Roman" panose="02020603050405020304" pitchFamily="18" charset="0"/>
                    <a:cs typeface="Times New Roman" panose="02020603050405020304" pitchFamily="18" charset="0"/>
                  </a:rPr>
                  <a:t>依照</a:t>
                </a:r>
                <a:r>
                  <a:rPr lang="zh-CN" altLang="en-US" sz="2400" dirty="0">
                    <a:latin typeface="Times New Roman" panose="02020603050405020304" pitchFamily="18" charset="0"/>
                    <a:cs typeface="Times New Roman" panose="02020603050405020304" pitchFamily="18" charset="0"/>
                  </a:rPr>
                  <a:t>经典理论，决定电子能量的是光强，而不是光的频率。但</a:t>
                </a:r>
                <a:r>
                  <a:rPr lang="zh-CN" altLang="en-US" sz="2400" dirty="0">
                    <a:solidFill>
                      <a:srgbClr val="CC6600"/>
                    </a:solidFill>
                    <a:latin typeface="Times New Roman" panose="02020603050405020304" pitchFamily="18" charset="0"/>
                    <a:cs typeface="Times New Roman" panose="02020603050405020304" pitchFamily="18" charset="0"/>
                  </a:rPr>
                  <a:t>实验事实</a:t>
                </a:r>
                <a:r>
                  <a:rPr lang="zh-CN" altLang="en-US" sz="2400" dirty="0">
                    <a:latin typeface="Times New Roman" panose="02020603050405020304" pitchFamily="18" charset="0"/>
                    <a:cs typeface="Times New Roman" panose="02020603050405020304" pitchFamily="18" charset="0"/>
                  </a:rPr>
                  <a:t>却是：</a:t>
                </a:r>
                <a:r>
                  <a:rPr lang="zh-CN" altLang="en-US" sz="2400" dirty="0">
                    <a:solidFill>
                      <a:srgbClr val="FF0000"/>
                    </a:solidFill>
                    <a:latin typeface="Times New Roman" panose="02020603050405020304" pitchFamily="18" charset="0"/>
                    <a:cs typeface="Times New Roman" panose="02020603050405020304" pitchFamily="18" charset="0"/>
                  </a:rPr>
                  <a:t>暗淡的蓝光</a:t>
                </a:r>
                <a:r>
                  <a:rPr lang="zh-CN" altLang="en-US" sz="2400" dirty="0">
                    <a:latin typeface="Times New Roman" panose="02020603050405020304" pitchFamily="18" charset="0"/>
                    <a:cs typeface="Times New Roman" panose="02020603050405020304" pitchFamily="18" charset="0"/>
                  </a:rPr>
                  <a:t>照出的电子的能量居然比</a:t>
                </a:r>
                <a:r>
                  <a:rPr lang="zh-CN" altLang="en-US" sz="2400" dirty="0">
                    <a:solidFill>
                      <a:srgbClr val="FF0000"/>
                    </a:solidFill>
                    <a:latin typeface="Times New Roman" panose="02020603050405020304" pitchFamily="18" charset="0"/>
                    <a:cs typeface="Times New Roman" panose="02020603050405020304" pitchFamily="18" charset="0"/>
                  </a:rPr>
                  <a:t>强烈的红光</a:t>
                </a:r>
                <a:r>
                  <a:rPr lang="zh-CN" altLang="en-US" sz="2400" dirty="0">
                    <a:latin typeface="Times New Roman" panose="02020603050405020304" pitchFamily="18" charset="0"/>
                    <a:cs typeface="Times New Roman" panose="02020603050405020304" pitchFamily="18" charset="0"/>
                  </a:rPr>
                  <a:t>照出的电子的能量大</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endParaRPr lang="zh-CN" altLang="en-US" sz="2400"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323528" y="1288301"/>
                <a:ext cx="8229600" cy="4525962"/>
              </a:xfrm>
              <a:blipFill rotWithShape="0">
                <a:blip r:embed="rId2"/>
                <a:stretch>
                  <a:fillRect t="-1480" r="-4519"/>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539552" y="188640"/>
            <a:ext cx="8458200" cy="1224235"/>
          </a:xfrm>
        </p:spPr>
        <p:txBody>
          <a:bodyPr>
            <a:normAutofit/>
          </a:bodyPr>
          <a:lstStyle/>
          <a:p>
            <a:pPr eaLnBrk="1" hangingPunct="1"/>
            <a:r>
              <a:rPr lang="zh-CN" altLang="en-US" sz="2800" dirty="0" smtClean="0">
                <a:solidFill>
                  <a:srgbClr val="CC0000"/>
                </a:solidFill>
                <a:latin typeface="+mn-ea"/>
                <a:ea typeface="+mn-ea"/>
              </a:rPr>
              <a:t>第二章原子的玻尔</a:t>
            </a:r>
            <a:r>
              <a:rPr lang="en-US" altLang="zh-CN" sz="2800" dirty="0" smtClean="0">
                <a:solidFill>
                  <a:srgbClr val="CC0000"/>
                </a:solidFill>
                <a:latin typeface="+mn-ea"/>
                <a:ea typeface="+mn-ea"/>
              </a:rPr>
              <a:t>—</a:t>
            </a:r>
            <a:r>
              <a:rPr lang="zh-CN" altLang="en-US" sz="2800" dirty="0" smtClean="0">
                <a:solidFill>
                  <a:srgbClr val="CC0000"/>
                </a:solidFill>
                <a:latin typeface="+mn-ea"/>
                <a:ea typeface="+mn-ea"/>
              </a:rPr>
              <a:t>索末菲理论</a:t>
            </a:r>
            <a:r>
              <a:rPr lang="zh-CN" altLang="en-US" sz="2800" dirty="0" smtClean="0">
                <a:latin typeface="+mn-ea"/>
                <a:ea typeface="+mn-ea"/>
              </a:rPr>
              <a:t> </a:t>
            </a:r>
          </a:p>
        </p:txBody>
      </p:sp>
      <p:sp>
        <p:nvSpPr>
          <p:cNvPr id="3075" name="Rectangle 3"/>
          <p:cNvSpPr>
            <a:spLocks noChangeArrowheads="1"/>
          </p:cNvSpPr>
          <p:nvPr/>
        </p:nvSpPr>
        <p:spPr bwMode="auto">
          <a:xfrm>
            <a:off x="1023739" y="1556792"/>
            <a:ext cx="748982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量子</a:t>
            </a:r>
            <a:r>
              <a:rPr lang="zh-CN" altLang="en-US" sz="3200" b="1" dirty="0">
                <a:solidFill>
                  <a:schemeClr val="folHlink"/>
                </a:solidFill>
                <a:latin typeface="Times New Roman" panose="02020603050405020304" pitchFamily="18" charset="0"/>
                <a:ea typeface="楷体_GB2312" pitchFamily="49" charset="-122"/>
              </a:rPr>
              <a:t>假说</a:t>
            </a: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光谱 </a:t>
            </a:r>
            <a:endParaRPr lang="zh-CN" altLang="en-US" sz="3200" b="1" dirty="0">
              <a:solidFill>
                <a:schemeClr val="folHlink"/>
              </a:solidFill>
              <a:latin typeface="Times New Roman" panose="02020603050405020304" pitchFamily="18" charset="0"/>
              <a:ea typeface="楷体_GB2312" pitchFamily="49" charset="-122"/>
            </a:endParaRP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氢原子</a:t>
            </a:r>
            <a:r>
              <a:rPr lang="zh-CN" altLang="en-US" sz="3200" b="1" dirty="0">
                <a:solidFill>
                  <a:schemeClr val="folHlink"/>
                </a:solidFill>
                <a:latin typeface="Times New Roman" panose="02020603050405020304" pitchFamily="18" charset="0"/>
                <a:ea typeface="楷体_GB2312" pitchFamily="49" charset="-122"/>
              </a:rPr>
              <a:t>光谱及其经验规律 </a:t>
            </a:r>
          </a:p>
          <a:p>
            <a:pPr marL="457200" indent="-457200" algn="l" eaLnBrk="1" hangingPunct="1">
              <a:buFont typeface="Wingdings" panose="05000000000000000000" pitchFamily="2" charset="2"/>
              <a:buChar char="Ø"/>
            </a:pPr>
            <a:r>
              <a:rPr lang="zh-CN" altLang="en-US" sz="3200" b="1" dirty="0" smtClean="0">
                <a:solidFill>
                  <a:schemeClr val="folHlink"/>
                </a:solidFill>
                <a:latin typeface="Times New Roman" panose="02020603050405020304" pitchFamily="18" charset="0"/>
                <a:ea typeface="楷体_GB2312" pitchFamily="49" charset="-122"/>
              </a:rPr>
              <a:t>玻尔</a:t>
            </a:r>
            <a:r>
              <a:rPr lang="zh-CN" altLang="en-US" sz="3200" b="1" dirty="0">
                <a:solidFill>
                  <a:schemeClr val="folHlink"/>
                </a:solidFill>
                <a:latin typeface="Times New Roman" panose="02020603050405020304" pitchFamily="18" charset="0"/>
                <a:ea typeface="楷体_GB2312" pitchFamily="49" charset="-122"/>
              </a:rPr>
              <a:t>的氢原子理论 </a:t>
            </a:r>
          </a:p>
        </p:txBody>
      </p:sp>
      <p:sp>
        <p:nvSpPr>
          <p:cNvPr id="2" name="文本框 1"/>
          <p:cNvSpPr txBox="1"/>
          <p:nvPr/>
        </p:nvSpPr>
        <p:spPr>
          <a:xfrm>
            <a:off x="1331640" y="4005064"/>
            <a:ext cx="4968552"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3200" dirty="0"/>
              <a:t>两个</a:t>
            </a:r>
            <a:r>
              <a:rPr lang="zh-CN" altLang="en-US" sz="3200" dirty="0" smtClean="0"/>
              <a:t>经验公式， 两个假说</a:t>
            </a:r>
            <a:endParaRPr lang="zh-CN" alt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2210" name="Rectangle 2"/>
              <p:cNvSpPr>
                <a:spLocks noGrp="1" noChangeArrowheads="1"/>
              </p:cNvSpPr>
              <p:nvPr>
                <p:ph idx="1"/>
              </p:nvPr>
            </p:nvSpPr>
            <p:spPr>
              <a:xfrm>
                <a:off x="179512" y="1268760"/>
                <a:ext cx="8229600" cy="4525962"/>
              </a:xfrm>
            </p:spPr>
            <p:txBody>
              <a:bodyPr/>
              <a:lstStyle/>
              <a:p>
                <a:pPr marL="0" indent="-342900" algn="just">
                  <a:spcAft>
                    <a:spcPts val="1200"/>
                  </a:spcAft>
                </a:pPr>
                <a:r>
                  <a:rPr lang="zh-CN" altLang="en-US" sz="2400" dirty="0" smtClean="0">
                    <a:latin typeface="Times New Roman" panose="02020603050405020304" pitchFamily="18" charset="0"/>
                    <a:cs typeface="Times New Roman" panose="02020603050405020304" pitchFamily="18" charset="0"/>
                  </a:rPr>
                  <a:t>普朗克在解释黑体辐射时假定，物质振子的能量是量子化的，光以不连续方式从光源发出，但仍以波的方式传播。 </a:t>
                </a:r>
                <a:endParaRPr lang="en-US" altLang="zh-CN" sz="2400" dirty="0" smtClean="0">
                  <a:latin typeface="Times New Roman" panose="02020603050405020304" pitchFamily="18" charset="0"/>
                  <a:cs typeface="Times New Roman" panose="02020603050405020304" pitchFamily="18" charset="0"/>
                </a:endParaRPr>
              </a:p>
              <a:p>
                <a:pPr marL="0" indent="-342900" algn="just">
                  <a:spcAft>
                    <a:spcPts val="1200"/>
                  </a:spcAft>
                </a:pP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Times New Roman" panose="02020603050405020304" pitchFamily="18" charset="0"/>
                    <a:cs typeface="Times New Roman" panose="02020603050405020304" pitchFamily="18" charset="0"/>
                  </a:rPr>
                  <a:t>年，爱因斯坦发展了普朗克的量子说。光在空间的传播正象粒子那样运动，这种粒子后来被称为</a:t>
                </a:r>
                <a:r>
                  <a:rPr lang="zh-CN" altLang="en-US" sz="2400" dirty="0" smtClean="0">
                    <a:solidFill>
                      <a:srgbClr val="C00000"/>
                    </a:solidFill>
                    <a:latin typeface="Times New Roman" panose="02020603050405020304" pitchFamily="18" charset="0"/>
                    <a:cs typeface="Times New Roman" panose="02020603050405020304" pitchFamily="18" charset="0"/>
                  </a:rPr>
                  <a:t>光量子或光子</a:t>
                </a:r>
                <a:r>
                  <a:rPr lang="zh-CN" altLang="en-US" sz="2400" dirty="0" smtClean="0">
                    <a:latin typeface="Times New Roman" panose="02020603050405020304" pitchFamily="18" charset="0"/>
                    <a:cs typeface="Times New Roman" panose="02020603050405020304" pitchFamily="18" charset="0"/>
                  </a:rPr>
                  <a:t>。爱因斯坦用</a:t>
                </a:r>
                <a:r>
                  <a:rPr lang="zh-CN" altLang="en-US" sz="2400" dirty="0" smtClean="0">
                    <a:solidFill>
                      <a:srgbClr val="002060"/>
                    </a:solidFill>
                    <a:latin typeface="Times New Roman" panose="02020603050405020304" pitchFamily="18" charset="0"/>
                    <a:cs typeface="Times New Roman" panose="02020603050405020304" pitchFamily="18" charset="0"/>
                  </a:rPr>
                  <a:t>光量子假说成功地解释了光电效应</a:t>
                </a:r>
                <a:r>
                  <a:rPr lang="zh-CN" altLang="en-US" sz="2400" dirty="0" smtClean="0">
                    <a:latin typeface="Times New Roman" panose="02020603050405020304" pitchFamily="18" charset="0"/>
                    <a:cs typeface="Times New Roman" panose="02020603050405020304" pitchFamily="18" charset="0"/>
                  </a:rPr>
                  <a:t>。</a:t>
                </a:r>
              </a:p>
              <a:p>
                <a:pPr marL="0" indent="-342900" algn="just">
                  <a:spcAft>
                    <a:spcPts val="1200"/>
                  </a:spcAft>
                </a:pPr>
                <a:r>
                  <a:rPr lang="zh-CN" altLang="en-US" sz="2400" dirty="0" smtClean="0">
                    <a:latin typeface="Times New Roman" panose="02020603050405020304" pitchFamily="18" charset="0"/>
                    <a:cs typeface="Times New Roman" panose="02020603050405020304" pitchFamily="18" charset="0"/>
                  </a:rPr>
                  <a:t>当光射到金属表面时，</a:t>
                </a:r>
                <a:r>
                  <a:rPr lang="zh-CN" altLang="en-US" sz="2400" dirty="0" smtClean="0">
                    <a:solidFill>
                      <a:srgbClr val="C00000"/>
                    </a:solidFill>
                    <a:latin typeface="Times New Roman" panose="02020603050405020304" pitchFamily="18" charset="0"/>
                    <a:cs typeface="Times New Roman" panose="02020603050405020304" pitchFamily="18" charset="0"/>
                  </a:rPr>
                  <a:t>能量为</a:t>
                </a:r>
                <a:r>
                  <a:rPr lang="en-US" altLang="zh-CN" sz="2400" i="1" dirty="0" err="1" smtClean="0">
                    <a:solidFill>
                      <a:srgbClr val="C00000"/>
                    </a:solidFill>
                    <a:latin typeface="Times New Roman" panose="02020603050405020304" pitchFamily="18" charset="0"/>
                    <a:cs typeface="Times New Roman" panose="02020603050405020304" pitchFamily="18" charset="0"/>
                  </a:rPr>
                  <a:t>h</a:t>
                </a:r>
                <a:r>
                  <a:rPr lang="en-US" altLang="zh-CN" sz="2400" dirty="0" err="1" smtClean="0">
                    <a:solidFill>
                      <a:srgbClr val="C00000"/>
                    </a:solidFill>
                    <a:latin typeface="Times New Roman" panose="02020603050405020304" pitchFamily="18" charset="0"/>
                    <a:cs typeface="Times New Roman" panose="02020603050405020304" pitchFamily="18" charset="0"/>
                  </a:rPr>
                  <a:t>ν</a:t>
                </a:r>
                <a:r>
                  <a:rPr lang="zh-CN" altLang="en-US" sz="2400" dirty="0" smtClean="0">
                    <a:latin typeface="Times New Roman" panose="02020603050405020304" pitchFamily="18" charset="0"/>
                    <a:cs typeface="Times New Roman" panose="02020603050405020304" pitchFamily="18" charset="0"/>
                  </a:rPr>
                  <a:t>的光子被电子吸收</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一部分用来克服金属表面对它的束缚，另一部分就是电子离开金属表面后的动能。这一能量关系可以写成：</a:t>
                </a:r>
                <a:endParaRPr lang="en-US" altLang="zh-CN" sz="2400" dirty="0" smtClean="0">
                  <a:latin typeface="Times New Roman" panose="02020603050405020304" pitchFamily="18" charset="0"/>
                  <a:cs typeface="Times New Roman" panose="02020603050405020304" pitchFamily="18" charset="0"/>
                </a:endParaRPr>
              </a:p>
              <a:p>
                <a:pPr marL="0" indent="0" algn="just">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cs typeface="Times New Roman" panose="02020603050405020304" pitchFamily="18" charset="0"/>
                            </a:rPr>
                          </m:ctrlPr>
                        </m:sSubPr>
                        <m:e>
                          <m:r>
                            <a:rPr lang="en-US" altLang="zh-CN" sz="2400" b="0" i="1" smtClean="0">
                              <a:solidFill>
                                <a:srgbClr val="C00000"/>
                              </a:solidFill>
                              <a:latin typeface="Cambria Math" panose="02040503050406030204" pitchFamily="18" charset="0"/>
                              <a:cs typeface="Times New Roman" panose="02020603050405020304" pitchFamily="18" charset="0"/>
                            </a:rPr>
                            <m:t>𝐸</m:t>
                          </m:r>
                        </m:e>
                        <m:sub>
                          <m:r>
                            <a:rPr lang="en-US" altLang="zh-CN" sz="2400" b="0" i="1" smtClean="0">
                              <a:solidFill>
                                <a:srgbClr val="C00000"/>
                              </a:solidFill>
                              <a:latin typeface="Cambria Math" panose="02040503050406030204" pitchFamily="18" charset="0"/>
                              <a:cs typeface="Times New Roman" panose="02020603050405020304" pitchFamily="18" charset="0"/>
                            </a:rPr>
                            <m:t>𝑘</m:t>
                          </m:r>
                        </m:sub>
                      </m:sSub>
                      <m:r>
                        <a:rPr lang="en-US" altLang="zh-CN" sz="2400" b="0" i="1" smtClean="0">
                          <a:solidFill>
                            <a:srgbClr val="C00000"/>
                          </a:solidFill>
                          <a:latin typeface="Cambria Math" panose="02040503050406030204" pitchFamily="18" charset="0"/>
                          <a:cs typeface="Times New Roman" panose="02020603050405020304" pitchFamily="18" charset="0"/>
                        </a:rPr>
                        <m:t>=</m:t>
                      </m:r>
                      <m:f>
                        <m:fPr>
                          <m:ctrlPr>
                            <a:rPr lang="en-US" altLang="zh-CN" sz="2400" b="0" i="1" smtClean="0">
                              <a:solidFill>
                                <a:srgbClr val="C00000"/>
                              </a:solidFill>
                              <a:latin typeface="Cambria Math" panose="02040503050406030204" pitchFamily="18" charset="0"/>
                              <a:cs typeface="Times New Roman" panose="02020603050405020304" pitchFamily="18" charset="0"/>
                            </a:rPr>
                          </m:ctrlPr>
                        </m:fPr>
                        <m:num>
                          <m:r>
                            <a:rPr lang="en-US" altLang="zh-CN" sz="2400" b="0" i="1" smtClean="0">
                              <a:solidFill>
                                <a:srgbClr val="C00000"/>
                              </a:solidFill>
                              <a:latin typeface="Cambria Math" panose="02040503050406030204" pitchFamily="18" charset="0"/>
                              <a:cs typeface="Times New Roman" panose="02020603050405020304" pitchFamily="18" charset="0"/>
                            </a:rPr>
                            <m:t>1</m:t>
                          </m:r>
                        </m:num>
                        <m:den>
                          <m:r>
                            <a:rPr lang="en-US" altLang="zh-CN" sz="2400" b="0" i="1" smtClean="0">
                              <a:solidFill>
                                <a:srgbClr val="C00000"/>
                              </a:solidFill>
                              <a:latin typeface="Cambria Math" panose="02040503050406030204" pitchFamily="18" charset="0"/>
                              <a:cs typeface="Times New Roman" panose="02020603050405020304" pitchFamily="18" charset="0"/>
                            </a:rPr>
                            <m:t>2</m:t>
                          </m:r>
                        </m:den>
                      </m:f>
                      <m:r>
                        <a:rPr lang="en-US" altLang="zh-CN" sz="2400" b="0" i="1" smtClean="0">
                          <a:solidFill>
                            <a:srgbClr val="C00000"/>
                          </a:solidFill>
                          <a:latin typeface="Cambria Math" panose="02040503050406030204" pitchFamily="18" charset="0"/>
                          <a:cs typeface="Times New Roman" panose="02020603050405020304" pitchFamily="18" charset="0"/>
                        </a:rPr>
                        <m:t>𝑚</m:t>
                      </m:r>
                      <m:sSubSup>
                        <m:sSubSupPr>
                          <m:ctrlPr>
                            <a:rPr lang="en-US" altLang="zh-CN" sz="2400" b="0" i="1" smtClean="0">
                              <a:solidFill>
                                <a:srgbClr val="C00000"/>
                              </a:solidFill>
                              <a:latin typeface="Cambria Math" panose="02040503050406030204" pitchFamily="18" charset="0"/>
                              <a:cs typeface="Times New Roman" panose="02020603050405020304" pitchFamily="18" charset="0"/>
                            </a:rPr>
                          </m:ctrlPr>
                        </m:sSubSupPr>
                        <m:e>
                          <m:r>
                            <a:rPr lang="en-US" altLang="zh-CN" sz="2400" b="0" i="1" smtClean="0">
                              <a:solidFill>
                                <a:srgbClr val="C00000"/>
                              </a:solidFill>
                              <a:latin typeface="Cambria Math" panose="02040503050406030204" pitchFamily="18" charset="0"/>
                              <a:cs typeface="Times New Roman" panose="02020603050405020304" pitchFamily="18" charset="0"/>
                            </a:rPr>
                            <m:t>𝑣</m:t>
                          </m:r>
                        </m:e>
                        <m:sub>
                          <m:r>
                            <a:rPr lang="en-US" altLang="zh-CN" sz="2400" b="0" i="1" smtClean="0">
                              <a:solidFill>
                                <a:srgbClr val="C00000"/>
                              </a:solidFill>
                              <a:latin typeface="Cambria Math" panose="02040503050406030204" pitchFamily="18" charset="0"/>
                              <a:cs typeface="Times New Roman" panose="02020603050405020304" pitchFamily="18" charset="0"/>
                            </a:rPr>
                            <m:t>𝑚</m:t>
                          </m:r>
                        </m:sub>
                        <m:sup>
                          <m:r>
                            <a:rPr lang="en-US" altLang="zh-CN" sz="2400" b="0" i="1" smtClean="0">
                              <a:solidFill>
                                <a:srgbClr val="C00000"/>
                              </a:solidFill>
                              <a:latin typeface="Cambria Math" panose="02040503050406030204" pitchFamily="18" charset="0"/>
                              <a:cs typeface="Times New Roman" panose="02020603050405020304" pitchFamily="18" charset="0"/>
                            </a:rPr>
                            <m:t>2</m:t>
                          </m:r>
                        </m:sup>
                      </m:sSubSup>
                      <m:r>
                        <a:rPr lang="en-US" altLang="zh-CN" sz="2400" b="0" i="1" smtClean="0">
                          <a:solidFill>
                            <a:srgbClr val="C00000"/>
                          </a:solidFill>
                          <a:latin typeface="Cambria Math" panose="02040503050406030204" pitchFamily="18" charset="0"/>
                          <a:cs typeface="Times New Roman" panose="02020603050405020304" pitchFamily="18" charset="0"/>
                        </a:rPr>
                        <m:t>=</m:t>
                      </m:r>
                      <m:r>
                        <a:rPr lang="en-US" altLang="zh-CN" sz="2400" b="0" i="1" smtClean="0">
                          <a:solidFill>
                            <a:srgbClr val="C00000"/>
                          </a:solidFill>
                          <a:latin typeface="Cambria Math" panose="02040503050406030204" pitchFamily="18" charset="0"/>
                          <a:cs typeface="Times New Roman" panose="02020603050405020304" pitchFamily="18" charset="0"/>
                        </a:rPr>
                        <m:t>h</m:t>
                      </m:r>
                      <m:r>
                        <a:rPr lang="en-US" altLang="zh-CN" sz="2400" b="0" i="1" smtClean="0">
                          <a:solidFill>
                            <a:srgbClr val="C00000"/>
                          </a:solidFill>
                          <a:latin typeface="Cambria Math" panose="02040503050406030204" pitchFamily="18" charset="0"/>
                          <a:cs typeface="Times New Roman" panose="02020603050405020304" pitchFamily="18" charset="0"/>
                        </a:rPr>
                        <m:t>𝜈</m:t>
                      </m:r>
                      <m:r>
                        <a:rPr lang="en-US" altLang="zh-CN" sz="2400" b="0" i="1" smtClean="0">
                          <a:solidFill>
                            <a:srgbClr val="C00000"/>
                          </a:solidFill>
                          <a:latin typeface="Cambria Math" panose="02040503050406030204" pitchFamily="18" charset="0"/>
                          <a:cs typeface="Times New Roman" panose="02020603050405020304" pitchFamily="18" charset="0"/>
                        </a:rPr>
                        <m:t>−</m:t>
                      </m:r>
                      <m:r>
                        <a:rPr lang="en-US" altLang="zh-CN" sz="2400" b="0" i="1" smtClean="0">
                          <a:solidFill>
                            <a:srgbClr val="C00000"/>
                          </a:solidFill>
                          <a:latin typeface="Cambria Math" panose="02040503050406030204" pitchFamily="18" charset="0"/>
                          <a:cs typeface="Times New Roman" panose="02020603050405020304" pitchFamily="18" charset="0"/>
                        </a:rPr>
                        <m:t>𝜙</m:t>
                      </m:r>
                    </m:oMath>
                  </m:oMathPara>
                </a14:m>
                <a:endParaRPr lang="zh-CN" altLang="en-US" sz="2400" dirty="0" smtClean="0">
                  <a:solidFill>
                    <a:srgbClr val="C00000"/>
                  </a:solidFill>
                  <a:latin typeface="Times New Roman" panose="02020603050405020304" pitchFamily="18" charset="0"/>
                  <a:cs typeface="Times New Roman" panose="02020603050405020304" pitchFamily="18" charset="0"/>
                </a:endParaRPr>
              </a:p>
            </p:txBody>
          </p:sp>
        </mc:Choice>
        <mc:Fallback xmlns="">
          <p:sp>
            <p:nvSpPr>
              <p:cNvPr id="222210" name="Rectangle 2"/>
              <p:cNvSpPr>
                <a:spLocks noGrp="1" noRot="1" noChangeAspect="1" noMove="1" noResize="1" noEditPoints="1" noAdjustHandles="1" noChangeArrowheads="1" noChangeShapeType="1" noTextEdit="1"/>
              </p:cNvSpPr>
              <p:nvPr>
                <p:ph idx="1"/>
              </p:nvPr>
            </p:nvSpPr>
            <p:spPr>
              <a:xfrm>
                <a:off x="179512" y="1268760"/>
                <a:ext cx="8229600" cy="4525962"/>
              </a:xfrm>
              <a:blipFill rotWithShape="0">
                <a:blip r:embed="rId2"/>
                <a:stretch>
                  <a:fillRect l="-1111" t="-1077" r="-1185"/>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latin typeface="+mn-ea"/>
                <a:ea typeface="+mn-ea"/>
              </a:rPr>
              <a:t>光电效应的量子解释</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2210">
                                            <p:txEl>
                                              <p:pRg st="0" end="0"/>
                                            </p:txEl>
                                          </p:spTgt>
                                        </p:tgtEl>
                                        <p:attrNameLst>
                                          <p:attrName>style.visibility</p:attrName>
                                        </p:attrNameLst>
                                      </p:cBhvr>
                                      <p:to>
                                        <p:strVal val="visible"/>
                                      </p:to>
                                    </p:set>
                                    <p:animEffect transition="in" filter="fade">
                                      <p:cBhvr>
                                        <p:cTn id="7" dur="1000"/>
                                        <p:tgtEl>
                                          <p:spTgt spid="222210">
                                            <p:txEl>
                                              <p:pRg st="0" end="0"/>
                                            </p:txEl>
                                          </p:spTgt>
                                        </p:tgtEl>
                                      </p:cBhvr>
                                    </p:animEffect>
                                    <p:anim calcmode="lin" valueType="num">
                                      <p:cBhvr>
                                        <p:cTn id="8" dur="1000" fill="hold"/>
                                        <p:tgtEl>
                                          <p:spTgt spid="22221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221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2210">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22210">
                                            <p:txEl>
                                              <p:pRg st="1" end="1"/>
                                            </p:txEl>
                                          </p:spTgt>
                                        </p:tgtEl>
                                        <p:attrNameLst>
                                          <p:attrName>style.visibility</p:attrName>
                                        </p:attrNameLst>
                                      </p:cBhvr>
                                      <p:to>
                                        <p:strVal val="visible"/>
                                      </p:to>
                                    </p:set>
                                    <p:animEffect transition="in" filter="fade">
                                      <p:cBhvr>
                                        <p:cTn id="15" dur="1000"/>
                                        <p:tgtEl>
                                          <p:spTgt spid="222210">
                                            <p:txEl>
                                              <p:pRg st="1" end="1"/>
                                            </p:txEl>
                                          </p:spTgt>
                                        </p:tgtEl>
                                      </p:cBhvr>
                                    </p:animEffect>
                                    <p:anim calcmode="lin" valueType="num">
                                      <p:cBhvr>
                                        <p:cTn id="16" dur="1000" fill="hold"/>
                                        <p:tgtEl>
                                          <p:spTgt spid="222210">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2210">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2210">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22210">
                                            <p:txEl>
                                              <p:pRg st="2" end="2"/>
                                            </p:txEl>
                                          </p:spTgt>
                                        </p:tgtEl>
                                        <p:attrNameLst>
                                          <p:attrName>style.visibility</p:attrName>
                                        </p:attrNameLst>
                                      </p:cBhvr>
                                      <p:to>
                                        <p:strVal val="visible"/>
                                      </p:to>
                                    </p:set>
                                    <p:animEffect transition="in" filter="fade">
                                      <p:cBhvr>
                                        <p:cTn id="23" dur="1000"/>
                                        <p:tgtEl>
                                          <p:spTgt spid="222210">
                                            <p:txEl>
                                              <p:pRg st="2" end="2"/>
                                            </p:txEl>
                                          </p:spTgt>
                                        </p:tgtEl>
                                      </p:cBhvr>
                                    </p:animEffect>
                                    <p:anim calcmode="lin" valueType="num">
                                      <p:cBhvr>
                                        <p:cTn id="24" dur="1000" fill="hold"/>
                                        <p:tgtEl>
                                          <p:spTgt spid="222210">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22210">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2210">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58706" y="1575655"/>
            <a:ext cx="8626588" cy="3706689"/>
          </a:xfrm>
          <a:prstGeom prst="rect">
            <a:avLst/>
          </a:prstGeom>
        </p:spPr>
      </p:pic>
    </p:spTree>
    <p:extLst>
      <p:ext uri="{BB962C8B-B14F-4D97-AF65-F5344CB8AC3E}">
        <p14:creationId xmlns:p14="http://schemas.microsoft.com/office/powerpoint/2010/main" val="1242153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2" name="Rectangle 2"/>
              <p:cNvSpPr>
                <a:spLocks noGrp="1" noChangeArrowheads="1"/>
              </p:cNvSpPr>
              <p:nvPr>
                <p:ph idx="1"/>
              </p:nvPr>
            </p:nvSpPr>
            <p:spPr>
              <a:xfrm>
                <a:off x="367086" y="1753815"/>
                <a:ext cx="4214813" cy="4018161"/>
              </a:xfrm>
            </p:spPr>
            <p:txBody>
              <a:bodyPr/>
              <a:lstStyle/>
              <a:p>
                <a:pPr indent="0" algn="just" eaLnBrk="1" hangingPunct="1">
                  <a:buFont typeface="Wingdings" panose="05000000000000000000" pitchFamily="2" charset="2"/>
                  <a:buNone/>
                </a:pPr>
                <a:r>
                  <a:rPr lang="zh-CN" altLang="en-US" sz="2400" dirty="0" smtClean="0">
                    <a:latin typeface="+mn-ea"/>
                  </a:rPr>
                  <a:t>当</a:t>
                </a:r>
                <a14:m>
                  <m:oMath xmlns:m="http://schemas.openxmlformats.org/officeDocument/2006/math">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𝜈</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𝜙</m:t>
                    </m:r>
                  </m:oMath>
                </a14:m>
                <a:r>
                  <a:rPr lang="zh-CN" altLang="en-US" sz="2400" dirty="0" smtClean="0">
                    <a:latin typeface="+mn-ea"/>
                  </a:rPr>
                  <a:t>时，电子不能脱出金属 表面，因而没有光 电子产生。光的频率决定了光子的能 量，也就决定了电子的能量。光的强度只决定光子的数目；光子多，产生的光电子也多，但能不能产生光电子则决定于光的频率。这样，经典理论所不能解释的光电效应就得到了说明。</a:t>
                </a:r>
              </a:p>
            </p:txBody>
          </p:sp>
        </mc:Choice>
        <mc:Fallback xmlns="">
          <p:sp>
            <p:nvSpPr>
              <p:cNvPr id="20482" name="Rectangle 2"/>
              <p:cNvSpPr>
                <a:spLocks noGrp="1" noRot="1" noChangeAspect="1" noMove="1" noResize="1" noEditPoints="1" noAdjustHandles="1" noChangeArrowheads="1" noChangeShapeType="1" noTextEdit="1"/>
              </p:cNvSpPr>
              <p:nvPr>
                <p:ph idx="1"/>
              </p:nvPr>
            </p:nvSpPr>
            <p:spPr>
              <a:xfrm>
                <a:off x="367086" y="1753815"/>
                <a:ext cx="4214813" cy="4018161"/>
              </a:xfrm>
              <a:blipFill rotWithShape="0">
                <a:blip r:embed="rId3"/>
                <a:stretch>
                  <a:fillRect t="-1669" r="-9538"/>
                </a:stretch>
              </a:blipFill>
            </p:spPr>
            <p:txBody>
              <a:bodyPr/>
              <a:lstStyle/>
              <a:p>
                <a:r>
                  <a:rPr lang="zh-CN" altLang="en-US">
                    <a:noFill/>
                  </a:rPr>
                  <a:t> </a:t>
                </a:r>
              </a:p>
            </p:txBody>
          </p:sp>
        </mc:Fallback>
      </mc:AlternateContent>
      <p:sp>
        <p:nvSpPr>
          <p:cNvPr id="20484" name="Line 7"/>
          <p:cNvSpPr>
            <a:spLocks noChangeShapeType="1"/>
          </p:cNvSpPr>
          <p:nvPr/>
        </p:nvSpPr>
        <p:spPr bwMode="auto">
          <a:xfrm flipV="1">
            <a:off x="6203950" y="1774825"/>
            <a:ext cx="0" cy="37433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5" name="Line 8"/>
          <p:cNvSpPr>
            <a:spLocks noChangeShapeType="1"/>
          </p:cNvSpPr>
          <p:nvPr/>
        </p:nvSpPr>
        <p:spPr bwMode="auto">
          <a:xfrm>
            <a:off x="6203950" y="4294188"/>
            <a:ext cx="23034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6" name="Line 9"/>
          <p:cNvSpPr>
            <a:spLocks noChangeShapeType="1"/>
          </p:cNvSpPr>
          <p:nvPr/>
        </p:nvSpPr>
        <p:spPr bwMode="auto">
          <a:xfrm flipV="1">
            <a:off x="6203950" y="2062163"/>
            <a:ext cx="1944688" cy="3455987"/>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7" name="Line 10"/>
          <p:cNvSpPr>
            <a:spLocks noChangeShapeType="1"/>
          </p:cNvSpPr>
          <p:nvPr/>
        </p:nvSpPr>
        <p:spPr bwMode="auto">
          <a:xfrm flipH="1">
            <a:off x="4764088" y="2349500"/>
            <a:ext cx="3024187"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8" name="Line 11"/>
          <p:cNvSpPr>
            <a:spLocks noChangeShapeType="1"/>
          </p:cNvSpPr>
          <p:nvPr/>
        </p:nvSpPr>
        <p:spPr bwMode="auto">
          <a:xfrm>
            <a:off x="7932738" y="2420938"/>
            <a:ext cx="0" cy="187325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9" name="Line 12"/>
          <p:cNvSpPr>
            <a:spLocks noChangeShapeType="1"/>
          </p:cNvSpPr>
          <p:nvPr/>
        </p:nvSpPr>
        <p:spPr bwMode="auto">
          <a:xfrm flipH="1">
            <a:off x="4979988" y="5518150"/>
            <a:ext cx="1800225"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0" name="Line 13"/>
          <p:cNvSpPr>
            <a:spLocks noChangeShapeType="1"/>
          </p:cNvSpPr>
          <p:nvPr/>
        </p:nvSpPr>
        <p:spPr bwMode="auto">
          <a:xfrm flipV="1">
            <a:off x="5195888" y="2420938"/>
            <a:ext cx="0" cy="3097212"/>
          </a:xfrm>
          <a:prstGeom prst="line">
            <a:avLst/>
          </a:prstGeom>
          <a:noFill/>
          <a:ln w="38100">
            <a:solidFill>
              <a:srgbClr val="99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1" name="Line 14"/>
          <p:cNvSpPr>
            <a:spLocks noChangeShapeType="1"/>
          </p:cNvSpPr>
          <p:nvPr/>
        </p:nvSpPr>
        <p:spPr bwMode="auto">
          <a:xfrm flipH="1">
            <a:off x="5340350" y="4294188"/>
            <a:ext cx="792163" cy="0"/>
          </a:xfrm>
          <a:prstGeom prst="line">
            <a:avLst/>
          </a:prstGeom>
          <a:noFill/>
          <a:ln w="38100">
            <a:solidFill>
              <a:srgbClr val="6666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2" name="Line 15"/>
          <p:cNvSpPr>
            <a:spLocks noChangeShapeType="1"/>
          </p:cNvSpPr>
          <p:nvPr/>
        </p:nvSpPr>
        <p:spPr bwMode="auto">
          <a:xfrm flipV="1">
            <a:off x="5699125" y="2420938"/>
            <a:ext cx="0" cy="1873250"/>
          </a:xfrm>
          <a:prstGeom prst="line">
            <a:avLst/>
          </a:prstGeom>
          <a:noFill/>
          <a:ln w="381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93" name="Line 16"/>
          <p:cNvSpPr>
            <a:spLocks noChangeShapeType="1"/>
          </p:cNvSpPr>
          <p:nvPr/>
        </p:nvSpPr>
        <p:spPr bwMode="auto">
          <a:xfrm>
            <a:off x="5699125" y="4294188"/>
            <a:ext cx="0" cy="1223962"/>
          </a:xfrm>
          <a:prstGeom prst="line">
            <a:avLst/>
          </a:prstGeom>
          <a:noFill/>
          <a:ln w="381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0494" name="Object 17"/>
          <p:cNvGraphicFramePr>
            <a:graphicFrameLocks noChangeAspect="1"/>
          </p:cNvGraphicFramePr>
          <p:nvPr/>
        </p:nvGraphicFramePr>
        <p:xfrm>
          <a:off x="4764088" y="3933825"/>
          <a:ext cx="419100" cy="279400"/>
        </p:xfrm>
        <a:graphic>
          <a:graphicData uri="http://schemas.openxmlformats.org/presentationml/2006/ole">
            <mc:AlternateContent xmlns:mc="http://schemas.openxmlformats.org/markup-compatibility/2006">
              <mc:Choice xmlns:v="urn:schemas-microsoft-com:vml" Requires="v">
                <p:oleObj spid="_x0000_s21240" name="公式" r:id="rId4" imgW="673200" imgH="444600" progId="Equation.3">
                  <p:embed/>
                </p:oleObj>
              </mc:Choice>
              <mc:Fallback>
                <p:oleObj name="公式" r:id="rId4" imgW="673200" imgH="444600" progId="Equation.3">
                  <p:embed/>
                  <p:pic>
                    <p:nvPicPr>
                      <p:cNvPr id="0" name="Picture 2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088" y="3933825"/>
                        <a:ext cx="419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5" name="Object 18"/>
          <p:cNvGraphicFramePr>
            <a:graphicFrameLocks noChangeAspect="1"/>
          </p:cNvGraphicFramePr>
          <p:nvPr/>
        </p:nvGraphicFramePr>
        <p:xfrm>
          <a:off x="5481638" y="4829175"/>
          <a:ext cx="269875" cy="431800"/>
        </p:xfrm>
        <a:graphic>
          <a:graphicData uri="http://schemas.openxmlformats.org/presentationml/2006/ole">
            <mc:AlternateContent xmlns:mc="http://schemas.openxmlformats.org/markup-compatibility/2006">
              <mc:Choice xmlns:v="urn:schemas-microsoft-com:vml" Requires="v">
                <p:oleObj spid="_x0000_s21241" name="公式" r:id="rId6" imgW="190440" imgH="317520" progId="Equation.3">
                  <p:embed/>
                </p:oleObj>
              </mc:Choice>
              <mc:Fallback>
                <p:oleObj name="公式" r:id="rId6" imgW="190440" imgH="317520" progId="Equation.3">
                  <p:embed/>
                  <p:pic>
                    <p:nvPicPr>
                      <p:cNvPr id="0" name="Picture 2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1638" y="4829175"/>
                        <a:ext cx="2698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6" name="Object 19"/>
          <p:cNvGraphicFramePr>
            <a:graphicFrameLocks noChangeAspect="1"/>
          </p:cNvGraphicFramePr>
          <p:nvPr/>
        </p:nvGraphicFramePr>
        <p:xfrm>
          <a:off x="5292725" y="2997200"/>
          <a:ext cx="800100" cy="711200"/>
        </p:xfrm>
        <a:graphic>
          <a:graphicData uri="http://schemas.openxmlformats.org/presentationml/2006/ole">
            <mc:AlternateContent xmlns:mc="http://schemas.openxmlformats.org/markup-compatibility/2006">
              <mc:Choice xmlns:v="urn:schemas-microsoft-com:vml" Requires="v">
                <p:oleObj spid="_x0000_s21242" name="公式" r:id="rId8" imgW="1308240" imgH="1155960" progId="Equation.3">
                  <p:embed/>
                </p:oleObj>
              </mc:Choice>
              <mc:Fallback>
                <p:oleObj name="公式" r:id="rId8" imgW="1308240" imgH="1155960" progId="Equation.3">
                  <p:embed/>
                  <p:pic>
                    <p:nvPicPr>
                      <p:cNvPr id="0" name="Picture 2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997200"/>
                        <a:ext cx="8001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7" name="Object 20"/>
          <p:cNvGraphicFramePr>
            <a:graphicFrameLocks noChangeAspect="1"/>
          </p:cNvGraphicFramePr>
          <p:nvPr/>
        </p:nvGraphicFramePr>
        <p:xfrm>
          <a:off x="5916613" y="4365625"/>
          <a:ext cx="266700" cy="279400"/>
        </p:xfrm>
        <a:graphic>
          <a:graphicData uri="http://schemas.openxmlformats.org/presentationml/2006/ole">
            <mc:AlternateContent xmlns:mc="http://schemas.openxmlformats.org/markup-compatibility/2006">
              <mc:Choice xmlns:v="urn:schemas-microsoft-com:vml" Requires="v">
                <p:oleObj spid="_x0000_s21243" name="公式" r:id="rId10" imgW="266584" imgH="279279" progId="Equation.3">
                  <p:embed/>
                </p:oleObj>
              </mc:Choice>
              <mc:Fallback>
                <p:oleObj name="公式" r:id="rId10" imgW="266584" imgH="279279" progId="Equation.3">
                  <p:embed/>
                  <p:pic>
                    <p:nvPicPr>
                      <p:cNvPr id="0" name="Picture 2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6613" y="4365625"/>
                        <a:ext cx="2667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8" name="Object 21"/>
          <p:cNvGraphicFramePr>
            <a:graphicFrameLocks noChangeAspect="1"/>
          </p:cNvGraphicFramePr>
          <p:nvPr/>
        </p:nvGraphicFramePr>
        <p:xfrm>
          <a:off x="6275388" y="1774825"/>
          <a:ext cx="279400" cy="266700"/>
        </p:xfrm>
        <a:graphic>
          <a:graphicData uri="http://schemas.openxmlformats.org/presentationml/2006/ole">
            <mc:AlternateContent xmlns:mc="http://schemas.openxmlformats.org/markup-compatibility/2006">
              <mc:Choice xmlns:v="urn:schemas-microsoft-com:vml" Requires="v">
                <p:oleObj spid="_x0000_s21244" name="公式" r:id="rId12" imgW="279279" imgH="266584" progId="Equation.3">
                  <p:embed/>
                </p:oleObj>
              </mc:Choice>
              <mc:Fallback>
                <p:oleObj name="公式" r:id="rId12" imgW="279279" imgH="266584" progId="Equation.3">
                  <p:embed/>
                  <p:pic>
                    <p:nvPicPr>
                      <p:cNvPr id="0" name="Picture 2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5388" y="1774825"/>
                        <a:ext cx="2794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9" name="Object 22"/>
          <p:cNvGraphicFramePr>
            <a:graphicFrameLocks noChangeAspect="1"/>
          </p:cNvGraphicFramePr>
          <p:nvPr/>
        </p:nvGraphicFramePr>
        <p:xfrm>
          <a:off x="6924675" y="4365625"/>
          <a:ext cx="292100" cy="381000"/>
        </p:xfrm>
        <a:graphic>
          <a:graphicData uri="http://schemas.openxmlformats.org/presentationml/2006/ole">
            <mc:AlternateContent xmlns:mc="http://schemas.openxmlformats.org/markup-compatibility/2006">
              <mc:Choice xmlns:v="urn:schemas-microsoft-com:vml" Requires="v">
                <p:oleObj spid="_x0000_s21245" name="公式" r:id="rId14" imgW="291973" imgH="380835" progId="Equation.3">
                  <p:embed/>
                </p:oleObj>
              </mc:Choice>
              <mc:Fallback>
                <p:oleObj name="公式" r:id="rId14" imgW="291973" imgH="380835" progId="Equation.3">
                  <p:embed/>
                  <p:pic>
                    <p:nvPicPr>
                      <p:cNvPr id="0" name="Picture 2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24675" y="4365625"/>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00" name="Object 23"/>
          <p:cNvGraphicFramePr>
            <a:graphicFrameLocks noChangeAspect="1"/>
          </p:cNvGraphicFramePr>
          <p:nvPr/>
        </p:nvGraphicFramePr>
        <p:xfrm>
          <a:off x="8220075" y="4437063"/>
          <a:ext cx="203200" cy="215900"/>
        </p:xfrm>
        <a:graphic>
          <a:graphicData uri="http://schemas.openxmlformats.org/presentationml/2006/ole">
            <mc:AlternateContent xmlns:mc="http://schemas.openxmlformats.org/markup-compatibility/2006">
              <mc:Choice xmlns:v="urn:schemas-microsoft-com:vml" Requires="v">
                <p:oleObj spid="_x0000_s21246" name="公式" r:id="rId16" imgW="203024" imgH="215713" progId="Equation.3">
                  <p:embed/>
                </p:oleObj>
              </mc:Choice>
              <mc:Fallback>
                <p:oleObj name="公式" r:id="rId16" imgW="203024" imgH="215713" progId="Equation.3">
                  <p:embed/>
                  <p:pic>
                    <p:nvPicPr>
                      <p:cNvPr id="0" name="Picture 2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20075" y="4437063"/>
                        <a:ext cx="2032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3258" name="AutoShape 26"/>
          <p:cNvSpPr>
            <a:spLocks noChangeArrowheads="1"/>
          </p:cNvSpPr>
          <p:nvPr/>
        </p:nvSpPr>
        <p:spPr bwMode="auto">
          <a:xfrm>
            <a:off x="6011863" y="260350"/>
            <a:ext cx="2663825" cy="1008063"/>
          </a:xfrm>
          <a:prstGeom prst="wedgeRoundRectCallout">
            <a:avLst>
              <a:gd name="adj1" fmla="val -17162"/>
              <a:gd name="adj2" fmla="val 352519"/>
              <a:gd name="adj3" fmla="val 16667"/>
            </a:avLst>
          </a:prstGeom>
          <a:gradFill rotWithShape="1">
            <a:gsLst>
              <a:gs pos="0">
                <a:srgbClr val="766A3A">
                  <a:alpha val="20000"/>
                </a:srgbClr>
              </a:gs>
              <a:gs pos="100000">
                <a:srgbClr val="FFE67D">
                  <a:alpha val="10001"/>
                </a:srgbClr>
              </a:gs>
            </a:gsLst>
            <a:lin ang="5400000" scaled="1"/>
          </a:gradFill>
          <a:ln w="9525" algn="ctr">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b="1">
                <a:solidFill>
                  <a:srgbClr val="FF0000"/>
                </a:solidFill>
              </a:rPr>
              <a:t>红限</a:t>
            </a:r>
            <a:r>
              <a:rPr kumimoji="0" lang="en-US" altLang="zh-CN" b="1">
                <a:solidFill>
                  <a:srgbClr val="FF0000"/>
                </a:solidFill>
              </a:rPr>
              <a:t>:</a:t>
            </a:r>
            <a:r>
              <a:rPr kumimoji="0" lang="zh-CN" altLang="en-US" b="1">
                <a:solidFill>
                  <a:srgbClr val="FF0000"/>
                </a:solidFill>
              </a:rPr>
              <a:t>产生光电效应的最小频率。</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3258"/>
                                        </p:tgtEl>
                                        <p:attrNameLst>
                                          <p:attrName>style.visibility</p:attrName>
                                        </p:attrNameLst>
                                      </p:cBhvr>
                                      <p:to>
                                        <p:strVal val="visible"/>
                                      </p:to>
                                    </p:set>
                                    <p:animEffect transition="in" filter="wipe(down)">
                                      <p:cBhvr>
                                        <p:cTn id="7" dur="500"/>
                                        <p:tgtEl>
                                          <p:spTgt spid="223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1"/>
          </p:nvPr>
        </p:nvSpPr>
        <p:spPr>
          <a:xfrm>
            <a:off x="467544" y="2952747"/>
            <a:ext cx="7772400" cy="2276354"/>
          </a:xfrm>
        </p:spPr>
        <p:txBody>
          <a:bodyPr/>
          <a:lstStyle/>
          <a:p>
            <a:pPr indent="0" algn="just" eaLnBrk="1" hangingPunct="1">
              <a:buFont typeface="Wingdings" panose="05000000000000000000" pitchFamily="2" charset="2"/>
              <a:buNone/>
            </a:pPr>
            <a:r>
              <a:rPr lang="zh-CN" altLang="en-US" sz="2400" dirty="0" smtClean="0">
                <a:latin typeface="+mn-ea"/>
              </a:rPr>
              <a:t>密立根曾说：“尽管爱因斯坦的公式是成功的，但其物理理论是完全站不住脚的。”可见，一个新的思想要被人们接受是相当困难的。然而，历史很快作出了判断，</a:t>
            </a:r>
            <a:r>
              <a:rPr lang="en-US" altLang="zh-CN" sz="2400" dirty="0" smtClean="0">
                <a:solidFill>
                  <a:schemeClr val="hlink"/>
                </a:solidFill>
                <a:latin typeface="+mn-ea"/>
              </a:rPr>
              <a:t>1922</a:t>
            </a:r>
            <a:r>
              <a:rPr lang="zh-CN" altLang="en-US" sz="2400" dirty="0" smtClean="0">
                <a:solidFill>
                  <a:schemeClr val="hlink"/>
                </a:solidFill>
                <a:latin typeface="+mn-ea"/>
              </a:rPr>
              <a:t>年爱因斯坦因光电效应（而不是相对论）获得诺贝尔物理奖。</a:t>
            </a:r>
          </a:p>
        </p:txBody>
      </p:sp>
      <p:graphicFrame>
        <p:nvGraphicFramePr>
          <p:cNvPr id="21507" name="Object 42"/>
          <p:cNvGraphicFramePr>
            <a:graphicFrameLocks noChangeAspect="1"/>
          </p:cNvGraphicFramePr>
          <p:nvPr>
            <p:extLst>
              <p:ext uri="{D42A27DB-BD31-4B8C-83A1-F6EECF244321}">
                <p14:modId xmlns:p14="http://schemas.microsoft.com/office/powerpoint/2010/main" val="3514043168"/>
              </p:ext>
            </p:extLst>
          </p:nvPr>
        </p:nvGraphicFramePr>
        <p:xfrm>
          <a:off x="538981" y="1918370"/>
          <a:ext cx="762000" cy="614363"/>
        </p:xfrm>
        <a:graphic>
          <a:graphicData uri="http://schemas.openxmlformats.org/presentationml/2006/ole">
            <mc:AlternateContent xmlns:mc="http://schemas.openxmlformats.org/markup-compatibility/2006">
              <mc:Choice xmlns:v="urn:schemas-microsoft-com:vml" Requires="v">
                <p:oleObj spid="_x0000_s21742" name="公式" r:id="rId3" imgW="393359" imgH="317225" progId="Equation.3">
                  <p:embed/>
                </p:oleObj>
              </mc:Choice>
              <mc:Fallback>
                <p:oleObj name="公式" r:id="rId3" imgW="393359" imgH="317225" progId="Equation.3">
                  <p:embed/>
                  <p:pic>
                    <p:nvPicPr>
                      <p:cNvPr id="0" name="Picture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81" y="1918370"/>
                        <a:ext cx="76200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4299" name="Group 43"/>
          <p:cNvGraphicFramePr>
            <a:graphicFrameLocks noGrp="1"/>
          </p:cNvGraphicFramePr>
          <p:nvPr>
            <p:extLst>
              <p:ext uri="{D42A27DB-BD31-4B8C-83A1-F6EECF244321}">
                <p14:modId xmlns:p14="http://schemas.microsoft.com/office/powerpoint/2010/main" val="1228821321"/>
              </p:ext>
            </p:extLst>
          </p:nvPr>
        </p:nvGraphicFramePr>
        <p:xfrm>
          <a:off x="394519" y="1484983"/>
          <a:ext cx="8293100" cy="1008062"/>
        </p:xfrm>
        <a:graphic>
          <a:graphicData uri="http://schemas.openxmlformats.org/drawingml/2006/table">
            <a:tbl>
              <a:tblPr/>
              <a:tblGrid>
                <a:gridCol w="950912"/>
                <a:gridCol w="719138"/>
                <a:gridCol w="725487"/>
                <a:gridCol w="714375"/>
                <a:gridCol w="728663"/>
                <a:gridCol w="723900"/>
                <a:gridCol w="723900"/>
                <a:gridCol w="722312"/>
                <a:gridCol w="720725"/>
                <a:gridCol w="722313"/>
                <a:gridCol w="841375"/>
              </a:tblGrid>
              <a:tr h="484188">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金属</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铯</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金</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银</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3874">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1" lang="zh-CN" altLang="en-US" sz="20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6655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5400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5000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3720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2700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2650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2620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2610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lgn="l">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lgn="l">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lgn="l">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lgn="l">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1" lang="en-US" altLang="zh-CN" sz="2000" b="1" i="0" u="none" strike="noStrike" cap="none" normalizeH="0" baseline="0" smtClean="0">
                          <a:ln>
                            <a:noFill/>
                          </a:ln>
                          <a:solidFill>
                            <a:schemeClr val="tx1"/>
                          </a:solidFill>
                          <a:effectLst/>
                          <a:latin typeface="Times New Roman" panose="02020603050405020304" pitchFamily="18" charset="0"/>
                          <a:ea typeface="楷体_GB2312" pitchFamily="49" charset="-122"/>
                          <a:cs typeface="Times New Roman" panose="02020603050405020304" pitchFamily="18" charset="0"/>
                        </a:rPr>
                        <a:t>2310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546" name="Rectangle 81"/>
          <p:cNvSpPr>
            <a:spLocks noChangeArrowheads="1"/>
          </p:cNvSpPr>
          <p:nvPr/>
        </p:nvSpPr>
        <p:spPr bwMode="auto">
          <a:xfrm>
            <a:off x="467544" y="90872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r>
              <a:rPr kumimoji="0" lang="zh-CN" altLang="en-US" b="1">
                <a:solidFill>
                  <a:srgbClr val="990099"/>
                </a:solidFill>
                <a:latin typeface="Times New Roman" panose="02020603050405020304" pitchFamily="18" charset="0"/>
                <a:ea typeface="楷体_GB2312" pitchFamily="49" charset="-122"/>
              </a:rPr>
              <a:t>某些金属的红限（通常用　表示）：</a:t>
            </a:r>
          </a:p>
        </p:txBody>
      </p:sp>
      <p:graphicFrame>
        <p:nvGraphicFramePr>
          <p:cNvPr id="21547" name="Object 82"/>
          <p:cNvGraphicFramePr>
            <a:graphicFrameLocks noChangeAspect="1"/>
          </p:cNvGraphicFramePr>
          <p:nvPr>
            <p:extLst>
              <p:ext uri="{D42A27DB-BD31-4B8C-83A1-F6EECF244321}">
                <p14:modId xmlns:p14="http://schemas.microsoft.com/office/powerpoint/2010/main" val="663686882"/>
              </p:ext>
            </p:extLst>
          </p:nvPr>
        </p:nvGraphicFramePr>
        <p:xfrm>
          <a:off x="3923531" y="980158"/>
          <a:ext cx="331788" cy="427037"/>
        </p:xfrm>
        <a:graphic>
          <a:graphicData uri="http://schemas.openxmlformats.org/presentationml/2006/ole">
            <mc:AlternateContent xmlns:mc="http://schemas.openxmlformats.org/markup-compatibility/2006">
              <mc:Choice xmlns:v="urn:schemas-microsoft-com:vml" Requires="v">
                <p:oleObj spid="_x0000_s21743" name="公式" r:id="rId5" imgW="266760" imgH="355680" progId="Equation.3">
                  <p:embed/>
                </p:oleObj>
              </mc:Choice>
              <mc:Fallback>
                <p:oleObj name="公式" r:id="rId5" imgW="266760" imgH="355680" progId="Equation.3">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531" y="980158"/>
                        <a:ext cx="3317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224258">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224258">
                                            <p:txEl>
                                              <p:pRg st="0" end="0"/>
                                            </p:txEl>
                                          </p:spTgt>
                                        </p:tgtEl>
                                        <p:attrNameLst>
                                          <p:attrName>ppt_x</p:attrName>
                                        </p:attrNameLst>
                                      </p:cBhvr>
                                    </p:anim>
                                    <p:anim from="0" to="-1.0" calcmode="lin" valueType="num">
                                      <p:cBhvr>
                                        <p:cTn id="8" dur="200" decel="50000" autoRev="1" fill="hold">
                                          <p:stCondLst>
                                            <p:cond delay="600"/>
                                          </p:stCondLst>
                                        </p:cTn>
                                        <p:tgtEl>
                                          <p:spTgt spid="224258">
                                            <p:txEl>
                                              <p:pRg st="0" end="0"/>
                                            </p:txEl>
                                          </p:spTgt>
                                        </p:tgtEl>
                                        <p:attrNameLst>
                                          <p:attrName>xshear</p:attrName>
                                        </p:attrNameLst>
                                      </p:cBhvr>
                                    </p:anim>
                                    <p:animScale>
                                      <p:cBhvr>
                                        <p:cTn id="9" dur="200" decel="100000" autoRev="1" fill="hold">
                                          <p:stCondLst>
                                            <p:cond delay="600"/>
                                          </p:stCondLst>
                                        </p:cTn>
                                        <p:tgtEl>
                                          <p:spTgt spid="224258">
                                            <p:txEl>
                                              <p:pRg st="0" end="0"/>
                                            </p:txEl>
                                          </p:spTgt>
                                        </p:tgtEl>
                                      </p:cBhvr>
                                      <p:from x="100000" y="100000"/>
                                      <p:to x="80000" y="100000"/>
                                    </p:animScale>
                                    <p:anim by="(#ppt_h/3+#ppt_w*0.1)" calcmode="lin" valueType="num">
                                      <p:cBhvr additive="sum">
                                        <p:cTn id="10" dur="200" decel="100000" autoRev="1" fill="hold">
                                          <p:stCondLst>
                                            <p:cond delay="600"/>
                                          </p:stCondLst>
                                        </p:cTn>
                                        <p:tgtEl>
                                          <p:spTgt spid="224258">
                                            <p:txEl>
                                              <p:pRg st="0" end="0"/>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0364" y="1412776"/>
            <a:ext cx="8363272" cy="4252118"/>
          </a:xfrm>
        </p:spPr>
        <p:txBody>
          <a:bodyPr>
            <a:normAutofit lnSpcReduction="10000"/>
          </a:bodyPr>
          <a:lstStyle/>
          <a:p>
            <a:pPr marL="342900" indent="-342900">
              <a:spcAft>
                <a:spcPts val="1200"/>
              </a:spcAft>
            </a:pPr>
            <a:r>
              <a:rPr lang="zh-CN" altLang="en-US" sz="2400" dirty="0">
                <a:latin typeface="Times New Roman" panose="02020603050405020304" pitchFamily="18" charset="0"/>
                <a:cs typeface="Times New Roman" panose="02020603050405020304" pitchFamily="18" charset="0"/>
              </a:rPr>
              <a:t>八年后，当普朗克、能斯特</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W.H.Nernst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鲁本斯</a:t>
            </a:r>
            <a:r>
              <a:rPr lang="en-US" altLang="zh-CN" sz="2400" dirty="0" smtClean="0">
                <a:latin typeface="Times New Roman" panose="02020603050405020304" pitchFamily="18" charset="0"/>
                <a:cs typeface="Times New Roman" panose="02020603050405020304" pitchFamily="18" charset="0"/>
              </a:rPr>
              <a:t>(Heinrich Rubens</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、瓦尔堡</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O.H.Warburg</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提名爱因斯坦为普鲁士科学院院士时，推荐书上说</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342900" indent="-342900">
              <a:spcAft>
                <a:spcPts val="1200"/>
              </a:spcAft>
            </a:pP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总之</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，我们可以说几乎没有一个现代物理学的重要问题是爱因斯坦没有做过巨大贡献的。当然他有时在创新思维中</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会迷失方向，</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例如，他对光</a:t>
            </a:r>
            <a:r>
              <a:rPr lang="en-US" altLang="zh-CN"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量子的假设。可是我们不应该过分批评他，因为即使在最准确的科学里，要提出真正新的观点而不冒任何</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风险</a:t>
            </a:r>
            <a:r>
              <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rPr>
              <a:t>是不可能的</a:t>
            </a:r>
            <a:r>
              <a:rPr lang="zh-CN" altLang="en-US"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rPr>
              <a:t>。</a:t>
            </a:r>
            <a:endParaRPr lang="en-US" altLang="zh-CN" sz="2400" dirty="0" smtClean="0">
              <a:solidFill>
                <a:srgbClr val="7030A0"/>
              </a:solidFill>
              <a:effectLst>
                <a:outerShdw blurRad="38100" dist="38100" dir="2700000" algn="tl">
                  <a:srgbClr val="000000">
                    <a:alpha val="43137"/>
                  </a:srgbClr>
                </a:outerShdw>
              </a:effectLst>
              <a:latin typeface="+mn-ea"/>
              <a:cs typeface="Times New Roman" panose="02020603050405020304" pitchFamily="18" charset="0"/>
            </a:endParaRPr>
          </a:p>
          <a:p>
            <a:pPr marL="342900" indent="-342900">
              <a:spcAft>
                <a:spcPts val="1200"/>
              </a:spcAft>
            </a:pPr>
            <a:r>
              <a:rPr lang="zh-CN" altLang="en-US" sz="2400" dirty="0">
                <a:solidFill>
                  <a:srgbClr val="C00000"/>
                </a:solidFill>
                <a:latin typeface="+mn-ea"/>
                <a:cs typeface="Times New Roman" panose="02020603050405020304" pitchFamily="18" charset="0"/>
              </a:rPr>
              <a:t>为什么能量一定是要量子化</a:t>
            </a:r>
            <a:r>
              <a:rPr lang="zh-CN" altLang="en-US" sz="2400" dirty="0" smtClean="0">
                <a:solidFill>
                  <a:srgbClr val="C00000"/>
                </a:solidFill>
                <a:latin typeface="+mn-ea"/>
                <a:cs typeface="Times New Roman" panose="02020603050405020304" pitchFamily="18" charset="0"/>
              </a:rPr>
              <a:t>的？为什么普朗克常数是特定值</a:t>
            </a:r>
            <a:endParaRPr lang="en-US" altLang="zh-CN" sz="2400" dirty="0" smtClean="0">
              <a:solidFill>
                <a:srgbClr val="C00000"/>
              </a:solidFill>
              <a:latin typeface="+mn-ea"/>
              <a:cs typeface="Times New Roman" panose="02020603050405020304" pitchFamily="18" charset="0"/>
            </a:endParaRPr>
          </a:p>
          <a:p>
            <a:pPr marL="959644" indent="-342900">
              <a:spcAft>
                <a:spcPts val="1200"/>
              </a:spcAft>
            </a:pPr>
            <a:endParaRPr lang="zh-CN" altLang="en-US" sz="2400" dirty="0">
              <a:solidFill>
                <a:srgbClr val="7030A0"/>
              </a:solidFill>
              <a:effectLst>
                <a:outerShdw blurRad="38100" dist="38100" dir="2700000" algn="tl">
                  <a:srgbClr val="000000">
                    <a:alpha val="43137"/>
                  </a:srgbClr>
                </a:outerShdw>
              </a:effectLst>
              <a:latin typeface="+mn-ea"/>
              <a:cs typeface="Times New Roman" panose="02020603050405020304" pitchFamily="18" charset="0"/>
            </a:endParaRPr>
          </a:p>
        </p:txBody>
      </p:sp>
      <p:sp>
        <p:nvSpPr>
          <p:cNvPr id="4" name="标题 3"/>
          <p:cNvSpPr>
            <a:spLocks noGrp="1"/>
          </p:cNvSpPr>
          <p:nvPr>
            <p:ph type="title"/>
          </p:nvPr>
        </p:nvSpPr>
        <p:spPr/>
        <p:txBody>
          <a:bodyPr>
            <a:normAutofit/>
          </a:bodyPr>
          <a:lstStyle/>
          <a:p>
            <a:r>
              <a:rPr lang="zh-CN" altLang="en-US" sz="2800" dirty="0" smtClean="0"/>
              <a:t>对新理论的理解</a:t>
            </a:r>
            <a:endParaRPr lang="zh-CN" altLang="en-US" sz="2800" dirty="0"/>
          </a:p>
        </p:txBody>
      </p:sp>
    </p:spTree>
    <p:extLst>
      <p:ext uri="{BB962C8B-B14F-4D97-AF65-F5344CB8AC3E}">
        <p14:creationId xmlns:p14="http://schemas.microsoft.com/office/powerpoint/2010/main" val="19216490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457200" y="1481138"/>
            <a:ext cx="2674640" cy="2091878"/>
          </a:xfrm>
        </p:spPr>
        <p:txBody>
          <a:bodyPr/>
          <a:lstStyle/>
          <a:p>
            <a:pPr marL="0" indent="0" algn="just" eaLnBrk="1" hangingPunct="1">
              <a:lnSpc>
                <a:spcPct val="90000"/>
              </a:lnSpc>
              <a:buFont typeface="Wingdings" panose="05000000000000000000" pitchFamily="2" charset="2"/>
              <a:buNone/>
            </a:pPr>
            <a:r>
              <a:rPr lang="zh-CN" altLang="en-US" sz="2400" b="1" dirty="0" smtClean="0">
                <a:solidFill>
                  <a:srgbClr val="CC6600"/>
                </a:solidFill>
                <a:latin typeface="Times New Roman" panose="02020603050405020304" pitchFamily="18" charset="0"/>
                <a:ea typeface="楷体_GB2312" pitchFamily="49" charset="-122"/>
              </a:rPr>
              <a:t>光谱是光的频率（或波长）成分和强度分布的关系图</a:t>
            </a:r>
            <a:r>
              <a:rPr lang="zh-CN" altLang="en-US" sz="2400" b="1" dirty="0" smtClean="0">
                <a:latin typeface="Times New Roman" panose="02020603050405020304" pitchFamily="18" charset="0"/>
                <a:ea typeface="楷体_GB2312" pitchFamily="49" charset="-122"/>
              </a:rPr>
              <a:t>，它是研究原子结构的重要途径之一。</a:t>
            </a:r>
          </a:p>
        </p:txBody>
      </p:sp>
      <p:sp>
        <p:nvSpPr>
          <p:cNvPr id="22530" name="Rectangle 2"/>
          <p:cNvSpPr>
            <a:spLocks noGrp="1" noChangeArrowheads="1"/>
          </p:cNvSpPr>
          <p:nvPr>
            <p:ph type="title"/>
          </p:nvPr>
        </p:nvSpPr>
        <p:spPr/>
        <p:txBody>
          <a:bodyPr>
            <a:normAutofit/>
          </a:bodyPr>
          <a:lstStyle/>
          <a:p>
            <a:pPr eaLnBrk="1" hangingPunct="1"/>
            <a:r>
              <a:rPr lang="zh-CN" altLang="en-US" sz="2800" b="1" dirty="0" smtClean="0">
                <a:solidFill>
                  <a:schemeClr val="tx1"/>
                </a:solidFill>
                <a:latin typeface="+mn-ea"/>
                <a:ea typeface="+mn-ea"/>
              </a:rPr>
              <a:t>光谱</a:t>
            </a:r>
            <a:r>
              <a:rPr lang="zh-CN" altLang="en-US" sz="2800" dirty="0" smtClean="0">
                <a:solidFill>
                  <a:schemeClr val="tx1"/>
                </a:solidFill>
                <a:latin typeface="+mn-ea"/>
                <a:ea typeface="+mn-ea"/>
              </a:rPr>
              <a:t> </a:t>
            </a:r>
          </a:p>
        </p:txBody>
      </p:sp>
      <p:sp>
        <p:nvSpPr>
          <p:cNvPr id="225285" name="Rectangle 5"/>
          <p:cNvSpPr>
            <a:spLocks noChangeArrowheads="1"/>
          </p:cNvSpPr>
          <p:nvPr/>
        </p:nvSpPr>
        <p:spPr bwMode="auto">
          <a:xfrm>
            <a:off x="323850" y="3833813"/>
            <a:ext cx="8532813" cy="2619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0" indent="0" algn="just" eaLnBrk="1" hangingPunct="1">
              <a:buFont typeface="Wingdings" panose="05000000000000000000" pitchFamily="2" charset="2"/>
              <a:buNone/>
            </a:pPr>
            <a:r>
              <a:rPr lang="zh-CN" altLang="en-US" sz="2400" b="1" dirty="0" smtClean="0">
                <a:latin typeface="Times New Roman" panose="02020603050405020304" pitchFamily="18" charset="0"/>
                <a:ea typeface="楷体_GB2312" pitchFamily="49" charset="-122"/>
              </a:rPr>
              <a:t>光谱</a:t>
            </a:r>
            <a:r>
              <a:rPr lang="zh-CN" altLang="en-US" sz="2400" b="1" dirty="0">
                <a:latin typeface="Times New Roman" panose="02020603050405020304" pitchFamily="18" charset="0"/>
                <a:ea typeface="楷体_GB2312" pitchFamily="49" charset="-122"/>
              </a:rPr>
              <a:t>是用光谱仪测量的。光谱仪的种类繁多，但其基本结构原理却几乎都一样，大致由三部分组成：</a:t>
            </a:r>
            <a:r>
              <a:rPr lang="zh-CN" altLang="en-US" sz="2400" b="1" dirty="0">
                <a:solidFill>
                  <a:srgbClr val="C00000"/>
                </a:solidFill>
                <a:latin typeface="Times New Roman" panose="02020603050405020304" pitchFamily="18" charset="0"/>
                <a:ea typeface="楷体_GB2312" pitchFamily="49" charset="-122"/>
              </a:rPr>
              <a:t>光源</a:t>
            </a:r>
            <a:r>
              <a:rPr lang="zh-CN" altLang="en-US" sz="2400" b="1" dirty="0">
                <a:latin typeface="Times New Roman" panose="02020603050405020304" pitchFamily="18" charset="0"/>
                <a:ea typeface="楷体_GB2312" pitchFamily="49" charset="-122"/>
              </a:rPr>
              <a:t>；</a:t>
            </a:r>
            <a:r>
              <a:rPr lang="zh-CN" altLang="en-US" sz="2400" b="1" dirty="0">
                <a:solidFill>
                  <a:srgbClr val="C00000"/>
                </a:solidFill>
                <a:latin typeface="Times New Roman" panose="02020603050405020304" pitchFamily="18" charset="0"/>
                <a:ea typeface="楷体_GB2312" pitchFamily="49" charset="-122"/>
              </a:rPr>
              <a:t>分光器</a:t>
            </a:r>
            <a:r>
              <a:rPr lang="zh-CN" altLang="en-US" sz="2400" b="1" dirty="0">
                <a:latin typeface="Times New Roman" panose="02020603050405020304" pitchFamily="18" charset="0"/>
                <a:ea typeface="楷体_GB2312" pitchFamily="49" charset="-122"/>
              </a:rPr>
              <a:t>（棱镜，或光栅）；</a:t>
            </a:r>
            <a:r>
              <a:rPr lang="zh-CN" altLang="en-US" sz="2400" b="1" dirty="0">
                <a:solidFill>
                  <a:srgbClr val="C00000"/>
                </a:solidFill>
                <a:latin typeface="Times New Roman" panose="02020603050405020304" pitchFamily="18" charset="0"/>
                <a:ea typeface="楷体_GB2312" pitchFamily="49" charset="-122"/>
              </a:rPr>
              <a:t>记录仪</a:t>
            </a:r>
            <a:r>
              <a:rPr lang="zh-CN" altLang="en-US" sz="2400" b="1" dirty="0">
                <a:latin typeface="Times New Roman" panose="02020603050405020304" pitchFamily="18" charset="0"/>
                <a:ea typeface="楷体_GB2312" pitchFamily="49" charset="-122"/>
              </a:rPr>
              <a:t>（把分出的不同成分的光强记录下来）。</a:t>
            </a:r>
          </a:p>
          <a:p>
            <a:pPr marL="0" indent="0" algn="just" eaLnBrk="1" hangingPunct="1">
              <a:buFont typeface="Wingdings" panose="05000000000000000000" pitchFamily="2" charset="2"/>
              <a:buNone/>
            </a:pPr>
            <a:r>
              <a:rPr lang="zh-CN" altLang="en-US" sz="2400" b="1" dirty="0" smtClean="0">
                <a:solidFill>
                  <a:schemeClr val="hlink"/>
                </a:solidFill>
                <a:latin typeface="Times New Roman" panose="02020603050405020304" pitchFamily="18" charset="0"/>
                <a:ea typeface="楷体_GB2312" pitchFamily="49" charset="-122"/>
              </a:rPr>
              <a:t>光源</a:t>
            </a:r>
            <a:r>
              <a:rPr lang="zh-CN" altLang="en-US" sz="2400" b="1" dirty="0">
                <a:latin typeface="Times New Roman" panose="02020603050405020304" pitchFamily="18" charset="0"/>
                <a:ea typeface="楷体_GB2312" pitchFamily="49" charset="-122"/>
              </a:rPr>
              <a:t>：研究光谱所用的光源，除自然光外，可有各种类型，有</a:t>
            </a:r>
            <a:r>
              <a:rPr lang="zh-CN" altLang="en-US" sz="2400" b="1" dirty="0">
                <a:solidFill>
                  <a:schemeClr val="folHlink"/>
                </a:solidFill>
                <a:latin typeface="Times New Roman" panose="02020603050405020304" pitchFamily="18" charset="0"/>
                <a:ea typeface="楷体_GB2312" pitchFamily="49" charset="-122"/>
              </a:rPr>
              <a:t>火焰、高温炉、电弧、火花放电、气体放电、化学发光、荧光</a:t>
            </a:r>
            <a:r>
              <a:rPr lang="zh-CN" altLang="en-US" sz="2400" b="1" dirty="0">
                <a:latin typeface="Times New Roman" panose="02020603050405020304" pitchFamily="18" charset="0"/>
                <a:ea typeface="楷体_GB2312" pitchFamily="49" charset="-122"/>
              </a:rPr>
              <a:t>等。</a:t>
            </a:r>
          </a:p>
        </p:txBody>
      </p:sp>
      <p:grpSp>
        <p:nvGrpSpPr>
          <p:cNvPr id="225288" name="Group 8"/>
          <p:cNvGrpSpPr>
            <a:grpSpLocks/>
          </p:cNvGrpSpPr>
          <p:nvPr/>
        </p:nvGrpSpPr>
        <p:grpSpPr bwMode="auto">
          <a:xfrm>
            <a:off x="3348038" y="692150"/>
            <a:ext cx="5580062" cy="3097213"/>
            <a:chOff x="2109" y="436"/>
            <a:chExt cx="3515" cy="1951"/>
          </a:xfrm>
        </p:grpSpPr>
        <p:pic>
          <p:nvPicPr>
            <p:cNvPr id="22534" name="Picture 6" descr="牛顿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 y="754"/>
              <a:ext cx="1457"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AutoShape 7"/>
            <p:cNvSpPr>
              <a:spLocks noChangeArrowheads="1"/>
            </p:cNvSpPr>
            <p:nvPr/>
          </p:nvSpPr>
          <p:spPr bwMode="auto">
            <a:xfrm>
              <a:off x="3923" y="436"/>
              <a:ext cx="1701" cy="1089"/>
            </a:xfrm>
            <a:prstGeom prst="cloudCallout">
              <a:avLst>
                <a:gd name="adj1" fmla="val -92917"/>
                <a:gd name="adj2" fmla="val 76815"/>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r>
                <a:rPr kumimoji="0" lang="zh-CN" altLang="en-US" sz="2000" b="1" dirty="0">
                  <a:solidFill>
                    <a:schemeClr val="bg1"/>
                  </a:solidFill>
                  <a:latin typeface="Arial" panose="020B0604020202020204" pitchFamily="34" charset="0"/>
                  <a:ea typeface="楷体_GB2312" pitchFamily="49" charset="-122"/>
                </a:rPr>
                <a:t>若要了解物质的内部情况，只要看其光谱就可以了。</a:t>
              </a:r>
              <a:endParaRPr kumimoji="0" lang="en-US" altLang="zh-CN" sz="2000" b="1" dirty="0">
                <a:solidFill>
                  <a:schemeClr val="bg1"/>
                </a:solidFill>
                <a:latin typeface="Arial" panose="020B0604020202020204" pitchFamily="34" charset="0"/>
                <a:ea typeface="楷体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288"/>
                                        </p:tgtEl>
                                        <p:attrNameLst>
                                          <p:attrName>style.visibility</p:attrName>
                                        </p:attrNameLst>
                                      </p:cBhvr>
                                      <p:to>
                                        <p:strVal val="visible"/>
                                      </p:to>
                                    </p:set>
                                    <p:animEffect transition="in" filter="wipe(left)">
                                      <p:cBhvr>
                                        <p:cTn id="7" dur="500"/>
                                        <p:tgtEl>
                                          <p:spTgt spid="225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285"/>
                                        </p:tgtEl>
                                        <p:attrNameLst>
                                          <p:attrName>style.visibility</p:attrName>
                                        </p:attrNameLst>
                                      </p:cBhvr>
                                      <p:to>
                                        <p:strVal val="visible"/>
                                      </p:to>
                                    </p:set>
                                    <p:animEffect transition="in" filter="blinds(horizontal)">
                                      <p:cBhvr>
                                        <p:cTn id="12" dur="500"/>
                                        <p:tgtEl>
                                          <p:spTgt spid="225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sz="half" idx="1"/>
          </p:nvPr>
        </p:nvSpPr>
        <p:spPr>
          <a:xfrm>
            <a:off x="107504" y="352425"/>
            <a:ext cx="3810000" cy="765175"/>
          </a:xfrm>
        </p:spPr>
        <p:txBody>
          <a:bodyPr/>
          <a:lstStyle/>
          <a:p>
            <a:pPr algn="ctr" eaLnBrk="1" hangingPunct="1">
              <a:buFont typeface="Wingdings" panose="05000000000000000000" pitchFamily="2" charset="2"/>
              <a:buNone/>
            </a:pPr>
            <a:r>
              <a:rPr lang="zh-CN" altLang="en-US" sz="2800" dirty="0" smtClean="0">
                <a:effectLst>
                  <a:outerShdw blurRad="38100" dist="38100" dir="2700000" algn="tl">
                    <a:srgbClr val="000000">
                      <a:alpha val="43137"/>
                    </a:srgbClr>
                  </a:outerShdw>
                </a:effectLst>
                <a:latin typeface="+mn-ea"/>
              </a:rPr>
              <a:t>棱镜光谱仪的原理图 </a:t>
            </a:r>
          </a:p>
        </p:txBody>
      </p:sp>
    </p:spTree>
    <p:controls>
      <mc:AlternateContent xmlns:mc="http://schemas.openxmlformats.org/markup-compatibility/2006">
        <mc:Choice xmlns:v="urn:schemas-microsoft-com:vml" Requires="v">
          <p:control spid="23654" name="ShockwaveFlash1" r:id="rId2" imgW="9144000" imgH="5730840"/>
        </mc:Choice>
        <mc:Fallback>
          <p:control name="ShockwaveFlash1" r:id="rId2" imgW="9144000" imgH="5730840">
            <p:pic>
              <p:nvPicPr>
                <p:cNvPr id="2" name="ShockwaveFlash1"/>
                <p:cNvPicPr preferRelativeResize="0">
                  <a:picLocks noGrp="1" noChangeArrowheads="1" noChangeShapeType="1"/>
                </p:cNvPicPr>
                <p:nvPr/>
              </p:nvPicPr>
              <p:blipFill>
                <a:blip r:embed="rId4"/>
                <a:srcRect/>
                <a:stretch>
                  <a:fillRect/>
                </a:stretch>
              </p:blipFill>
              <p:spPr bwMode="auto">
                <a:xfrm>
                  <a:off x="0" y="1117600"/>
                  <a:ext cx="9144000" cy="5727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idx="1"/>
          </p:nvPr>
        </p:nvSpPr>
        <p:spPr/>
        <p:txBody>
          <a:bodyPr/>
          <a:lstStyle/>
          <a:p>
            <a:pPr marL="457200" indent="-457200" algn="just" eaLnBrk="1" hangingPunct="1">
              <a:buClrTx/>
              <a:buSzPct val="100000"/>
              <a:buFont typeface="+mj-ea"/>
              <a:buAutoNum type="circleNumDbPlain"/>
            </a:pPr>
            <a:r>
              <a:rPr lang="zh-CN" altLang="en-US" sz="2400" b="1" dirty="0" smtClean="0">
                <a:solidFill>
                  <a:schemeClr val="folHlink"/>
                </a:solidFill>
                <a:latin typeface="Times New Roman" panose="02020603050405020304" pitchFamily="18" charset="0"/>
                <a:ea typeface="楷体_GB2312" pitchFamily="49" charset="-122"/>
              </a:rPr>
              <a:t>线状光谱</a:t>
            </a:r>
            <a:r>
              <a:rPr lang="zh-CN" altLang="en-US" sz="2400" b="1" dirty="0" smtClean="0">
                <a:latin typeface="Times New Roman" panose="02020603050405020304" pitchFamily="18" charset="0"/>
                <a:ea typeface="楷体_GB2312" pitchFamily="49" charset="-122"/>
              </a:rPr>
              <a:t>：观察光谱都用狭窄的光缝。那么摄谱仪上获得的相片必定出现细线，每条线代表一个波长。所谓线状光谱是指在这些光谱上的谱线是分明、清楚的。这表示波长的数值有一定的间隔。</a:t>
            </a:r>
            <a:r>
              <a:rPr lang="zh-CN" altLang="en-US" sz="2400" b="1" dirty="0" smtClean="0">
                <a:solidFill>
                  <a:srgbClr val="CC6600"/>
                </a:solidFill>
                <a:latin typeface="Times New Roman" panose="02020603050405020304" pitchFamily="18" charset="0"/>
                <a:ea typeface="楷体_GB2312" pitchFamily="49" charset="-122"/>
              </a:rPr>
              <a:t>经研究知道这类光谱是原子所发的。</a:t>
            </a:r>
          </a:p>
          <a:p>
            <a:pPr marL="457200" indent="-457200" eaLnBrk="1" hangingPunct="1">
              <a:buClrTx/>
              <a:buSzPct val="100000"/>
              <a:buFont typeface="+mj-ea"/>
              <a:buAutoNum type="circleNumDbPlain"/>
            </a:pPr>
            <a:r>
              <a:rPr lang="zh-CN" altLang="en-US" sz="2400" b="1" dirty="0" smtClean="0">
                <a:solidFill>
                  <a:schemeClr val="folHlink"/>
                </a:solidFill>
                <a:latin typeface="Times New Roman" panose="02020603050405020304" pitchFamily="18" charset="0"/>
                <a:ea typeface="楷体_GB2312" pitchFamily="49" charset="-122"/>
              </a:rPr>
              <a:t>带状光谱</a:t>
            </a:r>
            <a:r>
              <a:rPr lang="zh-CN" altLang="en-US" sz="2400" b="1" dirty="0" smtClean="0">
                <a:latin typeface="Times New Roman" panose="02020603050405020304" pitchFamily="18" charset="0"/>
                <a:ea typeface="楷体_GB2312" pitchFamily="49" charset="-122"/>
              </a:rPr>
              <a:t>：有些光源的光谱中，谱线是分段密集的。这表示每段中不同的波长数值很多，相近的差别很小。如果用分辩本领不高的摄谱仪摄取这类光谱，密集的谱线看起来并在一起，整个光谱就象是许多片连续的带组成。所以称作带状光谱，</a:t>
            </a:r>
            <a:r>
              <a:rPr lang="zh-CN" altLang="en-US" sz="2400" b="1" dirty="0" smtClean="0">
                <a:solidFill>
                  <a:srgbClr val="CC6600"/>
                </a:solidFill>
                <a:latin typeface="Times New Roman" panose="02020603050405020304" pitchFamily="18" charset="0"/>
                <a:ea typeface="楷体_GB2312" pitchFamily="49" charset="-122"/>
              </a:rPr>
              <a:t>经研究知道这类光谱是分子所发的。</a:t>
            </a:r>
          </a:p>
        </p:txBody>
      </p:sp>
      <p:sp>
        <p:nvSpPr>
          <p:cNvPr id="2" name="标题 1"/>
          <p:cNvSpPr>
            <a:spLocks noGrp="1"/>
          </p:cNvSpPr>
          <p:nvPr>
            <p:ph type="title"/>
          </p:nvPr>
        </p:nvSpPr>
        <p:spPr/>
        <p:txBody>
          <a:bodyPr>
            <a:normAutofit/>
          </a:bodyPr>
          <a:lstStyle/>
          <a:p>
            <a:r>
              <a:rPr lang="zh-CN" altLang="en-US" sz="2800" dirty="0"/>
              <a:t>光谱的类别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7330">
                                            <p:txEl>
                                              <p:pRg st="0" end="0"/>
                                            </p:txEl>
                                          </p:spTgt>
                                        </p:tgtEl>
                                        <p:attrNameLst>
                                          <p:attrName>style.visibility</p:attrName>
                                        </p:attrNameLst>
                                      </p:cBhvr>
                                      <p:to>
                                        <p:strVal val="visible"/>
                                      </p:to>
                                    </p:set>
                                    <p:animEffect transition="in" filter="fade">
                                      <p:cBhvr>
                                        <p:cTn id="7" dur="1000"/>
                                        <p:tgtEl>
                                          <p:spTgt spid="227330">
                                            <p:txEl>
                                              <p:pRg st="0" end="0"/>
                                            </p:txEl>
                                          </p:spTgt>
                                        </p:tgtEl>
                                      </p:cBhvr>
                                    </p:animEffect>
                                    <p:anim calcmode="lin" valueType="num">
                                      <p:cBhvr>
                                        <p:cTn id="8" dur="1000" fill="hold"/>
                                        <p:tgtEl>
                                          <p:spTgt spid="22733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733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7330">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227330">
                                            <p:txEl>
                                              <p:pRg st="1" end="1"/>
                                            </p:txEl>
                                          </p:spTgt>
                                        </p:tgtEl>
                                        <p:attrNameLst>
                                          <p:attrName>style.visibility</p:attrName>
                                        </p:attrNameLst>
                                      </p:cBhvr>
                                      <p:to>
                                        <p:strVal val="visible"/>
                                      </p:to>
                                    </p:set>
                                    <p:animEffect transition="in" filter="fade">
                                      <p:cBhvr>
                                        <p:cTn id="15" dur="1000"/>
                                        <p:tgtEl>
                                          <p:spTgt spid="227330">
                                            <p:txEl>
                                              <p:pRg st="1" end="1"/>
                                            </p:txEl>
                                          </p:spTgt>
                                        </p:tgtEl>
                                      </p:cBhvr>
                                    </p:animEffect>
                                    <p:anim calcmode="lin" valueType="num">
                                      <p:cBhvr>
                                        <p:cTn id="16" dur="1000" fill="hold"/>
                                        <p:tgtEl>
                                          <p:spTgt spid="227330">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27330">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7330">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idx="1"/>
          </p:nvPr>
        </p:nvSpPr>
        <p:spPr>
          <a:xfrm>
            <a:off x="179512" y="692696"/>
            <a:ext cx="8588375" cy="5211762"/>
          </a:xfrm>
        </p:spPr>
        <p:txBody>
          <a:bodyPr/>
          <a:lstStyle/>
          <a:p>
            <a:pPr marL="457200" indent="-457200" eaLnBrk="1" hangingPunct="1">
              <a:spcAft>
                <a:spcPts val="1200"/>
              </a:spcAft>
              <a:buClr>
                <a:srgbClr val="7030A0"/>
              </a:buClr>
              <a:buSzPct val="100000"/>
              <a:buFont typeface="+mj-ea"/>
              <a:buAutoNum type="circleNumDbPlain" startAt="3"/>
            </a:pPr>
            <a:r>
              <a:rPr lang="zh-CN" altLang="en-US" sz="2400" dirty="0" smtClean="0">
                <a:solidFill>
                  <a:schemeClr val="folHlink"/>
                </a:solidFill>
                <a:latin typeface="+mn-ea"/>
              </a:rPr>
              <a:t>连续光谱</a:t>
            </a:r>
            <a:r>
              <a:rPr lang="zh-CN" altLang="en-US" sz="2400" dirty="0" smtClean="0">
                <a:latin typeface="+mn-ea"/>
              </a:rPr>
              <a:t>：有些光源所发的光具有各种波长，而且相近的波长差别极微，或者可以说是连续变化的。那么光谱相片上的谱线就密接起来形成连续光谱。</a:t>
            </a:r>
            <a:r>
              <a:rPr lang="zh-CN" altLang="en-US" sz="2400" dirty="0" smtClean="0">
                <a:solidFill>
                  <a:srgbClr val="CC6600"/>
                </a:solidFill>
                <a:latin typeface="+mn-ea"/>
              </a:rPr>
              <a:t>固体加热所发的光谱是这种形状的。</a:t>
            </a:r>
            <a:r>
              <a:rPr lang="zh-CN" altLang="en-US" sz="2400" dirty="0" smtClean="0">
                <a:latin typeface="+mn-ea"/>
              </a:rPr>
              <a:t>例如白热电灯的光谱就是连续的。原子和分子在某些情况下也会发连续光谱。</a:t>
            </a:r>
          </a:p>
          <a:p>
            <a:pPr marL="342900" indent="-342900" algn="just">
              <a:spcAft>
                <a:spcPts val="1200"/>
              </a:spcAft>
            </a:pPr>
            <a:r>
              <a:rPr lang="zh-CN" altLang="en-US" sz="2400" dirty="0" smtClean="0">
                <a:solidFill>
                  <a:schemeClr val="hlink"/>
                </a:solidFill>
                <a:latin typeface="+mn-ea"/>
              </a:rPr>
              <a:t>发射与吸收</a:t>
            </a:r>
            <a:r>
              <a:rPr lang="zh-CN" altLang="en-US" sz="2400" dirty="0" smtClean="0">
                <a:latin typeface="+mn-ea"/>
              </a:rPr>
              <a:t>：光源所发的光谱称</a:t>
            </a:r>
            <a:r>
              <a:rPr lang="zh-CN" altLang="en-US" sz="2400" dirty="0" smtClean="0">
                <a:solidFill>
                  <a:srgbClr val="CC6600"/>
                </a:solidFill>
                <a:latin typeface="+mn-ea"/>
              </a:rPr>
              <a:t>发射光谱</a:t>
            </a:r>
            <a:r>
              <a:rPr lang="zh-CN" altLang="en-US" sz="2400" dirty="0" smtClean="0">
                <a:latin typeface="+mn-ea"/>
              </a:rPr>
              <a:t>。还有一种观察光谱的办法就是吸收。把要研究的样品放在发射连续光谱的光源与光谱仪之间，使来自光源的光先通过样品后，再进入光谱仪。这样一部分的光就被样品吸收。在所得的光谱上会看到连续的背景上有被吸收的情况。相片的底片上受光处变成黑的，吸收光谱呈现出连续的黑背景上有亮的线。这些线是吸收物的</a:t>
            </a:r>
            <a:r>
              <a:rPr lang="zh-CN" altLang="en-US" sz="2400" dirty="0" smtClean="0">
                <a:solidFill>
                  <a:srgbClr val="CC6600"/>
                </a:solidFill>
                <a:latin typeface="+mn-ea"/>
              </a:rPr>
              <a:t>吸收光谱</a:t>
            </a:r>
            <a:r>
              <a:rPr lang="zh-CN" altLang="en-US" sz="2400" dirty="0" smtClean="0">
                <a:latin typeface="+mn-ea"/>
              </a:rPr>
              <a:t>。样品可以是气体、液体或固体。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28354">
                                            <p:txEl>
                                              <p:pRg st="0" end="0"/>
                                            </p:txEl>
                                          </p:spTgt>
                                        </p:tgtEl>
                                        <p:attrNameLst>
                                          <p:attrName>style.visibility</p:attrName>
                                        </p:attrNameLst>
                                      </p:cBhvr>
                                      <p:to>
                                        <p:strVal val="visible"/>
                                      </p:to>
                                    </p:set>
                                    <p:animEffect transition="in" filter="fade">
                                      <p:cBhvr>
                                        <p:cTn id="7" dur="1000"/>
                                        <p:tgtEl>
                                          <p:spTgt spid="228354">
                                            <p:txEl>
                                              <p:pRg st="0" end="0"/>
                                            </p:txEl>
                                          </p:spTgt>
                                        </p:tgtEl>
                                      </p:cBhvr>
                                    </p:animEffect>
                                    <p:anim calcmode="lin" valueType="num">
                                      <p:cBhvr>
                                        <p:cTn id="8" dur="1000" fill="hold"/>
                                        <p:tgtEl>
                                          <p:spTgt spid="22835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2835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2835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228354">
                                            <p:txEl>
                                              <p:pRg st="1" end="1"/>
                                            </p:txEl>
                                          </p:spTgt>
                                        </p:tgtEl>
                                        <p:attrNameLst>
                                          <p:attrName>style.visibility</p:attrName>
                                        </p:attrNameLst>
                                      </p:cBhvr>
                                      <p:to>
                                        <p:strVal val="visible"/>
                                      </p:to>
                                    </p:set>
                                    <p:anim calcmode="lin" valueType="num">
                                      <p:cBhvr additive="base">
                                        <p:cTn id="15" dur="500" fill="hold"/>
                                        <p:tgtEl>
                                          <p:spTgt spid="22835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835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p:cNvSpPr txBox="1">
            <a:spLocks noChangeArrowheads="1"/>
          </p:cNvSpPr>
          <p:nvPr/>
        </p:nvSpPr>
        <p:spPr bwMode="auto">
          <a:xfrm>
            <a:off x="1408113" y="3662363"/>
            <a:ext cx="3097212" cy="528637"/>
          </a:xfrm>
          <a:prstGeom prst="rect">
            <a:avLst/>
          </a:prstGeom>
          <a:solidFill>
            <a:srgbClr val="666699"/>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800">
                <a:solidFill>
                  <a:srgbClr val="FFFF99"/>
                </a:solidFill>
                <a:effectLst>
                  <a:outerShdw blurRad="38100" dist="38100" dir="2700000" algn="tl">
                    <a:srgbClr val="000000"/>
                  </a:outerShdw>
                </a:effectLst>
                <a:latin typeface="+mn-ea"/>
                <a:ea typeface="+mn-ea"/>
              </a:rPr>
              <a:t>按光谱机制分类</a:t>
            </a:r>
          </a:p>
        </p:txBody>
      </p:sp>
      <p:sp>
        <p:nvSpPr>
          <p:cNvPr id="331779" name="Text Box 3"/>
          <p:cNvSpPr txBox="1">
            <a:spLocks noChangeArrowheads="1"/>
          </p:cNvSpPr>
          <p:nvPr/>
        </p:nvSpPr>
        <p:spPr bwMode="auto">
          <a:xfrm>
            <a:off x="1546225" y="4240213"/>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chemeClr val="hlink"/>
                </a:solidFill>
                <a:effectLst>
                  <a:outerShdw blurRad="38100" dist="38100" dir="2700000" algn="tl">
                    <a:srgbClr val="C0C0C0"/>
                  </a:outerShdw>
                </a:effectLst>
                <a:latin typeface="+mn-ea"/>
                <a:ea typeface="+mn-ea"/>
              </a:rPr>
              <a:t>发射光谱</a:t>
            </a:r>
          </a:p>
        </p:txBody>
      </p:sp>
      <p:grpSp>
        <p:nvGrpSpPr>
          <p:cNvPr id="331780" name="Group 4"/>
          <p:cNvGrpSpPr>
            <a:grpSpLocks/>
          </p:cNvGrpSpPr>
          <p:nvPr/>
        </p:nvGrpSpPr>
        <p:grpSpPr bwMode="auto">
          <a:xfrm>
            <a:off x="1839913" y="4741863"/>
            <a:ext cx="4181475" cy="406400"/>
            <a:chOff x="1333" y="2213"/>
            <a:chExt cx="2617" cy="256"/>
          </a:xfrm>
        </p:grpSpPr>
        <p:sp>
          <p:nvSpPr>
            <p:cNvPr id="331781" name="Text Box 5"/>
            <p:cNvSpPr txBox="1">
              <a:spLocks noChangeArrowheads="1"/>
            </p:cNvSpPr>
            <p:nvPr/>
          </p:nvSpPr>
          <p:spPr bwMode="auto">
            <a:xfrm>
              <a:off x="1333" y="2213"/>
              <a:ext cx="76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样品光源</a:t>
              </a:r>
            </a:p>
          </p:txBody>
        </p:sp>
        <p:sp>
          <p:nvSpPr>
            <p:cNvPr id="331782" name="Text Box 6"/>
            <p:cNvSpPr txBox="1">
              <a:spLocks noChangeArrowheads="1"/>
            </p:cNvSpPr>
            <p:nvPr/>
          </p:nvSpPr>
          <p:spPr bwMode="auto">
            <a:xfrm>
              <a:off x="2411" y="2213"/>
              <a:ext cx="60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分光器</a:t>
              </a:r>
            </a:p>
          </p:txBody>
        </p:sp>
        <p:sp>
          <p:nvSpPr>
            <p:cNvPr id="331783" name="Text Box 7"/>
            <p:cNvSpPr txBox="1">
              <a:spLocks noChangeArrowheads="1"/>
            </p:cNvSpPr>
            <p:nvPr/>
          </p:nvSpPr>
          <p:spPr bwMode="auto">
            <a:xfrm>
              <a:off x="3349" y="2213"/>
              <a:ext cx="601"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纪录仪</a:t>
              </a:r>
            </a:p>
          </p:txBody>
        </p:sp>
        <p:sp>
          <p:nvSpPr>
            <p:cNvPr id="26687" name="Line 8"/>
            <p:cNvSpPr>
              <a:spLocks noChangeShapeType="1"/>
            </p:cNvSpPr>
            <p:nvPr/>
          </p:nvSpPr>
          <p:spPr bwMode="auto">
            <a:xfrm>
              <a:off x="2090" y="2341"/>
              <a:ext cx="321"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8" name="Line 9"/>
            <p:cNvSpPr>
              <a:spLocks noChangeShapeType="1"/>
            </p:cNvSpPr>
            <p:nvPr/>
          </p:nvSpPr>
          <p:spPr bwMode="auto">
            <a:xfrm>
              <a:off x="3025" y="2341"/>
              <a:ext cx="321"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grpSp>
      <p:sp>
        <p:nvSpPr>
          <p:cNvPr id="331786" name="Text Box 10"/>
          <p:cNvSpPr txBox="1">
            <a:spLocks noChangeArrowheads="1"/>
          </p:cNvSpPr>
          <p:nvPr/>
        </p:nvSpPr>
        <p:spPr bwMode="auto">
          <a:xfrm>
            <a:off x="1619250" y="5319713"/>
            <a:ext cx="1443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chemeClr val="hlink"/>
                </a:solidFill>
                <a:effectLst>
                  <a:outerShdw blurRad="38100" dist="38100" dir="2700000" algn="tl">
                    <a:srgbClr val="C0C0C0"/>
                  </a:outerShdw>
                </a:effectLst>
                <a:latin typeface="+mn-ea"/>
                <a:ea typeface="+mn-ea"/>
              </a:rPr>
              <a:t>吸收光谱</a:t>
            </a:r>
          </a:p>
        </p:txBody>
      </p:sp>
      <p:grpSp>
        <p:nvGrpSpPr>
          <p:cNvPr id="331787" name="Group 11"/>
          <p:cNvGrpSpPr>
            <a:grpSpLocks/>
          </p:cNvGrpSpPr>
          <p:nvPr/>
        </p:nvGrpSpPr>
        <p:grpSpPr bwMode="auto">
          <a:xfrm>
            <a:off x="1839913" y="5822950"/>
            <a:ext cx="5102225" cy="407988"/>
            <a:chOff x="844" y="2941"/>
            <a:chExt cx="3214" cy="257"/>
          </a:xfrm>
        </p:grpSpPr>
        <p:sp>
          <p:nvSpPr>
            <p:cNvPr id="331788" name="Text Box 12"/>
            <p:cNvSpPr txBox="1">
              <a:spLocks noChangeArrowheads="1"/>
            </p:cNvSpPr>
            <p:nvPr/>
          </p:nvSpPr>
          <p:spPr bwMode="auto">
            <a:xfrm>
              <a:off x="844" y="2942"/>
              <a:ext cx="766"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连续光源</a:t>
              </a:r>
            </a:p>
          </p:txBody>
        </p:sp>
        <p:sp>
          <p:nvSpPr>
            <p:cNvPr id="331789" name="Rectangle 13"/>
            <p:cNvSpPr>
              <a:spLocks noChangeArrowheads="1"/>
            </p:cNvSpPr>
            <p:nvPr/>
          </p:nvSpPr>
          <p:spPr bwMode="auto">
            <a:xfrm>
              <a:off x="1873" y="2942"/>
              <a:ext cx="444"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样品</a:t>
              </a:r>
            </a:p>
          </p:txBody>
        </p:sp>
        <p:sp>
          <p:nvSpPr>
            <p:cNvPr id="331790" name="Text Box 14"/>
            <p:cNvSpPr txBox="1">
              <a:spLocks noChangeArrowheads="1"/>
            </p:cNvSpPr>
            <p:nvPr/>
          </p:nvSpPr>
          <p:spPr bwMode="auto">
            <a:xfrm>
              <a:off x="2583" y="2941"/>
              <a:ext cx="605"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分光器</a:t>
              </a:r>
            </a:p>
          </p:txBody>
        </p:sp>
        <p:sp>
          <p:nvSpPr>
            <p:cNvPr id="331791" name="Text Box 15"/>
            <p:cNvSpPr txBox="1">
              <a:spLocks noChangeArrowheads="1"/>
            </p:cNvSpPr>
            <p:nvPr/>
          </p:nvSpPr>
          <p:spPr bwMode="auto">
            <a:xfrm>
              <a:off x="3453" y="2941"/>
              <a:ext cx="605" cy="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zh-CN" altLang="en-US" sz="2000">
                  <a:effectLst>
                    <a:outerShdw blurRad="38100" dist="38100" dir="2700000" algn="tl">
                      <a:srgbClr val="C0C0C0"/>
                    </a:outerShdw>
                  </a:effectLst>
                  <a:latin typeface="+mn-ea"/>
                  <a:ea typeface="+mn-ea"/>
                </a:rPr>
                <a:t>纪录仪</a:t>
              </a:r>
            </a:p>
          </p:txBody>
        </p:sp>
        <p:sp>
          <p:nvSpPr>
            <p:cNvPr id="26681" name="Line 16"/>
            <p:cNvSpPr>
              <a:spLocks noChangeShapeType="1"/>
            </p:cNvSpPr>
            <p:nvPr/>
          </p:nvSpPr>
          <p:spPr bwMode="auto">
            <a:xfrm>
              <a:off x="1612" y="3070"/>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2" name="Line 17"/>
            <p:cNvSpPr>
              <a:spLocks noChangeShapeType="1"/>
            </p:cNvSpPr>
            <p:nvPr/>
          </p:nvSpPr>
          <p:spPr bwMode="auto">
            <a:xfrm>
              <a:off x="2318" y="3069"/>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sp>
          <p:nvSpPr>
            <p:cNvPr id="26683" name="Line 18"/>
            <p:cNvSpPr>
              <a:spLocks noChangeShapeType="1"/>
            </p:cNvSpPr>
            <p:nvPr/>
          </p:nvSpPr>
          <p:spPr bwMode="auto">
            <a:xfrm>
              <a:off x="3181" y="3069"/>
              <a:ext cx="255" cy="0"/>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ea"/>
                <a:ea typeface="+mn-ea"/>
              </a:endParaRPr>
            </a:p>
          </p:txBody>
        </p:sp>
      </p:grpSp>
      <p:grpSp>
        <p:nvGrpSpPr>
          <p:cNvPr id="331795" name="Group 19"/>
          <p:cNvGrpSpPr>
            <a:grpSpLocks/>
          </p:cNvGrpSpPr>
          <p:nvPr/>
        </p:nvGrpSpPr>
        <p:grpSpPr bwMode="auto">
          <a:xfrm>
            <a:off x="7021513" y="3879850"/>
            <a:ext cx="2122487" cy="1320800"/>
            <a:chOff x="4177" y="1900"/>
            <a:chExt cx="1088" cy="640"/>
          </a:xfrm>
        </p:grpSpPr>
        <p:sp>
          <p:nvSpPr>
            <p:cNvPr id="26672" name="Freeform 20"/>
            <p:cNvSpPr>
              <a:spLocks/>
            </p:cNvSpPr>
            <p:nvPr/>
          </p:nvSpPr>
          <p:spPr bwMode="auto">
            <a:xfrm>
              <a:off x="4287" y="2136"/>
              <a:ext cx="716" cy="224"/>
            </a:xfrm>
            <a:custGeom>
              <a:avLst/>
              <a:gdLst>
                <a:gd name="T0" fmla="*/ 0 w 700"/>
                <a:gd name="T1" fmla="*/ 325 h 319"/>
                <a:gd name="T2" fmla="*/ 160 w 700"/>
                <a:gd name="T3" fmla="*/ 274 h 319"/>
                <a:gd name="T4" fmla="*/ 203 w 700"/>
                <a:gd name="T5" fmla="*/ 4 h 319"/>
                <a:gd name="T6" fmla="*/ 244 w 700"/>
                <a:gd name="T7" fmla="*/ 249 h 319"/>
                <a:gd name="T8" fmla="*/ 370 w 700"/>
                <a:gd name="T9" fmla="*/ 308 h 319"/>
                <a:gd name="T10" fmla="*/ 463 w 700"/>
                <a:gd name="T11" fmla="*/ 265 h 319"/>
                <a:gd name="T12" fmla="*/ 480 w 700"/>
                <a:gd name="T13" fmla="*/ 54 h 319"/>
                <a:gd name="T14" fmla="*/ 505 w 700"/>
                <a:gd name="T15" fmla="*/ 240 h 319"/>
                <a:gd name="T16" fmla="*/ 564 w 700"/>
                <a:gd name="T17" fmla="*/ 283 h 319"/>
                <a:gd name="T18" fmla="*/ 716 w 700"/>
                <a:gd name="T19" fmla="*/ 299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0" h="319">
                  <a:moveTo>
                    <a:pt x="0" y="317"/>
                  </a:moveTo>
                  <a:cubicBezTo>
                    <a:pt x="61" y="318"/>
                    <a:pt x="123" y="319"/>
                    <a:pt x="156" y="267"/>
                  </a:cubicBezTo>
                  <a:cubicBezTo>
                    <a:pt x="189" y="215"/>
                    <a:pt x="184" y="8"/>
                    <a:pt x="198" y="4"/>
                  </a:cubicBezTo>
                  <a:cubicBezTo>
                    <a:pt x="212" y="0"/>
                    <a:pt x="212" y="194"/>
                    <a:pt x="239" y="243"/>
                  </a:cubicBezTo>
                  <a:cubicBezTo>
                    <a:pt x="266" y="292"/>
                    <a:pt x="326" y="297"/>
                    <a:pt x="362" y="300"/>
                  </a:cubicBezTo>
                  <a:cubicBezTo>
                    <a:pt x="398" y="303"/>
                    <a:pt x="435" y="300"/>
                    <a:pt x="453" y="259"/>
                  </a:cubicBezTo>
                  <a:cubicBezTo>
                    <a:pt x="471" y="218"/>
                    <a:pt x="462" y="57"/>
                    <a:pt x="469" y="53"/>
                  </a:cubicBezTo>
                  <a:cubicBezTo>
                    <a:pt x="476" y="49"/>
                    <a:pt x="480" y="197"/>
                    <a:pt x="494" y="234"/>
                  </a:cubicBezTo>
                  <a:cubicBezTo>
                    <a:pt x="508" y="271"/>
                    <a:pt x="517" y="266"/>
                    <a:pt x="551" y="276"/>
                  </a:cubicBezTo>
                  <a:cubicBezTo>
                    <a:pt x="585" y="286"/>
                    <a:pt x="677" y="289"/>
                    <a:pt x="700" y="292"/>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73" name="Line 21"/>
            <p:cNvSpPr>
              <a:spLocks noChangeShapeType="1"/>
            </p:cNvSpPr>
            <p:nvPr/>
          </p:nvSpPr>
          <p:spPr bwMode="auto">
            <a:xfrm>
              <a:off x="4238" y="2470"/>
              <a:ext cx="880" cy="8"/>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74" name="Line 22"/>
            <p:cNvSpPr>
              <a:spLocks noChangeShapeType="1"/>
            </p:cNvSpPr>
            <p:nvPr/>
          </p:nvSpPr>
          <p:spPr bwMode="auto">
            <a:xfrm flipV="1">
              <a:off x="4237" y="2075"/>
              <a:ext cx="0" cy="395"/>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graphicFrame>
          <p:nvGraphicFramePr>
            <p:cNvPr id="26675" name="Object 23"/>
            <p:cNvGraphicFramePr>
              <a:graphicFrameLocks noChangeAspect="1"/>
            </p:cNvGraphicFramePr>
            <p:nvPr/>
          </p:nvGraphicFramePr>
          <p:xfrm>
            <a:off x="5153" y="2420"/>
            <a:ext cx="112" cy="120"/>
          </p:xfrm>
          <a:graphic>
            <a:graphicData uri="http://schemas.openxmlformats.org/presentationml/2006/ole">
              <mc:AlternateContent xmlns:mc="http://schemas.openxmlformats.org/markup-compatibility/2006">
                <mc:Choice xmlns:v="urn:schemas-microsoft-com:vml" Requires="v">
                  <p:oleObj spid="_x0000_s27077" name="Equation" r:id="rId3" imgW="177646" imgH="190335" progId="Equation.DSMT4">
                    <p:embed/>
                  </p:oleObj>
                </mc:Choice>
                <mc:Fallback>
                  <p:oleObj name="Equation" r:id="rId3" imgW="177646" imgH="190335" progId="Equation.DSMT4">
                    <p:embed/>
                    <p:pic>
                      <p:nvPicPr>
                        <p:cNvPr id="0" name="Picture 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 y="2420"/>
                          <a:ext cx="112"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76" name="Object 24"/>
            <p:cNvGraphicFramePr>
              <a:graphicFrameLocks noChangeAspect="1"/>
            </p:cNvGraphicFramePr>
            <p:nvPr/>
          </p:nvGraphicFramePr>
          <p:xfrm>
            <a:off x="4177" y="1900"/>
            <a:ext cx="104" cy="144"/>
          </p:xfrm>
          <a:graphic>
            <a:graphicData uri="http://schemas.openxmlformats.org/presentationml/2006/ole">
              <mc:AlternateContent xmlns:mc="http://schemas.openxmlformats.org/markup-compatibility/2006">
                <mc:Choice xmlns:v="urn:schemas-microsoft-com:vml" Requires="v">
                  <p:oleObj spid="_x0000_s27078" name="Equation" r:id="rId5" imgW="165028" imgH="228501" progId="Equation.DSMT4">
                    <p:embed/>
                  </p:oleObj>
                </mc:Choice>
                <mc:Fallback>
                  <p:oleObj name="Equation" r:id="rId5" imgW="165028" imgH="228501" progId="Equation.DSMT4">
                    <p:embed/>
                    <p:pic>
                      <p:nvPicPr>
                        <p:cNvPr id="0" name="Picture 1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7" y="1900"/>
                          <a:ext cx="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31801" name="Group 25"/>
          <p:cNvGrpSpPr>
            <a:grpSpLocks/>
          </p:cNvGrpSpPr>
          <p:nvPr/>
        </p:nvGrpSpPr>
        <p:grpSpPr bwMode="auto">
          <a:xfrm>
            <a:off x="7097713" y="5189538"/>
            <a:ext cx="1981200" cy="1219200"/>
            <a:chOff x="4191" y="2647"/>
            <a:chExt cx="1072" cy="640"/>
          </a:xfrm>
        </p:grpSpPr>
        <p:sp>
          <p:nvSpPr>
            <p:cNvPr id="26667" name="Freeform 26"/>
            <p:cNvSpPr>
              <a:spLocks/>
            </p:cNvSpPr>
            <p:nvPr/>
          </p:nvSpPr>
          <p:spPr bwMode="auto">
            <a:xfrm flipV="1">
              <a:off x="4277" y="2883"/>
              <a:ext cx="716" cy="242"/>
            </a:xfrm>
            <a:custGeom>
              <a:avLst/>
              <a:gdLst>
                <a:gd name="T0" fmla="*/ 0 w 700"/>
                <a:gd name="T1" fmla="*/ 325 h 319"/>
                <a:gd name="T2" fmla="*/ 160 w 700"/>
                <a:gd name="T3" fmla="*/ 274 h 319"/>
                <a:gd name="T4" fmla="*/ 203 w 700"/>
                <a:gd name="T5" fmla="*/ 4 h 319"/>
                <a:gd name="T6" fmla="*/ 244 w 700"/>
                <a:gd name="T7" fmla="*/ 249 h 319"/>
                <a:gd name="T8" fmla="*/ 370 w 700"/>
                <a:gd name="T9" fmla="*/ 308 h 319"/>
                <a:gd name="T10" fmla="*/ 463 w 700"/>
                <a:gd name="T11" fmla="*/ 265 h 319"/>
                <a:gd name="T12" fmla="*/ 480 w 700"/>
                <a:gd name="T13" fmla="*/ 54 h 319"/>
                <a:gd name="T14" fmla="*/ 505 w 700"/>
                <a:gd name="T15" fmla="*/ 240 h 319"/>
                <a:gd name="T16" fmla="*/ 564 w 700"/>
                <a:gd name="T17" fmla="*/ 283 h 319"/>
                <a:gd name="T18" fmla="*/ 716 w 700"/>
                <a:gd name="T19" fmla="*/ 299 h 3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0" h="319">
                  <a:moveTo>
                    <a:pt x="0" y="317"/>
                  </a:moveTo>
                  <a:cubicBezTo>
                    <a:pt x="61" y="318"/>
                    <a:pt x="123" y="319"/>
                    <a:pt x="156" y="267"/>
                  </a:cubicBezTo>
                  <a:cubicBezTo>
                    <a:pt x="189" y="215"/>
                    <a:pt x="184" y="8"/>
                    <a:pt x="198" y="4"/>
                  </a:cubicBezTo>
                  <a:cubicBezTo>
                    <a:pt x="212" y="0"/>
                    <a:pt x="212" y="194"/>
                    <a:pt x="239" y="243"/>
                  </a:cubicBezTo>
                  <a:cubicBezTo>
                    <a:pt x="266" y="292"/>
                    <a:pt x="326" y="297"/>
                    <a:pt x="362" y="300"/>
                  </a:cubicBezTo>
                  <a:cubicBezTo>
                    <a:pt x="398" y="303"/>
                    <a:pt x="435" y="300"/>
                    <a:pt x="453" y="259"/>
                  </a:cubicBezTo>
                  <a:cubicBezTo>
                    <a:pt x="471" y="218"/>
                    <a:pt x="462" y="57"/>
                    <a:pt x="469" y="53"/>
                  </a:cubicBezTo>
                  <a:cubicBezTo>
                    <a:pt x="476" y="49"/>
                    <a:pt x="480" y="197"/>
                    <a:pt x="494" y="234"/>
                  </a:cubicBezTo>
                  <a:cubicBezTo>
                    <a:pt x="508" y="271"/>
                    <a:pt x="517" y="266"/>
                    <a:pt x="551" y="276"/>
                  </a:cubicBezTo>
                  <a:cubicBezTo>
                    <a:pt x="585" y="286"/>
                    <a:pt x="677" y="289"/>
                    <a:pt x="700" y="292"/>
                  </a:cubicBez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68" name="Line 27"/>
            <p:cNvSpPr>
              <a:spLocks noChangeShapeType="1"/>
            </p:cNvSpPr>
            <p:nvPr/>
          </p:nvSpPr>
          <p:spPr bwMode="auto">
            <a:xfrm>
              <a:off x="4228" y="3217"/>
              <a:ext cx="880" cy="8"/>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sp>
          <p:nvSpPr>
            <p:cNvPr id="26669" name="Line 28"/>
            <p:cNvSpPr>
              <a:spLocks noChangeShapeType="1"/>
            </p:cNvSpPr>
            <p:nvPr/>
          </p:nvSpPr>
          <p:spPr bwMode="auto">
            <a:xfrm flipV="1">
              <a:off x="4227" y="2822"/>
              <a:ext cx="0" cy="395"/>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ea"/>
                <a:ea typeface="+mn-ea"/>
              </a:endParaRPr>
            </a:p>
          </p:txBody>
        </p:sp>
        <p:graphicFrame>
          <p:nvGraphicFramePr>
            <p:cNvPr id="26670" name="Object 29"/>
            <p:cNvGraphicFramePr>
              <a:graphicFrameLocks noChangeAspect="1"/>
            </p:cNvGraphicFramePr>
            <p:nvPr/>
          </p:nvGraphicFramePr>
          <p:xfrm>
            <a:off x="5151" y="3167"/>
            <a:ext cx="112" cy="120"/>
          </p:xfrm>
          <a:graphic>
            <a:graphicData uri="http://schemas.openxmlformats.org/presentationml/2006/ole">
              <mc:AlternateContent xmlns:mc="http://schemas.openxmlformats.org/markup-compatibility/2006">
                <mc:Choice xmlns:v="urn:schemas-microsoft-com:vml" Requires="v">
                  <p:oleObj spid="_x0000_s27079" name="Equation" r:id="rId7" imgW="177646" imgH="190335" progId="Equation.DSMT4">
                    <p:embed/>
                  </p:oleObj>
                </mc:Choice>
                <mc:Fallback>
                  <p:oleObj name="Equation" r:id="rId7" imgW="177646" imgH="190335" progId="Equation.DSMT4">
                    <p:embed/>
                    <p:pic>
                      <p:nvPicPr>
                        <p:cNvPr id="0"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 y="3167"/>
                          <a:ext cx="112"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71" name="Object 30"/>
            <p:cNvGraphicFramePr>
              <a:graphicFrameLocks noChangeAspect="1"/>
            </p:cNvGraphicFramePr>
            <p:nvPr/>
          </p:nvGraphicFramePr>
          <p:xfrm>
            <a:off x="4191" y="2647"/>
            <a:ext cx="104" cy="144"/>
          </p:xfrm>
          <a:graphic>
            <a:graphicData uri="http://schemas.openxmlformats.org/presentationml/2006/ole">
              <mc:AlternateContent xmlns:mc="http://schemas.openxmlformats.org/markup-compatibility/2006">
                <mc:Choice xmlns:v="urn:schemas-microsoft-com:vml" Requires="v">
                  <p:oleObj spid="_x0000_s27080" name="Equation" r:id="rId8" imgW="165028" imgH="228501" progId="Equation.DSMT4">
                    <p:embed/>
                  </p:oleObj>
                </mc:Choice>
                <mc:Fallback>
                  <p:oleObj name="Equation" r:id="rId8" imgW="165028" imgH="228501" progId="Equation.DSMT4">
                    <p:embed/>
                    <p:pic>
                      <p:nvPicPr>
                        <p:cNvPr id="0" name="Picture 1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 y="2647"/>
                          <a:ext cx="104"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1807" name="Text Box 31"/>
          <p:cNvSpPr txBox="1">
            <a:spLocks noChangeArrowheads="1"/>
          </p:cNvSpPr>
          <p:nvPr/>
        </p:nvSpPr>
        <p:spPr bwMode="auto">
          <a:xfrm>
            <a:off x="1187450" y="476250"/>
            <a:ext cx="6499225" cy="457200"/>
          </a:xfrm>
          <a:prstGeom prst="rect">
            <a:avLst/>
          </a:prstGeom>
          <a:solidFill>
            <a:srgbClr val="6666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FFFF00"/>
                </a:solidFill>
                <a:effectLst>
                  <a:outerShdw blurRad="38100" dist="38100" dir="2700000" algn="tl">
                    <a:srgbClr val="000000"/>
                  </a:outerShdw>
                </a:effectLst>
                <a:latin typeface="+mn-ea"/>
                <a:ea typeface="+mn-ea"/>
              </a:rPr>
              <a:t>光谱由物质内部运动决定，包含内部结构信息</a:t>
            </a:r>
          </a:p>
        </p:txBody>
      </p:sp>
      <p:sp>
        <p:nvSpPr>
          <p:cNvPr id="331811" name="Text Box 35"/>
          <p:cNvSpPr txBox="1">
            <a:spLocks noChangeArrowheads="1"/>
          </p:cNvSpPr>
          <p:nvPr/>
        </p:nvSpPr>
        <p:spPr bwMode="auto">
          <a:xfrm>
            <a:off x="1403350" y="1216025"/>
            <a:ext cx="2808288" cy="528638"/>
          </a:xfrm>
          <a:prstGeom prst="rect">
            <a:avLst/>
          </a:prstGeom>
          <a:solidFill>
            <a:srgbClr val="666699"/>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sz="2800">
                <a:solidFill>
                  <a:srgbClr val="FFFF99"/>
                </a:solidFill>
                <a:effectLst>
                  <a:outerShdw blurRad="38100" dist="38100" dir="2700000" algn="tl">
                    <a:srgbClr val="000000"/>
                  </a:outerShdw>
                </a:effectLst>
                <a:latin typeface="+mn-ea"/>
                <a:ea typeface="+mn-ea"/>
              </a:rPr>
              <a:t>按光谱结构分类</a:t>
            </a:r>
          </a:p>
        </p:txBody>
      </p:sp>
      <p:sp>
        <p:nvSpPr>
          <p:cNvPr id="331812" name="Rectangle 36"/>
          <p:cNvSpPr>
            <a:spLocks noChangeArrowheads="1"/>
          </p:cNvSpPr>
          <p:nvPr/>
        </p:nvSpPr>
        <p:spPr bwMode="auto">
          <a:xfrm>
            <a:off x="3203575" y="2997200"/>
            <a:ext cx="3581400" cy="515938"/>
          </a:xfrm>
          <a:prstGeom prst="rect">
            <a:avLst/>
          </a:prstGeom>
          <a:gradFill rotWithShape="1">
            <a:gsLst>
              <a:gs pos="0">
                <a:srgbClr val="4D4D4D"/>
              </a:gs>
              <a:gs pos="50000">
                <a:schemeClr val="bg1"/>
              </a:gs>
              <a:gs pos="100000">
                <a:srgbClr val="4D4D4D"/>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defRPr/>
            </a:pPr>
            <a:endParaRPr lang="zh-CN" altLang="en-US"/>
          </a:p>
        </p:txBody>
      </p:sp>
      <p:grpSp>
        <p:nvGrpSpPr>
          <p:cNvPr id="331813" name="Group 37"/>
          <p:cNvGrpSpPr>
            <a:grpSpLocks/>
          </p:cNvGrpSpPr>
          <p:nvPr/>
        </p:nvGrpSpPr>
        <p:grpSpPr bwMode="auto">
          <a:xfrm>
            <a:off x="3203575" y="1844675"/>
            <a:ext cx="3581400" cy="515938"/>
            <a:chOff x="1798" y="3544"/>
            <a:chExt cx="1845" cy="325"/>
          </a:xfrm>
        </p:grpSpPr>
        <p:sp>
          <p:nvSpPr>
            <p:cNvPr id="26661" name="Rectangle 38"/>
            <p:cNvSpPr>
              <a:spLocks noChangeArrowheads="1"/>
            </p:cNvSpPr>
            <p:nvPr/>
          </p:nvSpPr>
          <p:spPr bwMode="auto">
            <a:xfrm>
              <a:off x="1798" y="3544"/>
              <a:ext cx="1845" cy="325"/>
            </a:xfrm>
            <a:prstGeom prst="rect">
              <a:avLst/>
            </a:prstGeom>
            <a:solidFill>
              <a:srgbClr val="4D4D4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6662" name="Line 39"/>
            <p:cNvSpPr>
              <a:spLocks noChangeShapeType="1"/>
            </p:cNvSpPr>
            <p:nvPr/>
          </p:nvSpPr>
          <p:spPr bwMode="auto">
            <a:xfrm>
              <a:off x="2001"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3" name="Line 40"/>
            <p:cNvSpPr>
              <a:spLocks noChangeShapeType="1"/>
            </p:cNvSpPr>
            <p:nvPr/>
          </p:nvSpPr>
          <p:spPr bwMode="auto">
            <a:xfrm>
              <a:off x="2542"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4" name="Line 41"/>
            <p:cNvSpPr>
              <a:spLocks noChangeShapeType="1"/>
            </p:cNvSpPr>
            <p:nvPr/>
          </p:nvSpPr>
          <p:spPr bwMode="auto">
            <a:xfrm>
              <a:off x="2896"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5" name="Line 42"/>
            <p:cNvSpPr>
              <a:spLocks noChangeShapeType="1"/>
            </p:cNvSpPr>
            <p:nvPr/>
          </p:nvSpPr>
          <p:spPr bwMode="auto">
            <a:xfrm>
              <a:off x="3068"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66" name="Line 43"/>
            <p:cNvSpPr>
              <a:spLocks noChangeShapeType="1"/>
            </p:cNvSpPr>
            <p:nvPr/>
          </p:nvSpPr>
          <p:spPr bwMode="auto">
            <a:xfrm>
              <a:off x="3167" y="3550"/>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331820" name="Text Box 44"/>
          <p:cNvSpPr txBox="1">
            <a:spLocks noChangeArrowheads="1"/>
          </p:cNvSpPr>
          <p:nvPr/>
        </p:nvSpPr>
        <p:spPr bwMode="auto">
          <a:xfrm>
            <a:off x="1758950" y="2989263"/>
            <a:ext cx="1430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连续光谱</a:t>
            </a:r>
          </a:p>
        </p:txBody>
      </p:sp>
      <p:sp>
        <p:nvSpPr>
          <p:cNvPr id="331821" name="Text Box 45"/>
          <p:cNvSpPr txBox="1">
            <a:spLocks noChangeArrowheads="1"/>
          </p:cNvSpPr>
          <p:nvPr/>
        </p:nvSpPr>
        <p:spPr bwMode="auto">
          <a:xfrm>
            <a:off x="1763713" y="1897063"/>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线状光谱</a:t>
            </a:r>
          </a:p>
        </p:txBody>
      </p:sp>
      <p:sp>
        <p:nvSpPr>
          <p:cNvPr id="331822" name="Text Box 46"/>
          <p:cNvSpPr txBox="1">
            <a:spLocks noChangeArrowheads="1"/>
          </p:cNvSpPr>
          <p:nvPr/>
        </p:nvSpPr>
        <p:spPr bwMode="auto">
          <a:xfrm>
            <a:off x="6946900" y="3060700"/>
            <a:ext cx="177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固体热辐射</a:t>
            </a:r>
          </a:p>
        </p:txBody>
      </p:sp>
      <p:sp>
        <p:nvSpPr>
          <p:cNvPr id="331823" name="Text Box 47"/>
          <p:cNvSpPr txBox="1">
            <a:spLocks noChangeArrowheads="1"/>
          </p:cNvSpPr>
          <p:nvPr/>
        </p:nvSpPr>
        <p:spPr bwMode="auto">
          <a:xfrm>
            <a:off x="6946900" y="1916113"/>
            <a:ext cx="154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原子发光</a:t>
            </a:r>
          </a:p>
        </p:txBody>
      </p:sp>
      <p:sp>
        <p:nvSpPr>
          <p:cNvPr id="331824" name="Text Box 48"/>
          <p:cNvSpPr txBox="1">
            <a:spLocks noChangeArrowheads="1"/>
          </p:cNvSpPr>
          <p:nvPr/>
        </p:nvSpPr>
        <p:spPr bwMode="auto">
          <a:xfrm>
            <a:off x="1763713" y="2486025"/>
            <a:ext cx="1439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solidFill>
                  <a:srgbClr val="0000FF"/>
                </a:solidFill>
                <a:effectLst>
                  <a:outerShdw blurRad="38100" dist="38100" dir="2700000" algn="tl">
                    <a:srgbClr val="C0C0C0"/>
                  </a:outerShdw>
                </a:effectLst>
                <a:latin typeface="+mn-ea"/>
                <a:ea typeface="+mn-ea"/>
              </a:rPr>
              <a:t>带状光谱</a:t>
            </a:r>
          </a:p>
        </p:txBody>
      </p:sp>
      <p:sp>
        <p:nvSpPr>
          <p:cNvPr id="331825" name="Text Box 49"/>
          <p:cNvSpPr txBox="1">
            <a:spLocks noChangeArrowheads="1"/>
          </p:cNvSpPr>
          <p:nvPr/>
        </p:nvSpPr>
        <p:spPr bwMode="auto">
          <a:xfrm>
            <a:off x="6946900" y="2416175"/>
            <a:ext cx="145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0" lang="zh-CN" altLang="en-US">
                <a:effectLst>
                  <a:outerShdw blurRad="38100" dist="38100" dir="2700000" algn="tl">
                    <a:srgbClr val="C0C0C0"/>
                  </a:outerShdw>
                </a:effectLst>
                <a:latin typeface="+mn-ea"/>
                <a:ea typeface="+mn-ea"/>
              </a:rPr>
              <a:t>分子发光</a:t>
            </a:r>
          </a:p>
        </p:txBody>
      </p:sp>
      <p:grpSp>
        <p:nvGrpSpPr>
          <p:cNvPr id="331826" name="Group 50"/>
          <p:cNvGrpSpPr>
            <a:grpSpLocks noChangeAspect="1"/>
          </p:cNvGrpSpPr>
          <p:nvPr/>
        </p:nvGrpSpPr>
        <p:grpSpPr bwMode="auto">
          <a:xfrm>
            <a:off x="3203575" y="2420944"/>
            <a:ext cx="3581400" cy="515938"/>
            <a:chOff x="1507" y="1757"/>
            <a:chExt cx="1845" cy="325"/>
          </a:xfrm>
        </p:grpSpPr>
        <p:sp>
          <p:nvSpPr>
            <p:cNvPr id="26645" name="Rectangle 51"/>
            <p:cNvSpPr>
              <a:spLocks noChangeAspect="1" noChangeArrowheads="1"/>
            </p:cNvSpPr>
            <p:nvPr/>
          </p:nvSpPr>
          <p:spPr bwMode="auto">
            <a:xfrm>
              <a:off x="1507" y="1757"/>
              <a:ext cx="1845" cy="325"/>
            </a:xfrm>
            <a:prstGeom prst="rect">
              <a:avLst/>
            </a:prstGeom>
            <a:solidFill>
              <a:srgbClr val="4D4D4D"/>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6646" name="Line 52"/>
            <p:cNvSpPr>
              <a:spLocks noChangeAspect="1" noChangeShapeType="1"/>
            </p:cNvSpPr>
            <p:nvPr/>
          </p:nvSpPr>
          <p:spPr bwMode="auto">
            <a:xfrm>
              <a:off x="1694"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7" name="Line 53"/>
            <p:cNvSpPr>
              <a:spLocks noChangeAspect="1" noChangeShapeType="1"/>
            </p:cNvSpPr>
            <p:nvPr/>
          </p:nvSpPr>
          <p:spPr bwMode="auto">
            <a:xfrm>
              <a:off x="1733"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8" name="Line 54"/>
            <p:cNvSpPr>
              <a:spLocks noChangeAspect="1" noChangeShapeType="1"/>
            </p:cNvSpPr>
            <p:nvPr/>
          </p:nvSpPr>
          <p:spPr bwMode="auto">
            <a:xfrm>
              <a:off x="177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49" name="Line 55"/>
            <p:cNvSpPr>
              <a:spLocks noChangeAspect="1" noChangeShapeType="1"/>
            </p:cNvSpPr>
            <p:nvPr/>
          </p:nvSpPr>
          <p:spPr bwMode="auto">
            <a:xfrm>
              <a:off x="180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0" name="Line 56"/>
            <p:cNvSpPr>
              <a:spLocks noChangeAspect="1" noChangeShapeType="1"/>
            </p:cNvSpPr>
            <p:nvPr/>
          </p:nvSpPr>
          <p:spPr bwMode="auto">
            <a:xfrm>
              <a:off x="1850"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1" name="Line 57"/>
            <p:cNvSpPr>
              <a:spLocks noChangeAspect="1" noChangeShapeType="1"/>
            </p:cNvSpPr>
            <p:nvPr/>
          </p:nvSpPr>
          <p:spPr bwMode="auto">
            <a:xfrm>
              <a:off x="2153"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2" name="Line 58"/>
            <p:cNvSpPr>
              <a:spLocks noChangeAspect="1" noChangeShapeType="1"/>
            </p:cNvSpPr>
            <p:nvPr/>
          </p:nvSpPr>
          <p:spPr bwMode="auto">
            <a:xfrm>
              <a:off x="2192"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3" name="Line 59"/>
            <p:cNvSpPr>
              <a:spLocks noChangeAspect="1" noChangeShapeType="1"/>
            </p:cNvSpPr>
            <p:nvPr/>
          </p:nvSpPr>
          <p:spPr bwMode="auto">
            <a:xfrm>
              <a:off x="2231"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4" name="Line 60"/>
            <p:cNvSpPr>
              <a:spLocks noChangeAspect="1" noChangeShapeType="1"/>
            </p:cNvSpPr>
            <p:nvPr/>
          </p:nvSpPr>
          <p:spPr bwMode="auto">
            <a:xfrm>
              <a:off x="2261"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5" name="Line 61"/>
            <p:cNvSpPr>
              <a:spLocks noChangeAspect="1" noChangeShapeType="1"/>
            </p:cNvSpPr>
            <p:nvPr/>
          </p:nvSpPr>
          <p:spPr bwMode="auto">
            <a:xfrm>
              <a:off x="2309" y="1763"/>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6" name="Line 62"/>
            <p:cNvSpPr>
              <a:spLocks noChangeAspect="1" noChangeShapeType="1"/>
            </p:cNvSpPr>
            <p:nvPr/>
          </p:nvSpPr>
          <p:spPr bwMode="auto">
            <a:xfrm>
              <a:off x="2458"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7" name="Line 63"/>
            <p:cNvSpPr>
              <a:spLocks noChangeAspect="1" noChangeShapeType="1"/>
            </p:cNvSpPr>
            <p:nvPr/>
          </p:nvSpPr>
          <p:spPr bwMode="auto">
            <a:xfrm>
              <a:off x="2497"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8" name="Line 64"/>
            <p:cNvSpPr>
              <a:spLocks noChangeAspect="1" noChangeShapeType="1"/>
            </p:cNvSpPr>
            <p:nvPr/>
          </p:nvSpPr>
          <p:spPr bwMode="auto">
            <a:xfrm>
              <a:off x="2536"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6659" name="Line 65"/>
            <p:cNvSpPr>
              <a:spLocks noChangeAspect="1" noChangeShapeType="1"/>
            </p:cNvSpPr>
            <p:nvPr/>
          </p:nvSpPr>
          <p:spPr bwMode="auto">
            <a:xfrm>
              <a:off x="2566"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6660" name="Line 66"/>
            <p:cNvSpPr>
              <a:spLocks noChangeAspect="1" noChangeShapeType="1"/>
            </p:cNvSpPr>
            <p:nvPr/>
          </p:nvSpPr>
          <p:spPr bwMode="auto">
            <a:xfrm>
              <a:off x="2614" y="1764"/>
              <a:ext cx="0" cy="313"/>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331843" name="Rectangle 67"/>
          <p:cNvSpPr>
            <a:spLocks noGrp="1" noChangeArrowheads="1"/>
          </p:cNvSpPr>
          <p:nvPr>
            <p:ph type="title"/>
          </p:nvPr>
        </p:nvSpPr>
        <p:spPr>
          <a:xfrm>
            <a:off x="755650" y="1287463"/>
            <a:ext cx="574675" cy="3168650"/>
          </a:xfrm>
          <a:solidFill>
            <a:schemeClr val="accent2"/>
          </a:solidFill>
          <a:ln>
            <a:solidFill>
              <a:schemeClr val="accent2"/>
            </a:solidFill>
            <a:miter lim="800000"/>
            <a:headEnd/>
            <a:tailEnd/>
          </a:ln>
          <a:effectLst>
            <a:outerShdw dist="107763" dir="8100000" algn="ctr" rotWithShape="0">
              <a:schemeClr val="bg2">
                <a:alpha val="50000"/>
              </a:schemeClr>
            </a:outerShdw>
          </a:effectLst>
        </p:spPr>
        <p:txBody>
          <a:bodyPr anchor="ctr"/>
          <a:lstStyle/>
          <a:p>
            <a:pPr eaLnBrk="1" hangingPunct="1">
              <a:defRPr/>
            </a:pPr>
            <a:r>
              <a:rPr lang="zh-CN" altLang="en-US" sz="2800" b="0" dirty="0" smtClean="0">
                <a:solidFill>
                  <a:srgbClr val="FFFF00"/>
                </a:solidFill>
                <a:effectLst>
                  <a:outerShdw blurRad="38100" dist="38100" dir="2700000" algn="tl">
                    <a:srgbClr val="000000"/>
                  </a:outerShdw>
                </a:effectLst>
                <a:latin typeface="+mn-ea"/>
                <a:ea typeface="+mn-ea"/>
              </a:rPr>
              <a:t>光谱及其分类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1811"/>
                                        </p:tgtEl>
                                        <p:attrNameLst>
                                          <p:attrName>style.visibility</p:attrName>
                                        </p:attrNameLst>
                                      </p:cBhvr>
                                      <p:to>
                                        <p:strVal val="visible"/>
                                      </p:to>
                                    </p:set>
                                    <p:animEffect transition="in" filter="wipe(left)">
                                      <p:cBhvr>
                                        <p:cTn id="7" dur="500"/>
                                        <p:tgtEl>
                                          <p:spTgt spid="331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1821"/>
                                        </p:tgtEl>
                                        <p:attrNameLst>
                                          <p:attrName>style.visibility</p:attrName>
                                        </p:attrNameLst>
                                      </p:cBhvr>
                                      <p:to>
                                        <p:strVal val="visible"/>
                                      </p:to>
                                    </p:set>
                                    <p:animEffect transition="in" filter="wipe(left)">
                                      <p:cBhvr>
                                        <p:cTn id="12" dur="500"/>
                                        <p:tgtEl>
                                          <p:spTgt spid="331821"/>
                                        </p:tgtEl>
                                      </p:cBhvr>
                                    </p:animEffect>
                                  </p:childTnLst>
                                </p:cTn>
                              </p:par>
                              <p:par>
                                <p:cTn id="13" presetID="22" presetClass="entr" presetSubtype="8" fill="hold" nodeType="withEffect">
                                  <p:stCondLst>
                                    <p:cond delay="0"/>
                                  </p:stCondLst>
                                  <p:childTnLst>
                                    <p:set>
                                      <p:cBhvr>
                                        <p:cTn id="14" dur="1" fill="hold">
                                          <p:stCondLst>
                                            <p:cond delay="0"/>
                                          </p:stCondLst>
                                        </p:cTn>
                                        <p:tgtEl>
                                          <p:spTgt spid="331813"/>
                                        </p:tgtEl>
                                        <p:attrNameLst>
                                          <p:attrName>style.visibility</p:attrName>
                                        </p:attrNameLst>
                                      </p:cBhvr>
                                      <p:to>
                                        <p:strVal val="visible"/>
                                      </p:to>
                                    </p:set>
                                    <p:animEffect transition="in" filter="wipe(left)">
                                      <p:cBhvr>
                                        <p:cTn id="15" dur="500"/>
                                        <p:tgtEl>
                                          <p:spTgt spid="3318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31823"/>
                                        </p:tgtEl>
                                        <p:attrNameLst>
                                          <p:attrName>style.visibility</p:attrName>
                                        </p:attrNameLst>
                                      </p:cBhvr>
                                      <p:to>
                                        <p:strVal val="visible"/>
                                      </p:to>
                                    </p:set>
                                    <p:animEffect transition="in" filter="wipe(left)">
                                      <p:cBhvr>
                                        <p:cTn id="18" dur="500"/>
                                        <p:tgtEl>
                                          <p:spTgt spid="3318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31824"/>
                                        </p:tgtEl>
                                        <p:attrNameLst>
                                          <p:attrName>style.visibility</p:attrName>
                                        </p:attrNameLst>
                                      </p:cBhvr>
                                      <p:to>
                                        <p:strVal val="visible"/>
                                      </p:to>
                                    </p:set>
                                    <p:animEffect transition="in" filter="wipe(left)">
                                      <p:cBhvr>
                                        <p:cTn id="23" dur="500"/>
                                        <p:tgtEl>
                                          <p:spTgt spid="331824"/>
                                        </p:tgtEl>
                                      </p:cBhvr>
                                    </p:animEffect>
                                  </p:childTnLst>
                                </p:cTn>
                              </p:par>
                              <p:par>
                                <p:cTn id="24" presetID="22" presetClass="entr" presetSubtype="8" fill="hold" nodeType="withEffect">
                                  <p:stCondLst>
                                    <p:cond delay="0"/>
                                  </p:stCondLst>
                                  <p:childTnLst>
                                    <p:set>
                                      <p:cBhvr>
                                        <p:cTn id="25" dur="1" fill="hold">
                                          <p:stCondLst>
                                            <p:cond delay="0"/>
                                          </p:stCondLst>
                                        </p:cTn>
                                        <p:tgtEl>
                                          <p:spTgt spid="331826"/>
                                        </p:tgtEl>
                                        <p:attrNameLst>
                                          <p:attrName>style.visibility</p:attrName>
                                        </p:attrNameLst>
                                      </p:cBhvr>
                                      <p:to>
                                        <p:strVal val="visible"/>
                                      </p:to>
                                    </p:set>
                                    <p:animEffect transition="in" filter="wipe(left)">
                                      <p:cBhvr>
                                        <p:cTn id="26" dur="500"/>
                                        <p:tgtEl>
                                          <p:spTgt spid="3318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31825"/>
                                        </p:tgtEl>
                                        <p:attrNameLst>
                                          <p:attrName>style.visibility</p:attrName>
                                        </p:attrNameLst>
                                      </p:cBhvr>
                                      <p:to>
                                        <p:strVal val="visible"/>
                                      </p:to>
                                    </p:set>
                                    <p:animEffect transition="in" filter="wipe(left)">
                                      <p:cBhvr>
                                        <p:cTn id="29" dur="500"/>
                                        <p:tgtEl>
                                          <p:spTgt spid="33182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331820"/>
                                        </p:tgtEl>
                                        <p:attrNameLst>
                                          <p:attrName>style.visibility</p:attrName>
                                        </p:attrNameLst>
                                      </p:cBhvr>
                                      <p:to>
                                        <p:strVal val="visible"/>
                                      </p:to>
                                    </p:set>
                                    <p:animEffect transition="in" filter="wipe(left)">
                                      <p:cBhvr>
                                        <p:cTn id="34" dur="500"/>
                                        <p:tgtEl>
                                          <p:spTgt spid="3318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1812"/>
                                        </p:tgtEl>
                                        <p:attrNameLst>
                                          <p:attrName>style.visibility</p:attrName>
                                        </p:attrNameLst>
                                      </p:cBhvr>
                                      <p:to>
                                        <p:strVal val="visible"/>
                                      </p:to>
                                    </p:set>
                                    <p:animEffect transition="in" filter="wipe(left)">
                                      <p:cBhvr>
                                        <p:cTn id="37" dur="500"/>
                                        <p:tgtEl>
                                          <p:spTgt spid="331812"/>
                                        </p:tgtEl>
                                      </p:cBhvr>
                                    </p:animEffect>
                                  </p:childTnLst>
                                </p:cTn>
                              </p:par>
                              <p:par>
                                <p:cTn id="38" presetID="22" presetClass="entr" presetSubtype="8" fill="hold" nodeType="withEffect">
                                  <p:stCondLst>
                                    <p:cond delay="0"/>
                                  </p:stCondLst>
                                  <p:childTnLst>
                                    <p:set>
                                      <p:cBhvr>
                                        <p:cTn id="39" dur="1" fill="hold">
                                          <p:stCondLst>
                                            <p:cond delay="0"/>
                                          </p:stCondLst>
                                        </p:cTn>
                                        <p:tgtEl>
                                          <p:spTgt spid="331822"/>
                                        </p:tgtEl>
                                        <p:attrNameLst>
                                          <p:attrName>style.visibility</p:attrName>
                                        </p:attrNameLst>
                                      </p:cBhvr>
                                      <p:to>
                                        <p:strVal val="visible"/>
                                      </p:to>
                                    </p:set>
                                    <p:animEffect transition="in" filter="wipe(left)">
                                      <p:cBhvr>
                                        <p:cTn id="40" dur="500"/>
                                        <p:tgtEl>
                                          <p:spTgt spid="33182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31778"/>
                                        </p:tgtEl>
                                        <p:attrNameLst>
                                          <p:attrName>style.visibility</p:attrName>
                                        </p:attrNameLst>
                                      </p:cBhvr>
                                      <p:to>
                                        <p:strVal val="visible"/>
                                      </p:to>
                                    </p:set>
                                    <p:animEffect transition="in" filter="blinds(horizontal)">
                                      <p:cBhvr>
                                        <p:cTn id="45" dur="500"/>
                                        <p:tgtEl>
                                          <p:spTgt spid="3317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31779"/>
                                        </p:tgtEl>
                                        <p:attrNameLst>
                                          <p:attrName>style.visibility</p:attrName>
                                        </p:attrNameLst>
                                      </p:cBhvr>
                                      <p:to>
                                        <p:strVal val="visible"/>
                                      </p:to>
                                    </p:set>
                                    <p:animEffect transition="in" filter="wipe(left)">
                                      <p:cBhvr>
                                        <p:cTn id="50" dur="500"/>
                                        <p:tgtEl>
                                          <p:spTgt spid="331779"/>
                                        </p:tgtEl>
                                      </p:cBhvr>
                                    </p:animEffect>
                                  </p:childTnLst>
                                </p:cTn>
                              </p:par>
                              <p:par>
                                <p:cTn id="51" presetID="22" presetClass="entr" presetSubtype="8" fill="hold" nodeType="withEffect">
                                  <p:stCondLst>
                                    <p:cond delay="0"/>
                                  </p:stCondLst>
                                  <p:childTnLst>
                                    <p:set>
                                      <p:cBhvr>
                                        <p:cTn id="52" dur="1" fill="hold">
                                          <p:stCondLst>
                                            <p:cond delay="0"/>
                                          </p:stCondLst>
                                        </p:cTn>
                                        <p:tgtEl>
                                          <p:spTgt spid="331780"/>
                                        </p:tgtEl>
                                        <p:attrNameLst>
                                          <p:attrName>style.visibility</p:attrName>
                                        </p:attrNameLst>
                                      </p:cBhvr>
                                      <p:to>
                                        <p:strVal val="visible"/>
                                      </p:to>
                                    </p:set>
                                    <p:animEffect transition="in" filter="wipe(left)">
                                      <p:cBhvr>
                                        <p:cTn id="53" dur="500"/>
                                        <p:tgtEl>
                                          <p:spTgt spid="331780"/>
                                        </p:tgtEl>
                                      </p:cBhvr>
                                    </p:animEffect>
                                  </p:childTnLst>
                                </p:cTn>
                              </p:par>
                              <p:par>
                                <p:cTn id="54" presetID="22" presetClass="entr" presetSubtype="8" fill="hold" nodeType="withEffect">
                                  <p:stCondLst>
                                    <p:cond delay="0"/>
                                  </p:stCondLst>
                                  <p:childTnLst>
                                    <p:set>
                                      <p:cBhvr>
                                        <p:cTn id="55" dur="1" fill="hold">
                                          <p:stCondLst>
                                            <p:cond delay="0"/>
                                          </p:stCondLst>
                                        </p:cTn>
                                        <p:tgtEl>
                                          <p:spTgt spid="331795"/>
                                        </p:tgtEl>
                                        <p:attrNameLst>
                                          <p:attrName>style.visibility</p:attrName>
                                        </p:attrNameLst>
                                      </p:cBhvr>
                                      <p:to>
                                        <p:strVal val="visible"/>
                                      </p:to>
                                    </p:set>
                                    <p:animEffect transition="in" filter="wipe(left)">
                                      <p:cBhvr>
                                        <p:cTn id="56" dur="500"/>
                                        <p:tgtEl>
                                          <p:spTgt spid="33179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1786"/>
                                        </p:tgtEl>
                                        <p:attrNameLst>
                                          <p:attrName>style.visibility</p:attrName>
                                        </p:attrNameLst>
                                      </p:cBhvr>
                                      <p:to>
                                        <p:strVal val="visible"/>
                                      </p:to>
                                    </p:set>
                                    <p:animEffect transition="in" filter="wipe(left)">
                                      <p:cBhvr>
                                        <p:cTn id="61" dur="500"/>
                                        <p:tgtEl>
                                          <p:spTgt spid="331786"/>
                                        </p:tgtEl>
                                      </p:cBhvr>
                                    </p:animEffect>
                                  </p:childTnLst>
                                </p:cTn>
                              </p:par>
                              <p:par>
                                <p:cTn id="62" presetID="22" presetClass="entr" presetSubtype="8" fill="hold" nodeType="withEffect">
                                  <p:stCondLst>
                                    <p:cond delay="0"/>
                                  </p:stCondLst>
                                  <p:childTnLst>
                                    <p:set>
                                      <p:cBhvr>
                                        <p:cTn id="63" dur="1" fill="hold">
                                          <p:stCondLst>
                                            <p:cond delay="0"/>
                                          </p:stCondLst>
                                        </p:cTn>
                                        <p:tgtEl>
                                          <p:spTgt spid="331787"/>
                                        </p:tgtEl>
                                        <p:attrNameLst>
                                          <p:attrName>style.visibility</p:attrName>
                                        </p:attrNameLst>
                                      </p:cBhvr>
                                      <p:to>
                                        <p:strVal val="visible"/>
                                      </p:to>
                                    </p:set>
                                    <p:animEffect transition="in" filter="wipe(left)">
                                      <p:cBhvr>
                                        <p:cTn id="64" dur="500"/>
                                        <p:tgtEl>
                                          <p:spTgt spid="331787"/>
                                        </p:tgtEl>
                                      </p:cBhvr>
                                    </p:animEffect>
                                  </p:childTnLst>
                                </p:cTn>
                              </p:par>
                              <p:par>
                                <p:cTn id="65" presetID="22" presetClass="entr" presetSubtype="8" fill="hold" nodeType="withEffect">
                                  <p:stCondLst>
                                    <p:cond delay="0"/>
                                  </p:stCondLst>
                                  <p:childTnLst>
                                    <p:set>
                                      <p:cBhvr>
                                        <p:cTn id="66" dur="1" fill="hold">
                                          <p:stCondLst>
                                            <p:cond delay="0"/>
                                          </p:stCondLst>
                                        </p:cTn>
                                        <p:tgtEl>
                                          <p:spTgt spid="331801"/>
                                        </p:tgtEl>
                                        <p:attrNameLst>
                                          <p:attrName>style.visibility</p:attrName>
                                        </p:attrNameLst>
                                      </p:cBhvr>
                                      <p:to>
                                        <p:strVal val="visible"/>
                                      </p:to>
                                    </p:set>
                                    <p:animEffect transition="in" filter="wipe(left)">
                                      <p:cBhvr>
                                        <p:cTn id="67" dur="500"/>
                                        <p:tgtEl>
                                          <p:spTgt spid="331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animBg="1"/>
      <p:bldP spid="331779" grpId="0"/>
      <p:bldP spid="331786" grpId="0"/>
      <p:bldP spid="331811" grpId="0" animBg="1"/>
      <p:bldP spid="331812" grpId="0" animBg="1"/>
      <p:bldP spid="331821" grpId="0"/>
      <p:bldP spid="331823" grpId="0"/>
      <p:bldP spid="331824" grpId="0"/>
      <p:bldP spid="3318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998448" y="2308146"/>
            <a:ext cx="3024336" cy="3789871"/>
          </a:xfrm>
          <a:prstGeom prst="rect">
            <a:avLst/>
          </a:prstGeom>
        </p:spPr>
      </p:pic>
      <p:sp>
        <p:nvSpPr>
          <p:cNvPr id="5" name="内容占位符 4"/>
          <p:cNvSpPr>
            <a:spLocks noGrp="1"/>
          </p:cNvSpPr>
          <p:nvPr>
            <p:ph idx="1"/>
          </p:nvPr>
        </p:nvSpPr>
        <p:spPr>
          <a:xfrm>
            <a:off x="179512" y="1227524"/>
            <a:ext cx="8229600" cy="4525962"/>
          </a:xfrm>
        </p:spPr>
        <p:txBody>
          <a:bodyPr>
            <a:normAutofit/>
          </a:bodyPr>
          <a:lstStyle/>
          <a:p>
            <a:r>
              <a:rPr lang="en-US" altLang="zh-CN" sz="2400" dirty="0" smtClean="0"/>
              <a:t>19</a:t>
            </a:r>
            <a:r>
              <a:rPr lang="zh-CN" altLang="en-US" sz="2400" dirty="0" smtClean="0"/>
              <a:t>世纪末，在经典力学、热力学、统计物理学和电动力学等领域物理学取得了一系列成就。物理学大厦已基本建成</a:t>
            </a:r>
            <a:endParaRPr lang="en-US" altLang="zh-CN" sz="2400" dirty="0" smtClean="0"/>
          </a:p>
          <a:p>
            <a:r>
              <a:rPr lang="zh-CN" altLang="en-US" sz="2400" dirty="0" smtClean="0"/>
              <a:t>“两朵乌云”</a:t>
            </a:r>
            <a:endParaRPr lang="zh-CN" altLang="en-US" sz="2400" dirty="0"/>
          </a:p>
        </p:txBody>
      </p:sp>
      <p:sp>
        <p:nvSpPr>
          <p:cNvPr id="4" name="标题 3"/>
          <p:cNvSpPr>
            <a:spLocks noGrp="1"/>
          </p:cNvSpPr>
          <p:nvPr>
            <p:ph type="title"/>
          </p:nvPr>
        </p:nvSpPr>
        <p:spPr>
          <a:xfrm>
            <a:off x="457200" y="17378"/>
            <a:ext cx="8229600" cy="994122"/>
          </a:xfrm>
        </p:spPr>
        <p:txBody>
          <a:bodyPr>
            <a:normAutofit/>
          </a:bodyPr>
          <a:lstStyle/>
          <a:p>
            <a:r>
              <a:rPr lang="en-US" altLang="zh-CN" sz="2800" dirty="0" smtClean="0"/>
              <a:t>20</a:t>
            </a:r>
            <a:r>
              <a:rPr lang="zh-CN" altLang="en-US" sz="2800" dirty="0" smtClean="0"/>
              <a:t>世纪最大“乌鸦嘴”</a:t>
            </a:r>
            <a:r>
              <a:rPr lang="en-US" altLang="zh-CN" sz="2800" dirty="0" smtClean="0"/>
              <a:t>——Lord Kelvin</a:t>
            </a:r>
            <a:endParaRPr lang="zh-CN" altLang="en-US" sz="2800" dirty="0"/>
          </a:p>
        </p:txBody>
      </p:sp>
      <p:sp>
        <p:nvSpPr>
          <p:cNvPr id="6" name="矩形 5"/>
          <p:cNvSpPr/>
          <p:nvPr/>
        </p:nvSpPr>
        <p:spPr>
          <a:xfrm>
            <a:off x="357734" y="2595676"/>
            <a:ext cx="5462493" cy="3785652"/>
          </a:xfrm>
          <a:prstGeom prst="rect">
            <a:avLst/>
          </a:prstGeom>
        </p:spPr>
        <p:txBody>
          <a:bodyPr wrap="square">
            <a:spAutoFit/>
          </a:bodyPr>
          <a:lstStyle/>
          <a:p>
            <a:r>
              <a:rPr lang="zh-CN" altLang="en-US" dirty="0">
                <a:solidFill>
                  <a:srgbClr val="0070C0"/>
                </a:solidFill>
                <a:latin typeface="+mn-ea"/>
                <a:ea typeface="+mn-ea"/>
              </a:rPr>
              <a:t>“动力学理论断言，热和光都是运动的方式。但现在这一理论的优美性和明晰性却被两朵乌云遮蔽，显得黯然失色了</a:t>
            </a:r>
            <a:r>
              <a:rPr lang="en-US" altLang="zh-CN" dirty="0" smtClean="0">
                <a:solidFill>
                  <a:srgbClr val="0070C0"/>
                </a:solidFill>
                <a:latin typeface="+mn-ea"/>
                <a:ea typeface="+mn-ea"/>
              </a:rPr>
              <a:t>……”</a:t>
            </a:r>
          </a:p>
          <a:p>
            <a:r>
              <a:rPr lang="zh-CN" altLang="en-US" dirty="0" smtClean="0">
                <a:solidFill>
                  <a:srgbClr val="0070C0"/>
                </a:solidFill>
                <a:latin typeface="+mn-ea"/>
                <a:ea typeface="+mn-ea"/>
              </a:rPr>
              <a:t>（</a:t>
            </a:r>
            <a:r>
              <a:rPr lang="zh-CN" altLang="en-US" dirty="0">
                <a:solidFill>
                  <a:srgbClr val="0070C0"/>
                </a:solidFill>
                <a:latin typeface="+mn-ea"/>
                <a:ea typeface="+mn-ea"/>
              </a:rPr>
              <a:t>‘</a:t>
            </a:r>
            <a:r>
              <a:rPr lang="en-US" altLang="zh-CN" dirty="0">
                <a:solidFill>
                  <a:srgbClr val="0070C0"/>
                </a:solidFill>
                <a:latin typeface="+mn-ea"/>
                <a:ea typeface="+mn-ea"/>
              </a:rPr>
              <a:t>The beauty and clearness of the dynamical theory, which asserts heat and light to be modes of motion, is at present obscured by two clouds.’</a:t>
            </a:r>
            <a:r>
              <a:rPr lang="zh-CN" altLang="en-US" dirty="0" smtClean="0">
                <a:solidFill>
                  <a:srgbClr val="0070C0"/>
                </a:solidFill>
                <a:latin typeface="+mn-ea"/>
                <a:ea typeface="+mn-ea"/>
              </a:rPr>
              <a:t>）</a:t>
            </a:r>
            <a:endParaRPr lang="en-US" altLang="zh-CN" dirty="0" smtClean="0">
              <a:solidFill>
                <a:srgbClr val="0070C0"/>
              </a:solidFill>
              <a:latin typeface="+mn-ea"/>
              <a:ea typeface="+mn-ea"/>
            </a:endParaRPr>
          </a:p>
          <a:p>
            <a:pPr algn="r"/>
            <a:r>
              <a:rPr lang="en-US" altLang="zh-CN" dirty="0" smtClean="0">
                <a:solidFill>
                  <a:srgbClr val="0070C0"/>
                </a:solidFill>
                <a:latin typeface="+mn-ea"/>
                <a:ea typeface="+mn-ea"/>
              </a:rPr>
              <a:t>——</a:t>
            </a:r>
            <a:r>
              <a:rPr lang="zh-CN" altLang="en-US" dirty="0" smtClean="0">
                <a:solidFill>
                  <a:srgbClr val="0070C0"/>
                </a:solidFill>
                <a:latin typeface="+mn-ea"/>
                <a:ea typeface="+mn-ea"/>
              </a:rPr>
              <a:t>开尔文</a:t>
            </a:r>
            <a:endParaRPr lang="zh-CN" altLang="en-US" dirty="0">
              <a:solidFill>
                <a:srgbClr val="0070C0"/>
              </a:solidFill>
              <a:latin typeface="+mn-ea"/>
              <a:ea typeface="+mn-ea"/>
            </a:endParaRPr>
          </a:p>
        </p:txBody>
      </p:sp>
    </p:spTree>
    <p:extLst>
      <p:ext uri="{BB962C8B-B14F-4D97-AF65-F5344CB8AC3E}">
        <p14:creationId xmlns:p14="http://schemas.microsoft.com/office/powerpoint/2010/main" val="31587839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27748" name="ShockwaveFlash1" r:id="rId2" imgW="9144000" imgH="5730840"/>
        </mc:Choice>
        <mc:Fallback>
          <p:control name="ShockwaveFlash1" r:id="rId2" imgW="9144000" imgH="5730840">
            <p:pic>
              <p:nvPicPr>
                <p:cNvPr id="2" name="ShockwaveFlash1"/>
                <p:cNvPicPr preferRelativeResize="0">
                  <a:picLocks noGrp="1" noChangeArrowheads="1" noChangeShapeType="1"/>
                </p:cNvPicPr>
                <p:nvPr/>
              </p:nvPicPr>
              <p:blipFill>
                <a:blip r:embed="rId4"/>
                <a:srcRect/>
                <a:stretch>
                  <a:fillRect/>
                </a:stretch>
              </p:blipFill>
              <p:spPr bwMode="auto">
                <a:xfrm>
                  <a:off x="0" y="1117600"/>
                  <a:ext cx="9144000" cy="5727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9379" name="Rectangle 3"/>
              <p:cNvSpPr>
                <a:spLocks noGrp="1" noChangeArrowheads="1"/>
              </p:cNvSpPr>
              <p:nvPr>
                <p:ph idx="1"/>
              </p:nvPr>
            </p:nvSpPr>
            <p:spPr/>
            <p:txBody>
              <a:bodyPr/>
              <a:lstStyle/>
              <a:p>
                <a:pPr marL="0" indent="0" algn="just" eaLnBrk="1" hangingPunct="1">
                  <a:buFont typeface="Wingdings" panose="05000000000000000000" pitchFamily="2" charset="2"/>
                  <a:buNone/>
                </a:pPr>
                <a:r>
                  <a:rPr lang="zh-CN" altLang="en-US" sz="2400" dirty="0" smtClean="0">
                    <a:latin typeface="Times New Roman" panose="02020603050405020304" pitchFamily="18" charset="0"/>
                    <a:cs typeface="Times New Roman" panose="02020603050405020304" pitchFamily="18" charset="0"/>
                  </a:rPr>
                  <a:t>不同的光源具有不同的光谱，从氢气放电管可以获得氢原子光谱。到</a:t>
                </a:r>
                <a:r>
                  <a:rPr lang="en-US" altLang="zh-CN" sz="2400" dirty="0" smtClean="0">
                    <a:latin typeface="Times New Roman" panose="02020603050405020304" pitchFamily="18" charset="0"/>
                    <a:cs typeface="Times New Roman" panose="02020603050405020304" pitchFamily="18" charset="0"/>
                  </a:rPr>
                  <a:t>1885</a:t>
                </a:r>
                <a:r>
                  <a:rPr lang="zh-CN" altLang="en-US" sz="2400" dirty="0" smtClean="0">
                    <a:latin typeface="Times New Roman" panose="02020603050405020304" pitchFamily="18" charset="0"/>
                    <a:cs typeface="Times New Roman" panose="02020603050405020304" pitchFamily="18" charset="0"/>
                  </a:rPr>
                  <a:t>年，人们从光谱仪中观察到的氢光谱线已有</a:t>
                </a:r>
                <a:r>
                  <a:rPr lang="en-US" altLang="zh-CN" sz="2400" dirty="0" smtClean="0">
                    <a:latin typeface="Times New Roman" panose="02020603050405020304" pitchFamily="18" charset="0"/>
                    <a:cs typeface="Times New Roman" panose="02020603050405020304" pitchFamily="18" charset="0"/>
                  </a:rPr>
                  <a:t>14</a:t>
                </a:r>
                <a:r>
                  <a:rPr lang="zh-CN" altLang="en-US" sz="2400" dirty="0" smtClean="0">
                    <a:latin typeface="Times New Roman" panose="02020603050405020304" pitchFamily="18" charset="0"/>
                    <a:cs typeface="Times New Roman" panose="02020603050405020304" pitchFamily="18" charset="0"/>
                  </a:rPr>
                  <a:t>条。这年，巴耳末（</a:t>
                </a:r>
                <a:r>
                  <a:rPr lang="en-US" altLang="zh-CN" sz="2400" dirty="0" err="1" smtClean="0">
                    <a:latin typeface="Times New Roman" panose="02020603050405020304" pitchFamily="18" charset="0"/>
                    <a:cs typeface="Times New Roman" panose="02020603050405020304" pitchFamily="18" charset="0"/>
                  </a:rPr>
                  <a:t>J.J.Balmer</a:t>
                </a:r>
                <a:r>
                  <a:rPr lang="en-US" altLang="zh-CN" sz="2400" dirty="0" smtClean="0">
                    <a:latin typeface="Times New Roman" panose="02020603050405020304" pitchFamily="18" charset="0"/>
                    <a:cs typeface="Times New Roman" panose="02020603050405020304" pitchFamily="18" charset="0"/>
                  </a:rPr>
                  <a:t> 1825~1898</a:t>
                </a:r>
                <a:r>
                  <a:rPr lang="zh-CN" altLang="en-US" sz="2400" dirty="0" smtClean="0">
                    <a:latin typeface="Times New Roman" panose="02020603050405020304" pitchFamily="18" charset="0"/>
                    <a:cs typeface="Times New Roman" panose="02020603050405020304" pitchFamily="18" charset="0"/>
                  </a:rPr>
                  <a:t>） 在对这些谱线进行分析研究后，提出了一个经验公式，依此可以计算在可见光区的谱线的波数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𝜈</m:t>
                        </m:r>
                      </m:e>
                    </m:acc>
                  </m:oMath>
                </a14:m>
                <a:r>
                  <a:rPr lang="zh-CN" altLang="en-US" sz="2400" dirty="0" smtClean="0">
                    <a:latin typeface="Times New Roman" panose="02020603050405020304" pitchFamily="18" charset="0"/>
                    <a:cs typeface="Times New Roman" panose="02020603050405020304" pitchFamily="18" charset="0"/>
                  </a:rPr>
                  <a:t>即波长的倒数）：</a:t>
                </a: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C00000"/>
                              </a:solidFill>
                              <a:latin typeface="Cambria Math" panose="02040503050406030204" pitchFamily="18" charset="0"/>
                            </a:rPr>
                          </m:ctrlPr>
                        </m:accPr>
                        <m:e>
                          <m:r>
                            <a:rPr lang="en-US" altLang="zh-CN" sz="2800" i="1">
                              <a:solidFill>
                                <a:srgbClr val="C00000"/>
                              </a:solidFill>
                              <a:latin typeface="Cambria Math" panose="02040503050406030204" pitchFamily="18" charset="0"/>
                            </a:rPr>
                            <m:t>𝜈</m:t>
                          </m:r>
                        </m:e>
                      </m:acc>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r>
                            <a:rPr lang="en-US" altLang="zh-CN" sz="2800" b="0" i="1" smtClean="0">
                              <a:solidFill>
                                <a:srgbClr val="C00000"/>
                              </a:solidFill>
                              <a:latin typeface="Cambria Math" panose="02040503050406030204" pitchFamily="18" charset="0"/>
                            </a:rPr>
                            <m:t>𝜆</m:t>
                          </m:r>
                        </m:den>
                      </m:f>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4</m:t>
                          </m:r>
                        </m:num>
                        <m:den>
                          <m:r>
                            <a:rPr lang="en-US" altLang="zh-CN" sz="2800" b="0" i="1" smtClean="0">
                              <a:solidFill>
                                <a:srgbClr val="C00000"/>
                              </a:solidFill>
                              <a:latin typeface="Cambria Math" panose="02040503050406030204" pitchFamily="18" charset="0"/>
                            </a:rPr>
                            <m:t>𝐵</m:t>
                          </m:r>
                        </m:den>
                      </m:f>
                      <m:d>
                        <m:dPr>
                          <m:ctrlPr>
                            <a:rPr lang="en-US" altLang="zh-CN" sz="2800" b="0" i="1" smtClean="0">
                              <a:solidFill>
                                <a:srgbClr val="C00000"/>
                              </a:solidFill>
                              <a:latin typeface="Cambria Math" panose="02040503050406030204" pitchFamily="18" charset="0"/>
                            </a:rPr>
                          </m:ctrlPr>
                        </m:dPr>
                        <m:e>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2</m:t>
                                  </m:r>
                                </m:e>
                                <m:sup>
                                  <m:r>
                                    <a:rPr lang="en-US" altLang="zh-CN" sz="2800" b="0" i="1" smtClean="0">
                                      <a:solidFill>
                                        <a:srgbClr val="C00000"/>
                                      </a:solidFill>
                                      <a:latin typeface="Cambria Math" panose="02040503050406030204" pitchFamily="18" charset="0"/>
                                    </a:rPr>
                                    <m:t>2</m:t>
                                  </m:r>
                                </m:sup>
                              </m:sSup>
                            </m:den>
                          </m:f>
                          <m:r>
                            <a:rPr lang="en-US" altLang="zh-CN" sz="2800" b="0" i="1" smtClean="0">
                              <a:solidFill>
                                <a:srgbClr val="C00000"/>
                              </a:solidFill>
                              <a:latin typeface="Cambria Math" panose="02040503050406030204" pitchFamily="18" charset="0"/>
                            </a:rPr>
                            <m:t>−</m:t>
                          </m:r>
                          <m:f>
                            <m:fPr>
                              <m:ctrlPr>
                                <a:rPr lang="en-US" altLang="zh-CN" sz="2800" b="0" i="1" smtClean="0">
                                  <a:solidFill>
                                    <a:srgbClr val="C00000"/>
                                  </a:solidFill>
                                  <a:latin typeface="Cambria Math" panose="02040503050406030204" pitchFamily="18" charset="0"/>
                                </a:rPr>
                              </m:ctrlPr>
                            </m:fPr>
                            <m:num>
                              <m:r>
                                <a:rPr lang="en-US" altLang="zh-CN" sz="2800" b="0" i="1" smtClean="0">
                                  <a:solidFill>
                                    <a:srgbClr val="C00000"/>
                                  </a:solidFill>
                                  <a:latin typeface="Cambria Math" panose="02040503050406030204" pitchFamily="18" charset="0"/>
                                </a:rPr>
                                <m:t>1</m:t>
                              </m:r>
                            </m:num>
                            <m:den>
                              <m:sSup>
                                <m:sSupPr>
                                  <m:ctrlPr>
                                    <a:rPr lang="en-US" altLang="zh-CN" sz="2800" b="0" i="1" smtClean="0">
                                      <a:solidFill>
                                        <a:srgbClr val="C00000"/>
                                      </a:solidFill>
                                      <a:latin typeface="Cambria Math" panose="02040503050406030204" pitchFamily="18" charset="0"/>
                                    </a:rPr>
                                  </m:ctrlPr>
                                </m:sSupPr>
                                <m:e>
                                  <m:r>
                                    <a:rPr lang="en-US" altLang="zh-CN" sz="2800" b="0" i="1" smtClean="0">
                                      <a:solidFill>
                                        <a:srgbClr val="C00000"/>
                                      </a:solidFill>
                                      <a:latin typeface="Cambria Math" panose="02040503050406030204" pitchFamily="18" charset="0"/>
                                    </a:rPr>
                                    <m:t>𝑛</m:t>
                                  </m:r>
                                </m:e>
                                <m:sup>
                                  <m:r>
                                    <a:rPr lang="en-US" altLang="zh-CN" sz="2800" b="0" i="1" smtClean="0">
                                      <a:solidFill>
                                        <a:srgbClr val="C00000"/>
                                      </a:solidFill>
                                      <a:latin typeface="Cambria Math" panose="02040503050406030204" pitchFamily="18" charset="0"/>
                                    </a:rPr>
                                    <m:t>2</m:t>
                                  </m:r>
                                </m:sup>
                              </m:sSup>
                            </m:den>
                          </m:f>
                        </m:e>
                      </m:d>
                      <m:r>
                        <a:rPr lang="en-US" altLang="zh-CN" sz="2800" b="0" i="1" smtClean="0">
                          <a:solidFill>
                            <a:srgbClr val="C00000"/>
                          </a:solidFill>
                          <a:latin typeface="Cambria Math" panose="02040503050406030204" pitchFamily="18" charset="0"/>
                        </a:rPr>
                        <m:t>,      </m:t>
                      </m:r>
                      <m:r>
                        <a:rPr lang="en-US" altLang="zh-CN" sz="2800" b="0" i="1" smtClean="0">
                          <a:solidFill>
                            <a:srgbClr val="C00000"/>
                          </a:solidFill>
                          <a:latin typeface="Cambria Math" panose="02040503050406030204" pitchFamily="18" charset="0"/>
                        </a:rPr>
                        <m:t>𝑛</m:t>
                      </m:r>
                      <m:r>
                        <a:rPr lang="en-US" altLang="zh-CN" sz="2800" b="0" i="1" smtClean="0">
                          <a:solidFill>
                            <a:srgbClr val="C00000"/>
                          </a:solidFill>
                          <a:latin typeface="Cambria Math" panose="02040503050406030204" pitchFamily="18" charset="0"/>
                        </a:rPr>
                        <m:t>=3,4,5,⋯</m:t>
                      </m:r>
                    </m:oMath>
                  </m:oMathPara>
                </a14:m>
                <a:endParaRPr lang="zh-CN" altLang="en-US" sz="2800" dirty="0" smtClean="0">
                  <a:solidFill>
                    <a:srgbClr val="C00000"/>
                  </a:solidFill>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r>
                  <a:rPr lang="zh-CN" altLang="en-US" sz="2400" dirty="0" smtClean="0">
                    <a:latin typeface="Times New Roman" panose="02020603050405020304" pitchFamily="18" charset="0"/>
                    <a:cs typeface="Times New Roman" panose="02020603050405020304" pitchFamily="18" charset="0"/>
                  </a:rPr>
                  <a:t>式中</a:t>
                </a:r>
                <a:r>
                  <a:rPr lang="en-US" altLang="zh-CN" sz="2400" dirty="0" smtClean="0">
                    <a:latin typeface="Times New Roman" panose="02020603050405020304" pitchFamily="18" charset="0"/>
                    <a:cs typeface="Times New Roman" panose="02020603050405020304" pitchFamily="18" charset="0"/>
                  </a:rPr>
                  <a:t>B = 3645.6 Å </a:t>
                </a:r>
                <a:r>
                  <a:rPr lang="zh-CN" altLang="en-US" sz="2400" dirty="0" smtClean="0">
                    <a:latin typeface="Times New Roman" panose="02020603050405020304" pitchFamily="18" charset="0"/>
                    <a:cs typeface="Times New Roman" panose="02020603050405020304" pitchFamily="18" charset="0"/>
                  </a:rPr>
                  <a:t>，是个经验常数。 </a:t>
                </a:r>
              </a:p>
            </p:txBody>
          </p:sp>
        </mc:Choice>
        <mc:Fallback xmlns="">
          <p:sp>
            <p:nvSpPr>
              <p:cNvPr id="229379" name="Rectangle 3"/>
              <p:cNvSpPr>
                <a:spLocks noGrp="1" noRot="1" noChangeAspect="1" noMove="1" noResize="1" noEditPoints="1" noAdjustHandles="1" noChangeArrowheads="1" noChangeShapeType="1" noTextEdit="1"/>
              </p:cNvSpPr>
              <p:nvPr>
                <p:ph idx="1"/>
              </p:nvPr>
            </p:nvSpPr>
            <p:spPr>
              <a:blipFill rotWithShape="0">
                <a:blip r:embed="rId2"/>
                <a:stretch>
                  <a:fillRect l="-1111" t="-1078" r="-1111"/>
                </a:stretch>
              </a:blipFill>
            </p:spPr>
            <p:txBody>
              <a:bodyPr/>
              <a:lstStyle/>
              <a:p>
                <a:r>
                  <a:rPr lang="zh-CN" altLang="en-US">
                    <a:noFill/>
                  </a:rPr>
                  <a:t> </a:t>
                </a:r>
              </a:p>
            </p:txBody>
          </p:sp>
        </mc:Fallback>
      </mc:AlternateContent>
      <p:sp>
        <p:nvSpPr>
          <p:cNvPr id="28674" name="Rectangle 2"/>
          <p:cNvSpPr>
            <a:spLocks noGrp="1" noChangeArrowheads="1"/>
          </p:cNvSpPr>
          <p:nvPr>
            <p:ph type="title"/>
          </p:nvPr>
        </p:nvSpPr>
        <p:spPr/>
        <p:txBody>
          <a:bodyPr>
            <a:normAutofit/>
          </a:bodyPr>
          <a:lstStyle/>
          <a:p>
            <a:pPr eaLnBrk="1" hangingPunct="1"/>
            <a:r>
              <a:rPr lang="zh-CN" altLang="en-US" sz="2800" b="1" dirty="0" smtClean="0">
                <a:solidFill>
                  <a:schemeClr val="tx1"/>
                </a:solidFill>
                <a:latin typeface="+mn-ea"/>
                <a:ea typeface="+mn-ea"/>
              </a:rPr>
              <a:t>氢原子光谱及其经验规律</a:t>
            </a:r>
            <a:r>
              <a:rPr lang="en-US" altLang="zh-CN" sz="2800" dirty="0" smtClean="0">
                <a:solidFill>
                  <a:schemeClr val="tx1"/>
                </a:solidFill>
                <a:latin typeface="+mn-ea"/>
                <a:ea typeface="+mn-ea"/>
              </a:rPr>
              <a:t>——</a:t>
            </a:r>
            <a:r>
              <a:rPr lang="zh-CN" altLang="en-US" sz="2800" smtClean="0">
                <a:solidFill>
                  <a:schemeClr val="tx1"/>
                </a:solidFill>
                <a:latin typeface="+mn-ea"/>
                <a:ea typeface="+mn-ea"/>
              </a:rPr>
              <a:t>巴尔末公式 </a:t>
            </a:r>
            <a:endParaRPr lang="zh-CN" altLang="en-US" sz="2800" dirty="0" smtClean="0">
              <a:solidFill>
                <a:schemeClr val="tx1"/>
              </a:solidFill>
              <a:latin typeface="+mn-ea"/>
              <a:ea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idx="1"/>
          </p:nvPr>
        </p:nvSpPr>
        <p:spPr>
          <a:xfrm>
            <a:off x="359743" y="1844824"/>
            <a:ext cx="8135937" cy="4105275"/>
          </a:xfrm>
        </p:spPr>
        <p:txBody>
          <a:bodyPr>
            <a:normAutofit/>
          </a:bodyPr>
          <a:lstStyle/>
          <a:p>
            <a:pPr algn="just" eaLnBrk="1" hangingPunct="1">
              <a:buFont typeface="Wingdings" panose="05000000000000000000" pitchFamily="2" charset="2"/>
              <a:buNone/>
            </a:pPr>
            <a:r>
              <a:rPr lang="zh-CN" altLang="en-US" sz="1800" dirty="0" smtClean="0">
                <a:latin typeface="+mn-ea"/>
              </a:rPr>
              <a:t>     </a:t>
            </a:r>
            <a:r>
              <a:rPr lang="zh-CN" altLang="en-US" sz="2400" dirty="0" smtClean="0">
                <a:latin typeface="+mn-ea"/>
              </a:rPr>
              <a:t>根据这个公式算</a:t>
            </a:r>
          </a:p>
          <a:p>
            <a:pPr algn="just" eaLnBrk="1" hangingPunct="1">
              <a:buFont typeface="Wingdings" panose="05000000000000000000" pitchFamily="2" charset="2"/>
              <a:buNone/>
            </a:pPr>
            <a:r>
              <a:rPr lang="zh-CN" altLang="en-US" sz="2400" dirty="0" smtClean="0">
                <a:latin typeface="+mn-ea"/>
              </a:rPr>
              <a:t>得的波长数值在实验</a:t>
            </a:r>
          </a:p>
          <a:p>
            <a:pPr algn="just" eaLnBrk="1" hangingPunct="1">
              <a:buFont typeface="Wingdings" panose="05000000000000000000" pitchFamily="2" charset="2"/>
              <a:buNone/>
            </a:pPr>
            <a:r>
              <a:rPr lang="zh-CN" altLang="en-US" sz="2400" dirty="0" smtClean="0">
                <a:latin typeface="+mn-ea"/>
              </a:rPr>
              <a:t>误差范围内与测到的</a:t>
            </a:r>
          </a:p>
          <a:p>
            <a:pPr algn="just" eaLnBrk="1" hangingPunct="1">
              <a:buFont typeface="Wingdings" panose="05000000000000000000" pitchFamily="2" charset="2"/>
              <a:buNone/>
            </a:pPr>
            <a:r>
              <a:rPr lang="zh-CN" altLang="en-US" sz="2400" dirty="0" smtClean="0">
                <a:latin typeface="+mn-ea"/>
              </a:rPr>
              <a:t>数值完全一致。后人</a:t>
            </a:r>
          </a:p>
          <a:p>
            <a:pPr algn="just" eaLnBrk="1" hangingPunct="1">
              <a:buFont typeface="Wingdings" panose="05000000000000000000" pitchFamily="2" charset="2"/>
              <a:buNone/>
            </a:pPr>
            <a:r>
              <a:rPr lang="zh-CN" altLang="en-US" sz="2400" dirty="0" smtClean="0">
                <a:latin typeface="+mn-ea"/>
              </a:rPr>
              <a:t>称这个公式为</a:t>
            </a:r>
            <a:r>
              <a:rPr lang="zh-CN" altLang="en-US" sz="2400" dirty="0" smtClean="0">
                <a:solidFill>
                  <a:schemeClr val="hlink"/>
                </a:solidFill>
                <a:latin typeface="+mn-ea"/>
              </a:rPr>
              <a:t>巴耳末</a:t>
            </a:r>
          </a:p>
          <a:p>
            <a:pPr algn="just" eaLnBrk="1" hangingPunct="1">
              <a:buFont typeface="Wingdings" panose="05000000000000000000" pitchFamily="2" charset="2"/>
              <a:buNone/>
            </a:pPr>
            <a:r>
              <a:rPr lang="zh-CN" altLang="en-US" sz="2400" dirty="0" smtClean="0">
                <a:solidFill>
                  <a:schemeClr val="hlink"/>
                </a:solidFill>
                <a:latin typeface="+mn-ea"/>
              </a:rPr>
              <a:t>公式</a:t>
            </a:r>
            <a:r>
              <a:rPr lang="zh-CN" altLang="en-US" sz="2400" dirty="0" smtClean="0">
                <a:latin typeface="+mn-ea"/>
              </a:rPr>
              <a:t>，而将它所表达</a:t>
            </a:r>
          </a:p>
          <a:p>
            <a:pPr algn="just" eaLnBrk="1" hangingPunct="1">
              <a:buFont typeface="Wingdings" panose="05000000000000000000" pitchFamily="2" charset="2"/>
              <a:buNone/>
            </a:pPr>
            <a:r>
              <a:rPr lang="zh-CN" altLang="en-US" sz="2400" dirty="0" smtClean="0">
                <a:latin typeface="+mn-ea"/>
              </a:rPr>
              <a:t>的一组谱线（均落在可见光）称为</a:t>
            </a:r>
            <a:r>
              <a:rPr lang="zh-CN" altLang="en-US" sz="2400" dirty="0" smtClean="0">
                <a:solidFill>
                  <a:schemeClr val="hlink"/>
                </a:solidFill>
                <a:latin typeface="+mn-ea"/>
              </a:rPr>
              <a:t>巴耳末系</a:t>
            </a:r>
            <a:r>
              <a:rPr lang="zh-CN" altLang="en-US" sz="2400" dirty="0" smtClean="0">
                <a:latin typeface="+mn-ea"/>
              </a:rPr>
              <a:t>。当</a:t>
            </a:r>
            <a:r>
              <a:rPr lang="en-US" altLang="zh-CN" sz="2400" dirty="0" smtClean="0">
                <a:latin typeface="+mn-ea"/>
              </a:rPr>
              <a:t>n</a:t>
            </a:r>
            <a:r>
              <a:rPr lang="zh-CN" altLang="en-US" sz="2400" dirty="0" smtClean="0">
                <a:latin typeface="+mn-ea"/>
              </a:rPr>
              <a:t>趋于无</a:t>
            </a:r>
          </a:p>
          <a:p>
            <a:pPr algn="just" eaLnBrk="1" hangingPunct="1">
              <a:buFont typeface="Wingdings" panose="05000000000000000000" pitchFamily="2" charset="2"/>
              <a:buNone/>
            </a:pPr>
            <a:r>
              <a:rPr lang="zh-CN" altLang="en-US" sz="2400" dirty="0" smtClean="0">
                <a:latin typeface="+mn-ea"/>
              </a:rPr>
              <a:t>穷，波长趋近</a:t>
            </a:r>
            <a:r>
              <a:rPr lang="en-US" altLang="zh-CN" sz="2400" dirty="0" smtClean="0">
                <a:latin typeface="+mn-ea"/>
              </a:rPr>
              <a:t>B</a:t>
            </a:r>
            <a:r>
              <a:rPr lang="zh-CN" altLang="en-US" sz="2400" dirty="0" smtClean="0">
                <a:latin typeface="+mn-ea"/>
              </a:rPr>
              <a:t>，达到了这线系的极限，这时二邻近波长的</a:t>
            </a:r>
          </a:p>
          <a:p>
            <a:pPr algn="just" eaLnBrk="1" hangingPunct="1">
              <a:buFont typeface="Wingdings" panose="05000000000000000000" pitchFamily="2" charset="2"/>
              <a:buNone/>
            </a:pPr>
            <a:r>
              <a:rPr lang="zh-CN" altLang="en-US" sz="2400" dirty="0" smtClean="0">
                <a:latin typeface="+mn-ea"/>
              </a:rPr>
              <a:t>差别趋近零。</a:t>
            </a:r>
          </a:p>
        </p:txBody>
      </p:sp>
      <p:pic>
        <p:nvPicPr>
          <p:cNvPr id="230405" name="Picture 5"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76672"/>
            <a:ext cx="5003800"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1426" name="Rectangle 2"/>
              <p:cNvSpPr>
                <a:spLocks noGrp="1" noChangeArrowheads="1"/>
              </p:cNvSpPr>
              <p:nvPr>
                <p:ph idx="1"/>
              </p:nvPr>
            </p:nvSpPr>
            <p:spPr>
              <a:xfrm>
                <a:off x="457200" y="1412776"/>
                <a:ext cx="8229600" cy="4525962"/>
              </a:xfrm>
            </p:spPr>
            <p:txBody>
              <a:bodyPr/>
              <a:lstStyle/>
              <a:p>
                <a:pPr marL="0" indent="0" algn="just" eaLnBrk="1" hangingPunct="1">
                  <a:buFont typeface="Wingdings" panose="05000000000000000000" pitchFamily="2" charset="2"/>
                  <a:buNone/>
                </a:pPr>
                <a:r>
                  <a:rPr lang="en-US" altLang="zh-CN" sz="2400" dirty="0" smtClean="0">
                    <a:latin typeface="Times New Roman" panose="02020603050405020304" pitchFamily="18" charset="0"/>
                    <a:cs typeface="Times New Roman" panose="02020603050405020304" pitchFamily="18" charset="0"/>
                  </a:rPr>
                  <a:t>1889</a:t>
                </a:r>
                <a:r>
                  <a:rPr lang="zh-CN" altLang="en-US" sz="2400" dirty="0" smtClean="0">
                    <a:latin typeface="Times New Roman" panose="02020603050405020304" pitchFamily="18" charset="0"/>
                    <a:cs typeface="Times New Roman" panose="02020603050405020304" pitchFamily="18" charset="0"/>
                  </a:rPr>
                  <a:t>年，里德堡（</a:t>
                </a:r>
                <a:r>
                  <a:rPr lang="en-US" altLang="zh-CN" sz="2400" dirty="0" err="1" smtClean="0">
                    <a:latin typeface="Times New Roman" panose="02020603050405020304" pitchFamily="18" charset="0"/>
                    <a:cs typeface="Times New Roman" panose="02020603050405020304" pitchFamily="18" charset="0"/>
                  </a:rPr>
                  <a:t>J.R..</a:t>
                </a:r>
                <a:r>
                  <a:rPr lang="en-US" altLang="zh-CN" sz="2400" dirty="0" err="1" smtClean="0">
                    <a:latin typeface="Times New Roman" panose="02020603050405020304" pitchFamily="18" charset="0"/>
                    <a:cs typeface="Times New Roman" panose="02020603050405020304" pitchFamily="18" charset="0"/>
                  </a:rPr>
                  <a:t>Rydberg</a:t>
                </a:r>
                <a:r>
                  <a:rPr lang="en-US" altLang="zh-CN" sz="2400" dirty="0" smtClean="0">
                    <a:latin typeface="Times New Roman" panose="02020603050405020304" pitchFamily="18" charset="0"/>
                    <a:cs typeface="Times New Roman" panose="02020603050405020304" pitchFamily="18" charset="0"/>
                  </a:rPr>
                  <a:t> 1854~1919</a:t>
                </a:r>
                <a:r>
                  <a:rPr lang="zh-CN" altLang="en-US" sz="2400" dirty="0" smtClean="0">
                    <a:latin typeface="Times New Roman" panose="02020603050405020304" pitchFamily="18" charset="0"/>
                    <a:cs typeface="Times New Roman" panose="02020603050405020304" pitchFamily="18" charset="0"/>
                  </a:rPr>
                  <a:t>）提出了一个关于氢原子的普遍方程：  </a:t>
                </a:r>
              </a:p>
              <a:p>
                <a:pPr marL="0" indent="0" algn="just" eaLnBrk="1" hangingPunct="1">
                  <a:buFont typeface="Wingdings" panose="05000000000000000000" pitchFamily="2" charset="2"/>
                  <a:buNone/>
                </a:pPr>
                <a:endParaRPr lang="en-US" altLang="zh-CN" sz="2400" b="0" i="1" dirty="0" smtClean="0">
                  <a:latin typeface="Cambria Math" panose="02040503050406030204" pitchFamily="18" charset="0"/>
                  <a:cs typeface="Times New Roman" panose="02020603050405020304" pitchFamily="18" charset="0"/>
                </a:endParaRP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C00000"/>
                              </a:solidFill>
                              <a:latin typeface="Cambria Math" panose="02040503050406030204" pitchFamily="18" charset="0"/>
                              <a:cs typeface="Times New Roman" panose="02020603050405020304" pitchFamily="18" charset="0"/>
                            </a:rPr>
                          </m:ctrlPr>
                        </m:accPr>
                        <m:e>
                          <m:r>
                            <a:rPr lang="en-US" altLang="zh-CN" sz="2800" b="0" i="1" smtClean="0">
                              <a:solidFill>
                                <a:srgbClr val="C00000"/>
                              </a:solidFill>
                              <a:latin typeface="Cambria Math" panose="02040503050406030204" pitchFamily="18" charset="0"/>
                              <a:cs typeface="Times New Roman" panose="02020603050405020304" pitchFamily="18" charset="0"/>
                            </a:rPr>
                            <m:t>𝜈</m:t>
                          </m:r>
                        </m:e>
                      </m:acc>
                      <m:r>
                        <a:rPr lang="en-US" altLang="zh-CN" sz="2800" b="0" i="1" smtClean="0">
                          <a:solidFill>
                            <a:srgbClr val="C00000"/>
                          </a:solidFill>
                          <a:latin typeface="Cambria Math" panose="02040503050406030204" pitchFamily="18" charset="0"/>
                          <a:cs typeface="Times New Roman" panose="02020603050405020304" pitchFamily="18" charset="0"/>
                        </a:rPr>
                        <m:t>≡</m:t>
                      </m:r>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r>
                            <a:rPr lang="en-US" altLang="zh-CN" sz="2800" b="0" i="1" smtClean="0">
                              <a:solidFill>
                                <a:srgbClr val="C00000"/>
                              </a:solidFill>
                              <a:latin typeface="Cambria Math" panose="02040503050406030204" pitchFamily="18" charset="0"/>
                              <a:cs typeface="Times New Roman" panose="02020603050405020304" pitchFamily="18" charset="0"/>
                            </a:rPr>
                            <m:t>𝜆</m:t>
                          </m:r>
                        </m:den>
                      </m:f>
                      <m:r>
                        <a:rPr lang="en-US" altLang="zh-CN" sz="2800" b="0" i="1" smtClean="0">
                          <a:solidFill>
                            <a:srgbClr val="C00000"/>
                          </a:solidFill>
                          <a:latin typeface="Cambria Math" panose="02040503050406030204" pitchFamily="18" charset="0"/>
                          <a:cs typeface="Times New Roman" panose="02020603050405020304" pitchFamily="18" charset="0"/>
                        </a:rPr>
                        <m:t>=</m:t>
                      </m:r>
                      <m:sSub>
                        <m:sSubPr>
                          <m:ctrlPr>
                            <a:rPr lang="en-US" altLang="zh-CN" sz="2800" b="0" i="1" smtClean="0">
                              <a:solidFill>
                                <a:srgbClr val="C00000"/>
                              </a:solidFill>
                              <a:latin typeface="Cambria Math" panose="02040503050406030204" pitchFamily="18" charset="0"/>
                              <a:cs typeface="Times New Roman" panose="02020603050405020304" pitchFamily="18" charset="0"/>
                            </a:rPr>
                          </m:ctrlPr>
                        </m:sSubPr>
                        <m:e>
                          <m:r>
                            <a:rPr lang="en-US" altLang="zh-CN" sz="2800" b="0" i="1" smtClean="0">
                              <a:solidFill>
                                <a:srgbClr val="C00000"/>
                              </a:solidFill>
                              <a:latin typeface="Cambria Math" panose="02040503050406030204" pitchFamily="18" charset="0"/>
                              <a:cs typeface="Times New Roman" panose="02020603050405020304" pitchFamily="18" charset="0"/>
                            </a:rPr>
                            <m:t>𝑅</m:t>
                          </m:r>
                        </m:e>
                        <m:sub>
                          <m:r>
                            <a:rPr lang="en-US" altLang="zh-CN" sz="2800" b="0" i="1" smtClean="0">
                              <a:solidFill>
                                <a:srgbClr val="C00000"/>
                              </a:solidFill>
                              <a:latin typeface="Cambria Math" panose="02040503050406030204" pitchFamily="18" charset="0"/>
                              <a:cs typeface="Times New Roman" panose="02020603050405020304" pitchFamily="18" charset="0"/>
                            </a:rPr>
                            <m:t>h</m:t>
                          </m:r>
                        </m:sub>
                      </m:sSub>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2</m:t>
                                  </m:r>
                                </m:sup>
                              </m:sSup>
                            </m:den>
                          </m:f>
                          <m:r>
                            <a:rPr lang="en-US" altLang="zh-CN" sz="2800" b="0" i="1" smtClean="0">
                              <a:solidFill>
                                <a:srgbClr val="C00000"/>
                              </a:solidFill>
                              <a:latin typeface="Cambria Math" panose="02040503050406030204" pitchFamily="18" charset="0"/>
                              <a:cs typeface="Times New Roman" panose="02020603050405020304" pitchFamily="18" charset="0"/>
                            </a:rPr>
                            <m:t>−</m:t>
                          </m:r>
                          <m:f>
                            <m:fPr>
                              <m:ctrlPr>
                                <a:rPr lang="en-US" altLang="zh-CN" sz="2800" b="0" i="1" smtClean="0">
                                  <a:solidFill>
                                    <a:srgbClr val="C00000"/>
                                  </a:solidFill>
                                  <a:latin typeface="Cambria Math" panose="02040503050406030204" pitchFamily="18" charset="0"/>
                                  <a:cs typeface="Times New Roman" panose="02020603050405020304" pitchFamily="18" charset="0"/>
                                </a:rPr>
                              </m:ctrlPr>
                            </m:fPr>
                            <m:num>
                              <m:r>
                                <a:rPr lang="en-US" altLang="zh-CN" sz="2800" b="0" i="1" smtClean="0">
                                  <a:solidFill>
                                    <a:srgbClr val="C00000"/>
                                  </a:solidFill>
                                  <a:latin typeface="Cambria Math" panose="02040503050406030204" pitchFamily="18" charset="0"/>
                                  <a:cs typeface="Times New Roman" panose="02020603050405020304" pitchFamily="18" charset="0"/>
                                </a:rPr>
                                <m:t>1</m:t>
                              </m:r>
                            </m:num>
                            <m:den>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′2</m:t>
                                  </m:r>
                                </m:sup>
                              </m:sSup>
                            </m:den>
                          </m:f>
                        </m:e>
                      </m:d>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𝑇</m:t>
                      </m:r>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r>
                            <a:rPr lang="en-US" altLang="zh-CN" sz="2800" b="0" i="1" smtClean="0">
                              <a:solidFill>
                                <a:srgbClr val="C00000"/>
                              </a:solidFill>
                              <a:latin typeface="Cambria Math" panose="02040503050406030204" pitchFamily="18" charset="0"/>
                              <a:cs typeface="Times New Roman" panose="02020603050405020304" pitchFamily="18" charset="0"/>
                            </a:rPr>
                            <m:t>𝑛</m:t>
                          </m:r>
                        </m:e>
                      </m:d>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𝑇</m:t>
                      </m:r>
                      <m:d>
                        <m:dPr>
                          <m:ctrlPr>
                            <a:rPr lang="en-US" altLang="zh-CN" sz="2800" b="0" i="1" smtClean="0">
                              <a:solidFill>
                                <a:srgbClr val="C00000"/>
                              </a:solidFill>
                              <a:latin typeface="Cambria Math" panose="02040503050406030204" pitchFamily="18" charset="0"/>
                              <a:cs typeface="Times New Roman" panose="02020603050405020304" pitchFamily="18" charset="0"/>
                            </a:rPr>
                          </m:ctrlPr>
                        </m:dPr>
                        <m:e>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m:t>
                              </m:r>
                            </m:sup>
                          </m:sSup>
                        </m:e>
                      </m:d>
                    </m:oMath>
                  </m:oMathPara>
                </a14:m>
                <a:endParaRPr lang="en-US" altLang="zh-CN" sz="2800" b="0" dirty="0" smtClean="0">
                  <a:solidFill>
                    <a:srgbClr val="C00000"/>
                  </a:solidFill>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=1,2,3⋯;</m:t>
                      </m:r>
                      <m:sSup>
                        <m:sSupPr>
                          <m:ctrlPr>
                            <a:rPr lang="en-US" altLang="zh-CN" sz="2800" b="0" i="1" smtClean="0">
                              <a:solidFill>
                                <a:srgbClr val="C00000"/>
                              </a:solidFill>
                              <a:latin typeface="Cambria Math" panose="02040503050406030204" pitchFamily="18" charset="0"/>
                              <a:cs typeface="Times New Roman" panose="02020603050405020304" pitchFamily="18" charset="0"/>
                            </a:rPr>
                          </m:ctrlPr>
                        </m:sSupPr>
                        <m:e>
                          <m:r>
                            <a:rPr lang="en-US" altLang="zh-CN" sz="2800" b="0" i="1" smtClean="0">
                              <a:solidFill>
                                <a:srgbClr val="C00000"/>
                              </a:solidFill>
                              <a:latin typeface="Cambria Math" panose="02040503050406030204" pitchFamily="18" charset="0"/>
                              <a:cs typeface="Times New Roman" panose="02020603050405020304" pitchFamily="18" charset="0"/>
                            </a:rPr>
                            <m:t>𝑛</m:t>
                          </m:r>
                        </m:e>
                        <m:sup>
                          <m:r>
                            <a:rPr lang="en-US" altLang="zh-CN" sz="2800" b="0" i="1" smtClean="0">
                              <a:solidFill>
                                <a:srgbClr val="C00000"/>
                              </a:solidFill>
                              <a:latin typeface="Cambria Math" panose="02040503050406030204" pitchFamily="18" charset="0"/>
                              <a:cs typeface="Times New Roman" panose="02020603050405020304" pitchFamily="18" charset="0"/>
                            </a:rPr>
                            <m:t>′</m:t>
                          </m:r>
                        </m:sup>
                      </m:sSup>
                      <m:r>
                        <a:rPr lang="en-US" altLang="zh-CN" sz="2800" b="0" i="1" smtClean="0">
                          <a:solidFill>
                            <a:srgbClr val="C00000"/>
                          </a:solidFill>
                          <a:latin typeface="Cambria Math" panose="02040503050406030204" pitchFamily="18" charset="0"/>
                          <a:cs typeface="Times New Roman" panose="02020603050405020304" pitchFamily="18" charset="0"/>
                        </a:rPr>
                        <m:t>=</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+1,</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+2,</m:t>
                      </m:r>
                      <m:r>
                        <a:rPr lang="en-US" altLang="zh-CN" sz="2800" b="0" i="1" smtClean="0">
                          <a:solidFill>
                            <a:srgbClr val="C00000"/>
                          </a:solidFill>
                          <a:latin typeface="Cambria Math" panose="02040503050406030204" pitchFamily="18" charset="0"/>
                          <a:cs typeface="Times New Roman" panose="02020603050405020304" pitchFamily="18" charset="0"/>
                        </a:rPr>
                        <m:t>𝑛</m:t>
                      </m:r>
                      <m:r>
                        <a:rPr lang="en-US" altLang="zh-CN" sz="2800" b="0" i="1" smtClean="0">
                          <a:solidFill>
                            <a:srgbClr val="C00000"/>
                          </a:solidFill>
                          <a:latin typeface="Cambria Math" panose="02040503050406030204" pitchFamily="18" charset="0"/>
                          <a:cs typeface="Times New Roman" panose="02020603050405020304" pitchFamily="18" charset="0"/>
                        </a:rPr>
                        <m:t>+3,⋯.</m:t>
                      </m:r>
                    </m:oMath>
                  </m:oMathPara>
                </a14:m>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endParaRPr lang="zh-CN" altLang="en-US" sz="2400" dirty="0" smtClean="0">
                  <a:latin typeface="Times New Roman" panose="02020603050405020304" pitchFamily="18" charset="0"/>
                  <a:cs typeface="Times New Roman" panose="02020603050405020304" pitchFamily="18" charset="0"/>
                </a:endParaRPr>
              </a:p>
              <a:p>
                <a:pPr marL="0" indent="0" algn="just" eaLnBrk="1" hangingPunct="1">
                  <a:buFont typeface="Wingdings" panose="05000000000000000000" pitchFamily="2" charset="2"/>
                  <a:buNone/>
                </a:pPr>
                <a14:m>
                  <m:oMath xmlns:m="http://schemas.openxmlformats.org/officeDocument/2006/math">
                    <m:r>
                      <a:rPr lang="en-US" altLang="zh-CN" sz="2400" i="1" dirty="0" smtClean="0">
                        <a:latin typeface="Cambria Math" panose="02040503050406030204" pitchFamily="18" charset="0"/>
                      </a:rPr>
                      <m:t>𝑅</m:t>
                    </m:r>
                    <m:r>
                      <a:rPr lang="en-US" altLang="zh-CN" sz="2400" i="1" baseline="-30000" dirty="0" smtClean="0">
                        <a:latin typeface="Cambria Math" panose="02040503050406030204" pitchFamily="18" charset="0"/>
                      </a:rPr>
                      <m:t>h</m:t>
                    </m:r>
                    <m:r>
                      <a:rPr lang="en-US" altLang="zh-CN" sz="2400" i="1" dirty="0" smtClean="0">
                        <a:latin typeface="Cambria Math" panose="02040503050406030204" pitchFamily="18" charset="0"/>
                      </a:rPr>
                      <m:t>=4/</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=1.0967758×</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7</m:t>
                        </m:r>
                      </m:sup>
                    </m:sSup>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𝑚</m:t>
                        </m:r>
                      </m:e>
                      <m:sup>
                        <m:r>
                          <a:rPr lang="en-US" altLang="zh-CN" sz="2400" b="0" i="1" dirty="0" smtClean="0">
                            <a:latin typeface="Cambria Math" panose="02040503050406030204" pitchFamily="18" charset="0"/>
                          </a:rPr>
                          <m:t>−1</m:t>
                        </m:r>
                      </m:sup>
                    </m:sSup>
                  </m:oMath>
                </a14:m>
                <a:r>
                  <a:rPr lang="en-US" altLang="zh-CN" sz="2400" baseline="30000" dirty="0" smtClean="0">
                    <a:latin typeface="Times New Roman" panose="02020603050405020304" pitchFamily="18" charset="0"/>
                    <a:cs typeface="Times New Roman" panose="02020603050405020304" pitchFamily="18" charset="0"/>
                  </a:rPr>
                  <a:t> </a:t>
                </a:r>
                <a:r>
                  <a:rPr lang="zh-CN" altLang="en-US" sz="2400" i="1"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称之为</a:t>
                </a:r>
                <a:r>
                  <a:rPr lang="zh-CN" altLang="en-US" sz="2400" dirty="0" smtClean="0">
                    <a:solidFill>
                      <a:srgbClr val="C00000"/>
                    </a:solidFill>
                    <a:latin typeface="Times New Roman" panose="02020603050405020304" pitchFamily="18" charset="0"/>
                    <a:cs typeface="Times New Roman" panose="02020603050405020304" pitchFamily="18" charset="0"/>
                  </a:rPr>
                  <a:t>里德堡常数</a:t>
                </a:r>
                <a:r>
                  <a:rPr lang="zh-CN" altLang="en-US" sz="2400" dirty="0" smtClean="0">
                    <a:latin typeface="Times New Roman" panose="02020603050405020304" pitchFamily="18" charset="0"/>
                    <a:cs typeface="Times New Roman" panose="02020603050405020304" pitchFamily="18" charset="0"/>
                  </a:rPr>
                  <a:t>，是一个经验参数。氢的所有谱线都可用里德堡方程</a:t>
                </a:r>
                <a:r>
                  <a:rPr lang="en-US" altLang="zh-CN" sz="2400" dirty="0" smtClean="0">
                    <a:latin typeface="Times New Roman" panose="02020603050405020304" pitchFamily="18" charset="0"/>
                    <a:cs typeface="Times New Roman" panose="02020603050405020304" pitchFamily="18" charset="0"/>
                  </a:rPr>
                  <a:t>(T</a:t>
                </a:r>
                <a:r>
                  <a:rPr lang="zh-CN" altLang="en-US" sz="2400" dirty="0" smtClean="0">
                    <a:latin typeface="Times New Roman" panose="02020603050405020304" pitchFamily="18" charset="0"/>
                    <a:cs typeface="Times New Roman" panose="02020603050405020304" pitchFamily="18" charset="0"/>
                  </a:rPr>
                  <a:t>称之为</a:t>
                </a:r>
                <a:r>
                  <a:rPr lang="zh-CN" altLang="en-US" sz="2400" dirty="0" smtClean="0">
                    <a:solidFill>
                      <a:srgbClr val="C00000"/>
                    </a:solidFill>
                    <a:latin typeface="Times New Roman" panose="02020603050405020304" pitchFamily="18" charset="0"/>
                    <a:cs typeface="Times New Roman" panose="02020603050405020304" pitchFamily="18" charset="0"/>
                  </a:rPr>
                  <a:t>光谱项</a:t>
                </a:r>
                <a:r>
                  <a:rPr lang="zh-CN" altLang="en-US" sz="2400" dirty="0" smtClean="0">
                    <a:latin typeface="Times New Roman" panose="02020603050405020304" pitchFamily="18" charset="0"/>
                    <a:cs typeface="Times New Roman" panose="02020603050405020304" pitchFamily="18" charset="0"/>
                  </a:rPr>
                  <a:t>）表示，对于每一个</a:t>
                </a:r>
                <a:r>
                  <a:rPr lang="en-US" altLang="zh-CN" sz="2400" i="1" dirty="0" smtClean="0">
                    <a:latin typeface="Times New Roman" panose="02020603050405020304" pitchFamily="18" charset="0"/>
                    <a:cs typeface="Times New Roman" panose="02020603050405020304" pitchFamily="18" charset="0"/>
                  </a:rPr>
                  <a:t>n</a:t>
                </a:r>
                <a:r>
                  <a:rPr lang="zh-CN" altLang="en-US" sz="2400" dirty="0" smtClean="0">
                    <a:latin typeface="Times New Roman" panose="02020603050405020304" pitchFamily="18" charset="0"/>
                    <a:cs typeface="Times New Roman" panose="02020603050405020304" pitchFamily="18" charset="0"/>
                  </a:rPr>
                  <a:t>构成一个谱线系。</a:t>
                </a:r>
              </a:p>
              <a:p>
                <a:pPr marL="0" indent="0" algn="just" eaLnBrk="1" hangingPunct="1">
                  <a:buFont typeface="Wingdings" panose="05000000000000000000" pitchFamily="2" charset="2"/>
                  <a:buNone/>
                </a:pPr>
                <a:r>
                  <a:rPr lang="zh-CN" altLang="en-US" sz="2400" i="1" dirty="0" smtClean="0">
                    <a:solidFill>
                      <a:srgbClr val="CC0000"/>
                    </a:solidFill>
                    <a:latin typeface="Times New Roman" panose="02020603050405020304" pitchFamily="18" charset="0"/>
                    <a:cs typeface="Times New Roman" panose="02020603050405020304" pitchFamily="18" charset="0"/>
                  </a:rPr>
                  <a:t> </a:t>
                </a:r>
                <a:endParaRPr lang="zh-CN" altLang="en-US" sz="2400" dirty="0" smtClean="0">
                  <a:latin typeface="Times New Roman" panose="02020603050405020304" pitchFamily="18" charset="0"/>
                  <a:cs typeface="Times New Roman" panose="02020603050405020304" pitchFamily="18" charset="0"/>
                </a:endParaRPr>
              </a:p>
            </p:txBody>
          </p:sp>
        </mc:Choice>
        <mc:Fallback>
          <p:sp>
            <p:nvSpPr>
              <p:cNvPr id="231426" name="Rectangle 2"/>
              <p:cNvSpPr>
                <a:spLocks noGrp="1" noRot="1" noChangeAspect="1" noMove="1" noResize="1" noEditPoints="1" noAdjustHandles="1" noChangeArrowheads="1" noChangeShapeType="1" noTextEdit="1"/>
              </p:cNvSpPr>
              <p:nvPr>
                <p:ph idx="1"/>
              </p:nvPr>
            </p:nvSpPr>
            <p:spPr>
              <a:xfrm>
                <a:off x="457200" y="1412776"/>
                <a:ext cx="8229600" cy="4525962"/>
              </a:xfrm>
              <a:blipFill rotWithShape="0">
                <a:blip r:embed="rId2"/>
                <a:stretch>
                  <a:fillRect l="-1111" t="-1482" r="-11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里德堡公式</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2450" name="Rectangle 2"/>
              <p:cNvSpPr>
                <a:spLocks noGrp="1" noChangeArrowheads="1"/>
              </p:cNvSpPr>
              <p:nvPr>
                <p:ph idx="1"/>
              </p:nvPr>
            </p:nvSpPr>
            <p:spPr>
              <a:xfrm>
                <a:off x="457200" y="1124744"/>
                <a:ext cx="8229600" cy="5328592"/>
              </a:xfrm>
            </p:spPr>
            <p:txBody>
              <a:bodyPr/>
              <a:lstStyle/>
              <a:p>
                <a:pPr marL="0" indent="457200" algn="just">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=1</m:t>
                    </m:r>
                    <m:r>
                      <a:rPr lang="zh-CN" altLang="en-US"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’=2</m:t>
                    </m:r>
                    <m:r>
                      <a:rPr lang="zh-CN" altLang="en-US" sz="2000" i="1" dirty="0">
                        <a:latin typeface="Cambria Math" panose="02040503050406030204" pitchFamily="18" charset="0"/>
                      </a:rPr>
                      <m:t>，</m:t>
                    </m:r>
                    <m:r>
                      <a:rPr lang="en-US" altLang="zh-CN" sz="2000" i="1" dirty="0">
                        <a:latin typeface="Cambria Math" panose="02040503050406030204" pitchFamily="18" charset="0"/>
                      </a:rPr>
                      <m:t>3</m:t>
                    </m:r>
                    <m:r>
                      <a:rPr lang="zh-CN" altLang="en-US" sz="2000" i="1" dirty="0">
                        <a:latin typeface="Cambria Math" panose="02040503050406030204" pitchFamily="18" charset="0"/>
                      </a:rPr>
                      <m:t>，</m:t>
                    </m:r>
                    <m:r>
                      <a:rPr lang="en-US" altLang="zh-CN" sz="2000" i="1" dirty="0">
                        <a:latin typeface="Cambria Math" panose="02040503050406030204" pitchFamily="18" charset="0"/>
                      </a:rPr>
                      <m:t>4</m:t>
                    </m:r>
                    <m:r>
                      <a:rPr lang="zh-CN" altLang="en-US" sz="2000" i="1" dirty="0">
                        <a:latin typeface="Cambria Math" panose="02040503050406030204" pitchFamily="18" charset="0"/>
                      </a:rPr>
                      <m:t>，</m:t>
                    </m:r>
                    <m:r>
                      <a:rPr lang="en-US" altLang="zh-CN" sz="2000" i="1" dirty="0">
                        <a:latin typeface="Cambria Math" panose="02040503050406030204" pitchFamily="18" charset="0"/>
                      </a:rPr>
                      <m:t>…</m:t>
                    </m:r>
                    <m:r>
                      <a:rPr lang="zh-CN" altLang="en-US" sz="2000" i="1" dirty="0">
                        <a:latin typeface="Cambria Math" panose="02040503050406030204" pitchFamily="18" charset="0"/>
                      </a:rPr>
                      <m:t>，</m:t>
                    </m:r>
                  </m:oMath>
                </a14:m>
                <a:endParaRPr lang="zh-CN" altLang="en-US" sz="2000" dirty="0">
                  <a:latin typeface="Times New Roman" panose="02020603050405020304" pitchFamily="18" charset="0"/>
                  <a:cs typeface="Times New Roman" panose="02020603050405020304" pitchFamily="18" charset="0"/>
                </a:endParaRPr>
              </a:p>
              <a:p>
                <a:pPr marL="0" indent="457200" algn="just">
                  <a:spcAft>
                    <a:spcPts val="300"/>
                  </a:spcAft>
                  <a:buNone/>
                </a:pPr>
                <a:r>
                  <a:rPr lang="zh-CN" altLang="en-US" sz="2000" dirty="0" smtClean="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可见区，赖曼（</a:t>
                </a:r>
                <a:r>
                  <a:rPr lang="en-US" altLang="zh-CN" sz="2000" dirty="0" err="1">
                    <a:latin typeface="Times New Roman" panose="02020603050405020304" pitchFamily="18" charset="0"/>
                    <a:cs typeface="Times New Roman" panose="02020603050405020304" pitchFamily="18" charset="0"/>
                  </a:rPr>
                  <a:t>T.Lyman</a:t>
                </a:r>
                <a:r>
                  <a:rPr lang="zh-CN" altLang="en-US" sz="2000" dirty="0">
                    <a:latin typeface="Times New Roman" panose="02020603050405020304" pitchFamily="18" charset="0"/>
                    <a:cs typeface="Times New Roman" panose="02020603050405020304" pitchFamily="18" charset="0"/>
                  </a:rPr>
                  <a:t>）于</a:t>
                </a:r>
                <a:r>
                  <a:rPr lang="en-US" altLang="zh-CN" sz="2000" dirty="0">
                    <a:latin typeface="Times New Roman" panose="02020603050405020304" pitchFamily="18" charset="0"/>
                    <a:cs typeface="Times New Roman" panose="02020603050405020304" pitchFamily="18" charset="0"/>
                  </a:rPr>
                  <a:t>1914</a:t>
                </a:r>
                <a:r>
                  <a:rPr lang="zh-CN" altLang="en-US" sz="2000" dirty="0">
                    <a:latin typeface="Times New Roman" panose="02020603050405020304" pitchFamily="18" charset="0"/>
                    <a:cs typeface="Times New Roman" panose="02020603050405020304" pitchFamily="18" charset="0"/>
                  </a:rPr>
                  <a:t>年发现，称之为</a:t>
                </a:r>
                <a:r>
                  <a:rPr lang="zh-CN" altLang="en-US" sz="2000" dirty="0">
                    <a:solidFill>
                      <a:srgbClr val="C00000"/>
                    </a:solidFill>
                    <a:latin typeface="Times New Roman" panose="02020603050405020304" pitchFamily="18" charset="0"/>
                    <a:cs typeface="Times New Roman" panose="02020603050405020304" pitchFamily="18" charset="0"/>
                  </a:rPr>
                  <a:t>赖曼</a:t>
                </a:r>
                <a:r>
                  <a:rPr lang="zh-CN" altLang="en-US" sz="2000" dirty="0" smtClean="0">
                    <a:solidFill>
                      <a:srgbClr val="C00000"/>
                    </a:solidFill>
                    <a:latin typeface="Times New Roman" panose="02020603050405020304" pitchFamily="18" charset="0"/>
                    <a:cs typeface="Times New Roman" panose="02020603050405020304" pitchFamily="18" charset="0"/>
                  </a:rPr>
                  <a:t>系</a:t>
                </a:r>
                <a:endParaRPr lang="en-US" altLang="zh-CN" sz="2000" i="1" dirty="0">
                  <a:solidFill>
                    <a:srgbClr val="C00000"/>
                  </a:solidFill>
                  <a:latin typeface="Times New Roman" panose="02020603050405020304" pitchFamily="18" charset="0"/>
                  <a:cs typeface="Times New Roman" panose="02020603050405020304" pitchFamily="18" charset="0"/>
                </a:endParaRPr>
              </a:p>
              <a:p>
                <a:pPr marL="0" indent="457200" algn="just">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=2</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’=3</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在可见区，称之为</a:t>
                </a:r>
                <a:r>
                  <a:rPr lang="zh-CN" altLang="en-US" sz="2000" dirty="0" smtClean="0">
                    <a:solidFill>
                      <a:srgbClr val="C00000"/>
                    </a:solidFill>
                    <a:latin typeface="Times New Roman" panose="02020603050405020304" pitchFamily="18" charset="0"/>
                    <a:cs typeface="Times New Roman" panose="02020603050405020304" pitchFamily="18" charset="0"/>
                  </a:rPr>
                  <a:t>巴耳末系</a:t>
                </a:r>
                <a:r>
                  <a:rPr lang="zh-CN" altLang="en-US" sz="2000" dirty="0" smtClean="0">
                    <a:latin typeface="Times New Roman" panose="02020603050405020304" pitchFamily="18" charset="0"/>
                    <a:cs typeface="Times New Roman" panose="02020603050405020304" pitchFamily="18" charset="0"/>
                  </a:rPr>
                  <a:t>，其中最著名的</a:t>
                </a:r>
                <a:r>
                  <a:rPr lang="zh-CN" altLang="en-US" sz="2000" dirty="0" smtClean="0">
                    <a:solidFill>
                      <a:srgbClr val="7030A0"/>
                    </a:solidFill>
                    <a:latin typeface="Times New Roman" panose="02020603050405020304" pitchFamily="18" charset="0"/>
                    <a:cs typeface="Times New Roman" panose="02020603050405020304" pitchFamily="18" charset="0"/>
                  </a:rPr>
                  <a:t>红色</a:t>
                </a:r>
                <a14:m>
                  <m:oMath xmlns:m="http://schemas.openxmlformats.org/officeDocument/2006/math">
                    <m:sSub>
                      <m:sSubPr>
                        <m:ctrlPr>
                          <a:rPr lang="en-US" altLang="zh-CN" sz="2000" i="1" dirty="0" smtClean="0">
                            <a:solidFill>
                              <a:srgbClr val="7030A0"/>
                            </a:solidFill>
                            <a:latin typeface="Cambria Math" panose="02040503050406030204" pitchFamily="18" charset="0"/>
                          </a:rPr>
                        </m:ctrlPr>
                      </m:sSubPr>
                      <m:e>
                        <m:r>
                          <a:rPr lang="en-US" altLang="zh-CN" sz="2000" b="0" i="1" dirty="0" smtClean="0">
                            <a:solidFill>
                              <a:srgbClr val="7030A0"/>
                            </a:solidFill>
                            <a:latin typeface="Cambria Math" panose="02040503050406030204" pitchFamily="18" charset="0"/>
                          </a:rPr>
                          <m:t>𝐻</m:t>
                        </m:r>
                      </m:e>
                      <m:sub>
                        <m:r>
                          <a:rPr lang="en-US" altLang="zh-CN" sz="2000" b="0" i="1" dirty="0" smtClean="0">
                            <a:solidFill>
                              <a:srgbClr val="7030A0"/>
                            </a:solidFill>
                            <a:latin typeface="Cambria Math" panose="02040503050406030204" pitchFamily="18" charset="0"/>
                          </a:rPr>
                          <m:t>𝛼</m:t>
                        </m:r>
                      </m:sub>
                    </m:sSub>
                  </m:oMath>
                </a14:m>
                <a:r>
                  <a:rPr lang="zh-CN" altLang="en-US" sz="2000" dirty="0" smtClean="0">
                    <a:solidFill>
                      <a:srgbClr val="7030A0"/>
                    </a:solidFill>
                    <a:latin typeface="Times New Roman" panose="02020603050405020304" pitchFamily="18" charset="0"/>
                    <a:cs typeface="Times New Roman" panose="02020603050405020304" pitchFamily="18" charset="0"/>
                  </a:rPr>
                  <a:t>线</a:t>
                </a:r>
                <a:r>
                  <a:rPr lang="zh-CN" altLang="en-US" sz="2000" dirty="0" smtClean="0">
                    <a:latin typeface="Times New Roman" panose="02020603050405020304" pitchFamily="18" charset="0"/>
                    <a:cs typeface="Times New Roman" panose="02020603050405020304" pitchFamily="18" charset="0"/>
                  </a:rPr>
                  <a:t>（</a:t>
                </a:r>
                <a:r>
                  <a:rPr lang="en-US" altLang="zh-CN" sz="2000" i="1" dirty="0" smtClean="0">
                    <a:latin typeface="Times New Roman" panose="02020603050405020304" pitchFamily="18" charset="0"/>
                    <a:cs typeface="Times New Roman" panose="02020603050405020304" pitchFamily="18" charset="0"/>
                  </a:rPr>
                  <a:t>n’</a:t>
                </a:r>
                <a:r>
                  <a:rPr lang="en-US" altLang="zh-CN" sz="2000" dirty="0" smtClean="0">
                    <a:latin typeface="Times New Roman" panose="02020603050405020304" pitchFamily="18" charset="0"/>
                    <a:cs typeface="Times New Roman" panose="02020603050405020304" pitchFamily="18" charset="0"/>
                  </a:rPr>
                  <a:t>=3</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λ=6563Å</a:t>
                </a:r>
                <a:r>
                  <a:rPr lang="zh-CN" altLang="en-US" sz="2000" dirty="0" smtClean="0">
                    <a:latin typeface="Times New Roman" panose="02020603050405020304" pitchFamily="18" charset="0"/>
                    <a:cs typeface="Times New Roman" panose="02020603050405020304" pitchFamily="18" charset="0"/>
                  </a:rPr>
                  <a:t>）是瑞典的埃格斯特朗（</a:t>
                </a:r>
                <a:r>
                  <a:rPr lang="en-US" altLang="zh-CN" sz="2000" dirty="0" err="1" smtClean="0">
                    <a:latin typeface="Times New Roman" panose="02020603050405020304" pitchFamily="18" charset="0"/>
                    <a:cs typeface="Times New Roman" panose="02020603050405020304" pitchFamily="18" charset="0"/>
                  </a:rPr>
                  <a:t>A.J.Angstrom</a:t>
                </a:r>
                <a:r>
                  <a:rPr lang="zh-CN" altLang="en-US" sz="2000" dirty="0" smtClean="0">
                    <a:latin typeface="Times New Roman" panose="02020603050405020304" pitchFamily="18" charset="0"/>
                    <a:cs typeface="Times New Roman" panose="02020603050405020304" pitchFamily="18" charset="0"/>
                  </a:rPr>
                  <a:t>）在</a:t>
                </a:r>
                <a:r>
                  <a:rPr lang="en-US" altLang="zh-CN" sz="2000" dirty="0" smtClean="0">
                    <a:latin typeface="Times New Roman" panose="02020603050405020304" pitchFamily="18" charset="0"/>
                    <a:cs typeface="Times New Roman" panose="02020603050405020304" pitchFamily="18" charset="0"/>
                  </a:rPr>
                  <a:t>1853</a:t>
                </a:r>
                <a:r>
                  <a:rPr lang="zh-CN" altLang="en-US" sz="2000" dirty="0" smtClean="0">
                    <a:latin typeface="Times New Roman" panose="02020603050405020304" pitchFamily="18" charset="0"/>
                    <a:cs typeface="Times New Roman" panose="02020603050405020304" pitchFamily="18" charset="0"/>
                  </a:rPr>
                  <a:t>年首先测到的。有人把</a:t>
                </a:r>
                <a:r>
                  <a:rPr lang="en-US" altLang="zh-CN" sz="2000" dirty="0" smtClean="0">
                    <a:latin typeface="Times New Roman" panose="02020603050405020304" pitchFamily="18" charset="0"/>
                    <a:cs typeface="Times New Roman" panose="02020603050405020304" pitchFamily="18" charset="0"/>
                  </a:rPr>
                  <a:t>1853</a:t>
                </a:r>
                <a:r>
                  <a:rPr lang="zh-CN" altLang="en-US" sz="2000" dirty="0" smtClean="0">
                    <a:latin typeface="Times New Roman" panose="02020603050405020304" pitchFamily="18" charset="0"/>
                    <a:cs typeface="Times New Roman" panose="02020603050405020304" pitchFamily="18" charset="0"/>
                  </a:rPr>
                  <a:t>年作为科学光谱学的开始。</a:t>
                </a:r>
              </a:p>
              <a:p>
                <a:pPr marL="0" indent="457200" algn="just">
                  <a:lnSpc>
                    <a:spcPct val="90000"/>
                  </a:lnSpc>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=3</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6</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在红外区，</a:t>
                </a:r>
                <a:r>
                  <a:rPr lang="en-US" altLang="zh-CN" sz="2000" dirty="0" smtClean="0">
                    <a:latin typeface="Times New Roman" panose="02020603050405020304" pitchFamily="18" charset="0"/>
                    <a:cs typeface="Times New Roman" panose="02020603050405020304" pitchFamily="18" charset="0"/>
                  </a:rPr>
                  <a:t>1908</a:t>
                </a:r>
                <a:r>
                  <a:rPr lang="zh-CN" altLang="en-US" sz="2000" dirty="0" smtClean="0">
                    <a:latin typeface="Times New Roman" panose="02020603050405020304" pitchFamily="18" charset="0"/>
                    <a:cs typeface="Times New Roman" panose="02020603050405020304" pitchFamily="18" charset="0"/>
                  </a:rPr>
                  <a:t>年由帕邢（</a:t>
                </a:r>
                <a:r>
                  <a:rPr lang="en-US" altLang="zh-CN" sz="2000" dirty="0" err="1" smtClean="0">
                    <a:latin typeface="Times New Roman" panose="02020603050405020304" pitchFamily="18" charset="0"/>
                    <a:cs typeface="Times New Roman" panose="02020603050405020304" pitchFamily="18" charset="0"/>
                  </a:rPr>
                  <a:t>F.Paschen</a:t>
                </a:r>
                <a:r>
                  <a:rPr lang="zh-CN" altLang="en-US" sz="2000" dirty="0" smtClean="0">
                    <a:latin typeface="Times New Roman" panose="02020603050405020304" pitchFamily="18" charset="0"/>
                    <a:cs typeface="Times New Roman" panose="02020603050405020304" pitchFamily="18" charset="0"/>
                  </a:rPr>
                  <a:t>）发现，称之</a:t>
                </a:r>
                <a:r>
                  <a:rPr lang="zh-CN" altLang="en-US" sz="2000" dirty="0" smtClean="0">
                    <a:solidFill>
                      <a:srgbClr val="C00000"/>
                    </a:solidFill>
                    <a:latin typeface="Times New Roman" panose="02020603050405020304" pitchFamily="18" charset="0"/>
                    <a:cs typeface="Times New Roman" panose="02020603050405020304" pitchFamily="18" charset="0"/>
                  </a:rPr>
                  <a:t>帕邢系</a:t>
                </a:r>
                <a:r>
                  <a:rPr lang="zh-CN" altLang="en-US" sz="2000" dirty="0" smtClean="0">
                    <a:latin typeface="Times New Roman" panose="02020603050405020304" pitchFamily="18" charset="0"/>
                    <a:cs typeface="Times New Roman" panose="02020603050405020304" pitchFamily="18" charset="0"/>
                  </a:rPr>
                  <a:t>。</a:t>
                </a:r>
              </a:p>
              <a:p>
                <a:pPr marL="0" indent="457200" algn="just">
                  <a:lnSpc>
                    <a:spcPct val="90000"/>
                  </a:lnSpc>
                  <a:spcAft>
                    <a:spcPts val="300"/>
                  </a:spcAft>
                </a:pPr>
                <a14:m>
                  <m:oMath xmlns:m="http://schemas.openxmlformats.org/officeDocument/2006/math">
                    <m:r>
                      <a:rPr lang="en-US" altLang="zh-CN" sz="2000" i="1" dirty="0" smtClean="0">
                        <a:solidFill>
                          <a:srgbClr val="CC0000"/>
                        </a:solidFill>
                        <a:latin typeface="Cambria Math" panose="02040503050406030204" pitchFamily="18" charset="0"/>
                      </a:rPr>
                      <m:t>𝑛</m:t>
                    </m:r>
                    <m:r>
                      <a:rPr lang="en-US" altLang="zh-CN" sz="2000" i="1" dirty="0" smtClean="0">
                        <a:solidFill>
                          <a:srgbClr val="CC0000"/>
                        </a:solidFill>
                        <a:latin typeface="Cambria Math" panose="02040503050406030204" pitchFamily="18" charset="0"/>
                      </a:rPr>
                      <m:t>=4</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’=5</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6</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7</m:t>
                    </m:r>
                    <m:r>
                      <a:rPr lang="zh-CN" altLang="en-US" sz="2000" i="1" dirty="0" smtClean="0">
                        <a:latin typeface="Cambria Math" panose="02040503050406030204" pitchFamily="18" charset="0"/>
                      </a:rPr>
                      <m:t>，</m:t>
                    </m:r>
                    <m:r>
                      <a:rPr lang="en-US" altLang="zh-CN" sz="2000" i="1" dirty="0" smtClean="0">
                        <a:latin typeface="Cambria Math" panose="02040503050406030204" pitchFamily="18" charset="0"/>
                      </a:rPr>
                      <m:t>…</m:t>
                    </m:r>
                    <m:r>
                      <a:rPr lang="zh-CN" altLang="en-US" sz="2000" i="1" dirty="0" smtClean="0">
                        <a:latin typeface="Cambria Math" panose="02040503050406030204" pitchFamily="18" charset="0"/>
                      </a:rPr>
                      <m:t>，</m:t>
                    </m:r>
                  </m:oMath>
                </a14:m>
                <a:endParaRPr lang="zh-CN" altLang="en-US" sz="2000" dirty="0" smtClean="0">
                  <a:latin typeface="Times New Roman" panose="02020603050405020304" pitchFamily="18" charset="0"/>
                  <a:cs typeface="Times New Roman" panose="02020603050405020304" pitchFamily="18" charset="0"/>
                </a:endParaRPr>
              </a:p>
              <a:p>
                <a:pPr marL="0" indent="457200" algn="just" eaLnBrk="1" hangingPunct="1">
                  <a:lnSpc>
                    <a:spcPct val="90000"/>
                  </a:lnSpc>
                  <a:spcAft>
                    <a:spcPts val="300"/>
                  </a:spcAft>
                  <a:buFont typeface="Wingdings" panose="05000000000000000000" pitchFamily="2" charset="2"/>
                  <a:buNone/>
                </a:pPr>
                <a:r>
                  <a:rPr lang="zh-CN" altLang="en-US" sz="2000" dirty="0" smtClean="0">
                    <a:latin typeface="Times New Roman" panose="02020603050405020304" pitchFamily="18" charset="0"/>
                    <a:cs typeface="Times New Roman" panose="02020603050405020304" pitchFamily="18" charset="0"/>
                  </a:rPr>
                  <a:t>在红外区</a:t>
                </a:r>
                <a:r>
                  <a:rPr lang="en-US" altLang="zh-CN" sz="2000" dirty="0" smtClean="0">
                    <a:latin typeface="Times New Roman" panose="02020603050405020304" pitchFamily="18" charset="0"/>
                    <a:cs typeface="Times New Roman" panose="02020603050405020304" pitchFamily="18" charset="0"/>
                  </a:rPr>
                  <a:t>,1922</a:t>
                </a:r>
                <a:r>
                  <a:rPr lang="zh-CN" altLang="en-US" sz="2000" dirty="0" smtClean="0">
                    <a:latin typeface="Times New Roman" panose="02020603050405020304" pitchFamily="18" charset="0"/>
                    <a:cs typeface="Times New Roman" panose="02020603050405020304" pitchFamily="18" charset="0"/>
                  </a:rPr>
                  <a:t>年由布喇开（</a:t>
                </a:r>
                <a:r>
                  <a:rPr lang="en-US" altLang="zh-CN" sz="2000" dirty="0" err="1" smtClean="0">
                    <a:latin typeface="Times New Roman" panose="02020603050405020304" pitchFamily="18" charset="0"/>
                    <a:cs typeface="Times New Roman" panose="02020603050405020304" pitchFamily="18" charset="0"/>
                  </a:rPr>
                  <a:t>F.Brackett</a:t>
                </a:r>
                <a:r>
                  <a:rPr lang="zh-CN" altLang="en-US" sz="2000" dirty="0" smtClean="0">
                    <a:latin typeface="Times New Roman" panose="02020603050405020304" pitchFamily="18" charset="0"/>
                    <a:cs typeface="Times New Roman" panose="02020603050405020304" pitchFamily="18" charset="0"/>
                  </a:rPr>
                  <a:t>）发现</a:t>
                </a:r>
                <a:r>
                  <a:rPr lang="en-US" altLang="zh-CN"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称为</a:t>
                </a:r>
                <a:r>
                  <a:rPr lang="zh-CN" altLang="en-US" sz="2000" dirty="0" smtClean="0">
                    <a:solidFill>
                      <a:srgbClr val="C00000"/>
                    </a:solidFill>
                    <a:latin typeface="Times New Roman" panose="02020603050405020304" pitchFamily="18" charset="0"/>
                    <a:cs typeface="Times New Roman" panose="02020603050405020304" pitchFamily="18" charset="0"/>
                  </a:rPr>
                  <a:t>布喇开系</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lgn="just">
                  <a:lnSpc>
                    <a:spcPct val="90000"/>
                  </a:lnSpc>
                  <a:spcAft>
                    <a:spcPts val="300"/>
                  </a:spcAft>
                </a:pP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=5</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’=6</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7</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8</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m:t>
                    </m:r>
                  </m:oMath>
                </a14:m>
                <a:endParaRPr lang="zh-CN" altLang="en-US" sz="2000" dirty="0">
                  <a:latin typeface="Times New Roman" panose="02020603050405020304" pitchFamily="18" charset="0"/>
                  <a:cs typeface="Times New Roman" panose="02020603050405020304" pitchFamily="18" charset="0"/>
                </a:endParaRPr>
              </a:p>
              <a:p>
                <a:pPr marL="0" indent="457200" algn="just">
                  <a:lnSpc>
                    <a:spcPct val="90000"/>
                  </a:lnSpc>
                  <a:spcAft>
                    <a:spcPts val="300"/>
                  </a:spcAft>
                  <a:buNone/>
                </a:pPr>
                <a:r>
                  <a:rPr lang="zh-CN" altLang="en-US" sz="2000" dirty="0" smtClean="0">
                    <a:latin typeface="Times New Roman" panose="02020603050405020304" pitchFamily="18" charset="0"/>
                    <a:cs typeface="Times New Roman" panose="02020603050405020304" pitchFamily="18" charset="0"/>
                  </a:rPr>
                  <a:t>在</a:t>
                </a:r>
                <a:r>
                  <a:rPr lang="zh-CN" altLang="en-US" sz="2000" dirty="0">
                    <a:latin typeface="Times New Roman" panose="02020603050405020304" pitchFamily="18" charset="0"/>
                    <a:cs typeface="Times New Roman" panose="02020603050405020304" pitchFamily="18" charset="0"/>
                  </a:rPr>
                  <a:t>红外区，</a:t>
                </a:r>
                <a:r>
                  <a:rPr lang="en-US" altLang="zh-CN" sz="2000" dirty="0">
                    <a:latin typeface="Times New Roman" panose="02020603050405020304" pitchFamily="18" charset="0"/>
                    <a:cs typeface="Times New Roman" panose="02020603050405020304" pitchFamily="18" charset="0"/>
                  </a:rPr>
                  <a:t>1924</a:t>
                </a:r>
                <a:r>
                  <a:rPr lang="zh-CN" altLang="en-US" sz="2000" dirty="0">
                    <a:latin typeface="Times New Roman" panose="02020603050405020304" pitchFamily="18" charset="0"/>
                    <a:cs typeface="Times New Roman" panose="02020603050405020304" pitchFamily="18" charset="0"/>
                  </a:rPr>
                  <a:t>年由普丰特（</a:t>
                </a:r>
                <a:r>
                  <a:rPr lang="en-US" altLang="zh-CN" sz="2000" dirty="0" err="1">
                    <a:latin typeface="Times New Roman" panose="02020603050405020304" pitchFamily="18" charset="0"/>
                    <a:cs typeface="Times New Roman" panose="02020603050405020304" pitchFamily="18" charset="0"/>
                  </a:rPr>
                  <a:t>H.A.Pfund</a:t>
                </a:r>
                <a:r>
                  <a:rPr lang="zh-CN" altLang="en-US" sz="2000" dirty="0">
                    <a:latin typeface="Times New Roman" panose="02020603050405020304" pitchFamily="18" charset="0"/>
                    <a:cs typeface="Times New Roman" panose="02020603050405020304" pitchFamily="18" charset="0"/>
                  </a:rPr>
                  <a:t>）发现</a:t>
                </a:r>
                <a:r>
                  <a:rPr lang="en-US" altLang="zh-CN" sz="2000" dirty="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rPr>
                  <a:t>称之为</a:t>
                </a:r>
                <a:r>
                  <a:rPr lang="zh-CN" altLang="en-US" sz="2000" dirty="0">
                    <a:solidFill>
                      <a:srgbClr val="C00000"/>
                    </a:solidFill>
                    <a:latin typeface="Times New Roman" panose="02020603050405020304" pitchFamily="18" charset="0"/>
                    <a:cs typeface="Times New Roman" panose="02020603050405020304" pitchFamily="18" charset="0"/>
                  </a:rPr>
                  <a:t>普丰特系</a:t>
                </a:r>
                <a:r>
                  <a:rPr lang="zh-CN" altLang="en-US" sz="2000" dirty="0">
                    <a:latin typeface="Times New Roman" panose="02020603050405020304" pitchFamily="18" charset="0"/>
                    <a:cs typeface="Times New Roman" panose="02020603050405020304" pitchFamily="18" charset="0"/>
                  </a:rPr>
                  <a:t>。</a:t>
                </a:r>
              </a:p>
              <a:p>
                <a:pPr marL="342900" indent="-342900" algn="just">
                  <a:lnSpc>
                    <a:spcPct val="90000"/>
                  </a:lnSpc>
                  <a:spcAft>
                    <a:spcPts val="300"/>
                  </a:spcAft>
                </a:pPr>
                <a:r>
                  <a:rPr lang="zh-CN" altLang="en-US" sz="2000" dirty="0" smtClean="0">
                    <a:latin typeface="Times New Roman" panose="02020603050405020304" pitchFamily="18" charset="0"/>
                    <a:cs typeface="Times New Roman" panose="02020603050405020304" pitchFamily="18" charset="0"/>
                  </a:rPr>
                  <a:t>对于</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=4</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以上的谱系，</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=5</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以上谱系，以及</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𝑛</m:t>
                    </m:r>
                    <m:r>
                      <a:rPr lang="en-US" altLang="zh-CN" sz="2000" i="1" dirty="0" smtClean="0">
                        <a:latin typeface="Cambria Math" panose="02040503050406030204" pitchFamily="18" charset="0"/>
                        <a:cs typeface="Times New Roman" panose="02020603050405020304" pitchFamily="18" charset="0"/>
                      </a:rPr>
                      <m:t>=6</m:t>
                    </m:r>
                    <m:r>
                      <a:rPr lang="zh-CN" altLang="en-US"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𝑛</m:t>
                    </m:r>
                    <m:r>
                      <a:rPr lang="en-US" altLang="zh-CN" sz="2000" i="1" dirty="0">
                        <a:latin typeface="Cambria Math" panose="02040503050406030204" pitchFamily="18" charset="0"/>
                        <a:cs typeface="Times New Roman" panose="02020603050405020304" pitchFamily="18" charset="0"/>
                      </a:rPr>
                      <m:t>’=7</m:t>
                    </m:r>
                  </m:oMath>
                </a14:m>
                <a:r>
                  <a:rPr lang="zh-CN" altLang="en-US" sz="2000" dirty="0">
                    <a:latin typeface="Times New Roman" panose="02020603050405020304" pitchFamily="18" charset="0"/>
                    <a:cs typeface="Times New Roman" panose="02020603050405020304" pitchFamily="18" charset="0"/>
                  </a:rPr>
                  <a:t>的谱线都是后来由</a:t>
                </a:r>
                <a:r>
                  <a:rPr lang="zh-CN" altLang="en-US" sz="2000" dirty="0" smtClean="0">
                    <a:latin typeface="Times New Roman" panose="02020603050405020304" pitchFamily="18" charset="0"/>
                    <a:cs typeface="Times New Roman" panose="02020603050405020304" pitchFamily="18" charset="0"/>
                  </a:rPr>
                  <a:t>哈姆泼雷斯（</a:t>
                </a:r>
                <a:r>
                  <a:rPr lang="en-US" altLang="zh-CN" sz="2000" dirty="0">
                    <a:latin typeface="Times New Roman" panose="02020603050405020304" pitchFamily="18" charset="0"/>
                    <a:cs typeface="Times New Roman" panose="02020603050405020304" pitchFamily="18" charset="0"/>
                  </a:rPr>
                  <a:t>C.S. Humphreys</a:t>
                </a:r>
                <a:r>
                  <a:rPr lang="zh-CN" altLang="en-US" sz="2000" dirty="0">
                    <a:latin typeface="Times New Roman" panose="02020603050405020304" pitchFamily="18" charset="0"/>
                    <a:cs typeface="Times New Roman" panose="02020603050405020304" pitchFamily="18" charset="0"/>
                  </a:rPr>
                  <a:t>）发现的。</a:t>
                </a:r>
              </a:p>
              <a:p>
                <a:pPr marL="0" indent="457200" algn="just" eaLnBrk="1" hangingPunct="1">
                  <a:lnSpc>
                    <a:spcPct val="90000"/>
                  </a:lnSpc>
                  <a:spcAft>
                    <a:spcPts val="300"/>
                  </a:spcAft>
                  <a:buFont typeface="Wingdings" panose="05000000000000000000" pitchFamily="2" charset="2"/>
                  <a:buNone/>
                </a:pPr>
                <a:endParaRPr lang="zh-CN" altLang="en-US" sz="2000" dirty="0" smtClean="0">
                  <a:latin typeface="Times New Roman" panose="02020603050405020304" pitchFamily="18" charset="0"/>
                  <a:cs typeface="Times New Roman" panose="02020603050405020304" pitchFamily="18" charset="0"/>
                </a:endParaRPr>
              </a:p>
            </p:txBody>
          </p:sp>
        </mc:Choice>
        <mc:Fallback xmlns="">
          <p:sp>
            <p:nvSpPr>
              <p:cNvPr id="232450" name="Rectangle 2"/>
              <p:cNvSpPr>
                <a:spLocks noGrp="1" noRot="1" noChangeAspect="1" noMove="1" noResize="1" noEditPoints="1" noAdjustHandles="1" noChangeArrowheads="1" noChangeShapeType="1" noTextEdit="1"/>
              </p:cNvSpPr>
              <p:nvPr>
                <p:ph idx="1"/>
              </p:nvPr>
            </p:nvSpPr>
            <p:spPr>
              <a:xfrm>
                <a:off x="457200" y="1124744"/>
                <a:ext cx="8229600" cy="5328592"/>
              </a:xfrm>
              <a:blipFill rotWithShape="0">
                <a:blip r:embed="rId2"/>
                <a:stretch>
                  <a:fillRect l="-741" r="-741"/>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smtClean="0"/>
              <a:t>氢原子光谱的线系</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idx="1"/>
          </p:nvPr>
        </p:nvSpPr>
        <p:spPr>
          <a:xfrm>
            <a:off x="449233" y="1412776"/>
            <a:ext cx="8229600" cy="4525962"/>
          </a:xfrm>
        </p:spPr>
        <p:txBody>
          <a:bodyPr/>
          <a:lstStyle/>
          <a:p>
            <a:pPr marL="342900" indent="-342900" algn="just">
              <a:spcAft>
                <a:spcPts val="600"/>
              </a:spcAft>
            </a:pPr>
            <a:r>
              <a:rPr lang="zh-CN" altLang="en-US" sz="2400" dirty="0" smtClean="0">
                <a:latin typeface="+mn-ea"/>
              </a:rPr>
              <a:t>氢的任一谱线都可以表达为二个光谱项之差，氢光谱是各种光谱项差的综合。</a:t>
            </a:r>
            <a:endParaRPr lang="en-US" altLang="zh-CN" sz="2400" dirty="0" smtClean="0">
              <a:latin typeface="+mn-ea"/>
            </a:endParaRPr>
          </a:p>
          <a:p>
            <a:pPr marL="342900" indent="-342900" algn="just">
              <a:spcAft>
                <a:spcPts val="600"/>
              </a:spcAft>
            </a:pPr>
            <a:r>
              <a:rPr lang="zh-CN" altLang="en-US" sz="2400" dirty="0" smtClean="0">
                <a:latin typeface="+mn-ea"/>
              </a:rPr>
              <a:t>表面上如此繁复的光谱线竟然由该式简单地表示，这不能不说是一项出色的成果。但是，里德伯公式完全是凭经验凑出来的，它为什么能与实验事实符合得如此之好，在公式问世后将近三十年内，一直是个迷。 </a:t>
            </a:r>
          </a:p>
          <a:p>
            <a:pPr marL="342900" indent="-342900" algn="just">
              <a:spcAft>
                <a:spcPts val="600"/>
              </a:spcAft>
            </a:pPr>
            <a:r>
              <a:rPr lang="zh-CN" altLang="en-US" sz="2400" dirty="0" smtClean="0">
                <a:latin typeface="+mn-ea"/>
              </a:rPr>
              <a:t>这个谜，由于玻尔把量子说引入了卢瑟福模型而得到了揭晓。原子物理也从此展现出新的篇章。</a:t>
            </a:r>
          </a:p>
        </p:txBody>
      </p:sp>
      <p:sp>
        <p:nvSpPr>
          <p:cNvPr id="2" name="标题 1"/>
          <p:cNvSpPr>
            <a:spLocks noGrp="1"/>
          </p:cNvSpPr>
          <p:nvPr>
            <p:ph type="title"/>
          </p:nvPr>
        </p:nvSpPr>
        <p:spPr/>
        <p:txBody>
          <a:bodyPr>
            <a:normAutofit/>
          </a:bodyPr>
          <a:lstStyle/>
          <a:p>
            <a:r>
              <a:rPr lang="zh-CN" altLang="en-US" sz="2800" dirty="0" smtClean="0"/>
              <a:t>里德堡公式之谜</a:t>
            </a:r>
            <a:endParaRPr lang="zh-CN" altLang="en-US" sz="2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818" name="Rectangle 2"/>
              <p:cNvSpPr>
                <a:spLocks noGrp="1" noChangeArrowheads="1"/>
              </p:cNvSpPr>
              <p:nvPr>
                <p:ph idx="1"/>
              </p:nvPr>
            </p:nvSpPr>
            <p:spPr>
              <a:xfrm>
                <a:off x="457200" y="1299317"/>
                <a:ext cx="8229600" cy="4525962"/>
              </a:xfrm>
            </p:spPr>
            <p:txBody>
              <a:bodyPr/>
              <a:lstStyle/>
              <a:p>
                <a:pPr marL="342900" indent="-342900">
                  <a:spcAft>
                    <a:spcPts val="1200"/>
                  </a:spcAft>
                </a:pPr>
                <a:r>
                  <a:rPr lang="zh-CN" altLang="en-US" sz="2400" dirty="0" smtClean="0">
                    <a:latin typeface="+mn-ea"/>
                  </a:rPr>
                  <a:t>光谱是线状的，谱线有一定位置。这就是说，有确定的波长值，而且是彼此分立的。</a:t>
                </a:r>
              </a:p>
              <a:p>
                <a:pPr marL="342900" indent="-342900">
                  <a:spcAft>
                    <a:spcPts val="1200"/>
                  </a:spcAft>
                </a:pPr>
                <a:r>
                  <a:rPr lang="zh-CN" altLang="en-US" sz="2400" dirty="0" smtClean="0">
                    <a:latin typeface="+mn-ea"/>
                  </a:rPr>
                  <a:t>谱线间有一定的关系，例如谱线构成一个谱线系，它们的波长可以用一个公式表达出来。不同系的谱线有些也有关系，例如有共同的光谱项。</a:t>
                </a:r>
              </a:p>
              <a:p>
                <a:pPr marL="342900" indent="-342900">
                  <a:spcAft>
                    <a:spcPts val="1200"/>
                  </a:spcAft>
                </a:pPr>
                <a:r>
                  <a:rPr lang="zh-CN" altLang="en-US" sz="2400" dirty="0" smtClean="0">
                    <a:latin typeface="+mn-ea"/>
                  </a:rPr>
                  <a:t>每一谱线的波数都可以表达为二光谱项之</a:t>
                </a:r>
                <a14:m>
                  <m:oMath xmlns:m="http://schemas.openxmlformats.org/officeDocument/2006/math">
                    <m:r>
                      <m:rPr>
                        <m:nor/>
                      </m:rPr>
                      <a:rPr lang="zh-CN" altLang="en-US" sz="2400" dirty="0">
                        <a:latin typeface="+mn-ea"/>
                      </a:rPr>
                      <m:t>差</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𝜈</m:t>
                        </m:r>
                      </m:e>
                    </m:acc>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𝑚</m:t>
                        </m:r>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𝑇</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𝑛</m:t>
                        </m:r>
                      </m:e>
                    </m:d>
                  </m:oMath>
                </a14:m>
                <a:r>
                  <a:rPr lang="zh-CN" altLang="en-US" sz="2400" dirty="0" smtClean="0">
                    <a:latin typeface="+mn-ea"/>
                  </a:rPr>
                  <a:t>。氢的光谱项是</a:t>
                </a:r>
                <a:endParaRPr lang="en-US" altLang="zh-CN" sz="2400" dirty="0" smtClean="0">
                  <a:latin typeface="+mn-ea"/>
                </a:endParaRPr>
              </a:p>
              <a:p>
                <a:pPr marL="0" indent="0" algn="ctr">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h</m:t>
                              </m:r>
                            </m:sub>
                          </m:sSub>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oMath>
                  </m:oMathPara>
                </a14:m>
                <a:endParaRPr lang="en-US" altLang="zh-CN" sz="2400" b="0" i="1" dirty="0" smtClean="0">
                  <a:latin typeface="+mn-ea"/>
                </a:endParaRPr>
              </a:p>
              <a:p>
                <a:pPr marL="370285" lvl="2" indent="0">
                  <a:spcAft>
                    <a:spcPts val="1200"/>
                  </a:spcAft>
                  <a:buNone/>
                </a:pP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latin typeface="+mn-ea"/>
                  </a:rPr>
                  <a:t>是整数。           </a:t>
                </a:r>
              </a:p>
            </p:txBody>
          </p:sp>
        </mc:Choice>
        <mc:Fallback xmlns="">
          <p:sp>
            <p:nvSpPr>
              <p:cNvPr id="34818" name="Rectangle 2"/>
              <p:cNvSpPr>
                <a:spLocks noGrp="1" noRot="1" noChangeAspect="1" noMove="1" noResize="1" noEditPoints="1" noAdjustHandles="1" noChangeArrowheads="1" noChangeShapeType="1" noTextEdit="1"/>
              </p:cNvSpPr>
              <p:nvPr>
                <p:ph idx="1"/>
              </p:nvPr>
            </p:nvSpPr>
            <p:spPr>
              <a:xfrm>
                <a:off x="457200" y="1299317"/>
                <a:ext cx="8229600" cy="4525962"/>
              </a:xfrm>
              <a:blipFill rotWithShape="0">
                <a:blip r:embed="rId2"/>
                <a:stretch>
                  <a:fillRect l="-370" t="-1077" r="-74" b="-40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smtClean="0"/>
              <a:t>氢原子光谱的规律</a:t>
            </a:r>
            <a:endParaRPr lang="zh-CN" altLang="en-US" sz="28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zh-CN" altLang="en-US" sz="2800" b="1" dirty="0" smtClean="0">
                <a:solidFill>
                  <a:schemeClr val="tx1"/>
                </a:solidFill>
                <a:latin typeface="+mn-ea"/>
                <a:ea typeface="+mn-ea"/>
              </a:rPr>
              <a:t>量子</a:t>
            </a:r>
            <a:r>
              <a:rPr lang="zh-CN" altLang="en-US" sz="2800" b="1" dirty="0">
                <a:solidFill>
                  <a:schemeClr val="tx1"/>
                </a:solidFill>
                <a:latin typeface="+mn-ea"/>
                <a:ea typeface="+mn-ea"/>
              </a:rPr>
              <a:t>假说</a:t>
            </a:r>
            <a:endParaRPr lang="zh-CN" altLang="en-US" sz="2800" dirty="0">
              <a:solidFill>
                <a:schemeClr val="tx1"/>
              </a:solidFill>
              <a:latin typeface="+mn-ea"/>
              <a:ea typeface="+mn-ea"/>
            </a:endParaRPr>
          </a:p>
        </p:txBody>
      </p:sp>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4784"/>
                <a:ext cx="7416824" cy="4752528"/>
              </a:xfrm>
            </p:spPr>
            <p:txBody>
              <a:bodyPr>
                <a:normAutofit/>
              </a:bodyPr>
              <a:lstStyle/>
              <a:p>
                <a:pPr marL="0" indent="0">
                  <a:lnSpc>
                    <a:spcPct val="90000"/>
                  </a:lnSpc>
                  <a:buNone/>
                </a:pPr>
                <a:r>
                  <a:rPr lang="en-US" altLang="zh-CN" sz="2400" dirty="0" smtClean="0">
                    <a:latin typeface="+mn-ea"/>
                  </a:rPr>
                  <a:t> </a:t>
                </a:r>
                <a:r>
                  <a:rPr lang="en-US" altLang="zh-CN" sz="2400" b="1" dirty="0">
                    <a:latin typeface="+mn-ea"/>
                  </a:rPr>
                  <a:t>A</a:t>
                </a:r>
                <a:r>
                  <a:rPr lang="zh-CN" altLang="en-US" sz="2400" b="1" dirty="0">
                    <a:latin typeface="+mn-ea"/>
                  </a:rPr>
                  <a:t>、黑体辐射</a:t>
                </a:r>
                <a:r>
                  <a:rPr lang="zh-CN" altLang="en-US" sz="2400" dirty="0">
                    <a:latin typeface="+mn-ea"/>
                  </a:rPr>
                  <a:t> </a:t>
                </a:r>
                <a:endParaRPr lang="en-US" altLang="zh-CN" sz="2400" dirty="0">
                  <a:latin typeface="+mn-ea"/>
                </a:endParaRPr>
              </a:p>
              <a:p>
                <a:pPr indent="0">
                  <a:lnSpc>
                    <a:spcPct val="90000"/>
                  </a:lnSpc>
                </a:pPr>
                <a:r>
                  <a:rPr lang="zh-CN" altLang="en-US" sz="2400" dirty="0">
                    <a:latin typeface="+mn-ea"/>
                  </a:rPr>
                  <a:t>电磁辐射的能量交换只能是量子化的，</a:t>
                </a:r>
                <a:endParaRPr lang="en-US" altLang="zh-CN" sz="2400" dirty="0" smtClean="0">
                  <a:latin typeface="+mn-ea"/>
                </a:endParaRPr>
              </a:p>
              <a:p>
                <a:pPr marL="0" indent="0">
                  <a:lnSpc>
                    <a:spcPct val="90000"/>
                  </a:lnSpc>
                  <a:buNone/>
                </a:pPr>
                <a14:m>
                  <m:oMathPara xmlns:m="http://schemas.openxmlformats.org/officeDocument/2006/math">
                    <m:oMathParaPr>
                      <m:jc m:val="centerGroup"/>
                    </m:oMathParaPr>
                    <m:oMath xmlns:m="http://schemas.openxmlformats.org/officeDocument/2006/math">
                      <m:r>
                        <a:rPr lang="en-US" altLang="zh-CN" sz="2800" i="1" dirty="0">
                          <a:latin typeface="+mn-ea"/>
                        </a:rPr>
                        <m:t>𝐸</m:t>
                      </m:r>
                      <m:r>
                        <a:rPr lang="en-US" altLang="zh-CN" sz="2800" i="1" dirty="0">
                          <a:latin typeface="+mn-ea"/>
                        </a:rPr>
                        <m:t>=</m:t>
                      </m:r>
                      <m:r>
                        <a:rPr lang="en-US" altLang="zh-CN" sz="2800" i="1" dirty="0" err="1">
                          <a:latin typeface="+mn-ea"/>
                        </a:rPr>
                        <m:t>𝑛h</m:t>
                      </m:r>
                      <m:r>
                        <a:rPr lang="en-US" altLang="zh-CN" sz="2800" i="1" dirty="0" err="1">
                          <a:latin typeface="+mn-ea"/>
                        </a:rPr>
                        <m:t>𝜈</m:t>
                      </m:r>
                      <m:r>
                        <a:rPr lang="en-US" altLang="zh-CN" sz="2800" i="1" dirty="0">
                          <a:latin typeface="+mn-ea"/>
                        </a:rPr>
                        <m:t> , </m:t>
                      </m:r>
                      <m:r>
                        <a:rPr lang="en-US" altLang="zh-CN" sz="2800" i="1" dirty="0">
                          <a:latin typeface="+mn-ea"/>
                        </a:rPr>
                        <m:t>𝑛</m:t>
                      </m:r>
                      <m:r>
                        <a:rPr lang="en-US" altLang="zh-CN" sz="2800" i="1" dirty="0">
                          <a:latin typeface="+mn-ea"/>
                        </a:rPr>
                        <m:t> =1,2,3,……</m:t>
                      </m:r>
                    </m:oMath>
                  </m:oMathPara>
                </a14:m>
                <a:endParaRPr lang="en-US" altLang="zh-CN" sz="2400" dirty="0" smtClean="0">
                  <a:latin typeface="+mn-ea"/>
                </a:endParaRPr>
              </a:p>
              <a:p>
                <a:pPr indent="0">
                  <a:lnSpc>
                    <a:spcPct val="90000"/>
                  </a:lnSpc>
                </a:pPr>
                <a14:m>
                  <m:oMath xmlns:m="http://schemas.openxmlformats.org/officeDocument/2006/math">
                    <m:r>
                      <a:rPr lang="en-US" altLang="zh-CN" sz="2400" i="1" dirty="0">
                        <a:latin typeface="+mn-ea"/>
                      </a:rPr>
                      <m:t>h</m:t>
                    </m:r>
                  </m:oMath>
                </a14:m>
                <a:r>
                  <a:rPr lang="zh-CN" altLang="en-US" sz="2400" dirty="0">
                    <a:latin typeface="+mn-ea"/>
                  </a:rPr>
                  <a:t>为普朗克常数</a:t>
                </a:r>
                <a:r>
                  <a:rPr lang="zh-CN" altLang="en-US" sz="2400" dirty="0" smtClean="0">
                    <a:latin typeface="+mn-ea"/>
                  </a:rPr>
                  <a:t>。</a:t>
                </a:r>
                <a:endParaRPr lang="en-US" altLang="zh-CN" sz="2400" dirty="0" smtClean="0">
                  <a:latin typeface="+mn-ea"/>
                </a:endParaRPr>
              </a:p>
              <a:p>
                <a:pPr indent="0">
                  <a:lnSpc>
                    <a:spcPct val="90000"/>
                  </a:lnSpc>
                </a:pPr>
                <a:endParaRPr lang="zh-CN" altLang="en-US" sz="2400" dirty="0">
                  <a:latin typeface="+mn-ea"/>
                </a:endParaRPr>
              </a:p>
              <a:p>
                <a:pPr indent="0">
                  <a:lnSpc>
                    <a:spcPct val="90000"/>
                  </a:lnSpc>
                  <a:buFont typeface="Wingdings" panose="05000000000000000000" pitchFamily="2" charset="2"/>
                  <a:buNone/>
                </a:pPr>
                <a:r>
                  <a:rPr lang="en-US" altLang="zh-CN" sz="2400" b="1" dirty="0" smtClean="0">
                    <a:latin typeface="+mn-ea"/>
                  </a:rPr>
                  <a:t>B</a:t>
                </a:r>
                <a:r>
                  <a:rPr lang="zh-CN" altLang="en-US" sz="2400" b="1" dirty="0">
                    <a:latin typeface="+mn-ea"/>
                  </a:rPr>
                  <a:t>、</a:t>
                </a:r>
                <a:r>
                  <a:rPr lang="zh-CN" altLang="en-US" sz="2400" b="1" dirty="0" smtClean="0">
                    <a:latin typeface="+mn-ea"/>
                  </a:rPr>
                  <a:t>光电效应</a:t>
                </a:r>
                <a:endParaRPr lang="en-US" altLang="zh-CN" sz="2400" b="1" dirty="0" smtClean="0">
                  <a:latin typeface="+mn-ea"/>
                </a:endParaRPr>
              </a:p>
              <a:p>
                <a:pPr indent="0">
                  <a:lnSpc>
                    <a:spcPct val="90000"/>
                  </a:lnSpc>
                </a:pPr>
                <a:r>
                  <a:rPr lang="zh-CN" altLang="en-US" sz="2400" dirty="0" smtClean="0">
                    <a:latin typeface="+mn-ea"/>
                  </a:rPr>
                  <a:t>单色光由光量子即光子组成，光的能量以量子的形式被吸收</a:t>
                </a:r>
                <a:endParaRPr lang="en-US" altLang="zh-CN" sz="2400" dirty="0" smtClean="0">
                  <a:latin typeface="+mn-ea"/>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mn-ea"/>
                            </a:rPr>
                          </m:ctrlPr>
                        </m:sSubPr>
                        <m:e>
                          <m:r>
                            <a:rPr lang="en-US" altLang="zh-CN" sz="2400" b="0" i="1" smtClean="0">
                              <a:latin typeface="+mn-ea"/>
                            </a:rPr>
                            <m:t>𝐸</m:t>
                          </m:r>
                        </m:e>
                        <m:sub>
                          <m:r>
                            <a:rPr lang="en-US" altLang="zh-CN" sz="2400" b="0" i="1" smtClean="0">
                              <a:latin typeface="+mn-ea"/>
                            </a:rPr>
                            <m:t>𝑘</m:t>
                          </m:r>
                        </m:sub>
                      </m:sSub>
                      <m:r>
                        <a:rPr lang="en-US" altLang="zh-CN" sz="2400" b="0" i="1" smtClean="0">
                          <a:latin typeface="+mn-ea"/>
                        </a:rPr>
                        <m:t>=</m:t>
                      </m:r>
                      <m:f>
                        <m:fPr>
                          <m:ctrlPr>
                            <a:rPr lang="en-US" altLang="zh-CN" sz="2400" b="0" i="1" smtClean="0">
                              <a:latin typeface="+mn-ea"/>
                            </a:rPr>
                          </m:ctrlPr>
                        </m:fPr>
                        <m:num>
                          <m:r>
                            <a:rPr lang="en-US" altLang="zh-CN" sz="2400" b="0" i="1" smtClean="0">
                              <a:latin typeface="+mn-ea"/>
                            </a:rPr>
                            <m:t>1</m:t>
                          </m:r>
                        </m:num>
                        <m:den>
                          <m:r>
                            <a:rPr lang="en-US" altLang="zh-CN" sz="2400" b="0" i="1" smtClean="0">
                              <a:latin typeface="+mn-ea"/>
                            </a:rPr>
                            <m:t>2</m:t>
                          </m:r>
                        </m:den>
                      </m:f>
                      <m:r>
                        <a:rPr lang="en-US" altLang="zh-CN" sz="2400" b="0" i="1" smtClean="0">
                          <a:latin typeface="+mn-ea"/>
                        </a:rPr>
                        <m:t>𝑚</m:t>
                      </m:r>
                      <m:sSubSup>
                        <m:sSubSupPr>
                          <m:ctrlPr>
                            <a:rPr lang="en-US" altLang="zh-CN" sz="2400" b="0" i="1" smtClean="0">
                              <a:latin typeface="+mn-ea"/>
                            </a:rPr>
                          </m:ctrlPr>
                        </m:sSubSupPr>
                        <m:e>
                          <m:r>
                            <a:rPr lang="en-US" altLang="zh-CN" sz="2400" b="0" i="1" smtClean="0">
                              <a:latin typeface="+mn-ea"/>
                            </a:rPr>
                            <m:t>𝑣</m:t>
                          </m:r>
                        </m:e>
                        <m:sub>
                          <m:r>
                            <a:rPr lang="zh-CN" altLang="en-US" sz="2400" i="1">
                              <a:latin typeface="+mn-ea"/>
                            </a:rPr>
                            <m:t>最大</m:t>
                          </m:r>
                        </m:sub>
                        <m:sup>
                          <m:r>
                            <a:rPr lang="en-US" altLang="zh-CN" sz="2400" b="0" i="1" smtClean="0">
                              <a:latin typeface="+mn-ea"/>
                            </a:rPr>
                            <m:t>2</m:t>
                          </m:r>
                        </m:sup>
                      </m:sSubSup>
                      <m:r>
                        <a:rPr lang="en-US" altLang="zh-CN" sz="2400" b="0" i="1" smtClean="0">
                          <a:latin typeface="+mn-ea"/>
                        </a:rPr>
                        <m:t>=</m:t>
                      </m:r>
                      <m:r>
                        <a:rPr lang="en-US" altLang="zh-CN" sz="2400" b="0" i="1" smtClean="0">
                          <a:latin typeface="+mn-ea"/>
                        </a:rPr>
                        <m:t>h</m:t>
                      </m:r>
                      <m:r>
                        <a:rPr lang="en-US" altLang="zh-CN" sz="2400" b="0" i="1" smtClean="0">
                          <a:latin typeface="+mn-ea"/>
                        </a:rPr>
                        <m:t>𝜈</m:t>
                      </m:r>
                      <m:r>
                        <a:rPr lang="en-US" altLang="zh-CN" sz="2400" b="0" i="1" smtClean="0">
                          <a:latin typeface="+mn-ea"/>
                        </a:rPr>
                        <m:t>−</m:t>
                      </m:r>
                      <m:r>
                        <a:rPr lang="en-US" altLang="zh-CN" sz="2400" b="0" i="1" smtClean="0">
                          <a:latin typeface="+mn-ea"/>
                        </a:rPr>
                        <m:t>𝜙</m:t>
                      </m:r>
                    </m:oMath>
                  </m:oMathPara>
                </a14:m>
                <a:endParaRPr lang="en-US" altLang="zh-CN" sz="2400" dirty="0" smtClean="0">
                  <a:latin typeface="+mn-ea"/>
                </a:endParaRPr>
              </a:p>
              <a:p>
                <a:pPr indent="0">
                  <a:lnSpc>
                    <a:spcPct val="90000"/>
                  </a:lnSpc>
                </a:pPr>
                <a:r>
                  <a:rPr lang="zh-CN" altLang="en-US" sz="2400" dirty="0" smtClean="0">
                    <a:latin typeface="+mn-ea"/>
                  </a:rPr>
                  <a:t>其中</a:t>
                </a:r>
                <a14:m>
                  <m:oMath xmlns:m="http://schemas.openxmlformats.org/officeDocument/2006/math">
                    <m:r>
                      <a:rPr lang="en-US" altLang="zh-CN" sz="2400" b="0" i="1" smtClean="0">
                        <a:latin typeface="+mn-ea"/>
                      </a:rPr>
                      <m:t>𝜙</m:t>
                    </m:r>
                  </m:oMath>
                </a14:m>
                <a:r>
                  <a:rPr lang="zh-CN" altLang="en-US" sz="2400" dirty="0" smtClean="0">
                    <a:latin typeface="+mn-ea"/>
                  </a:rPr>
                  <a:t>为电子在金属中的结合能（脱出功）</a:t>
                </a:r>
                <a:endParaRPr lang="zh-CN" altLang="en-US" sz="2400" dirty="0">
                  <a:latin typeface="+mn-ea"/>
                </a:endParaRPr>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484784"/>
                <a:ext cx="7416824" cy="4752528"/>
              </a:xfrm>
              <a:blipFill rotWithShape="0">
                <a:blip r:embed="rId2"/>
                <a:stretch>
                  <a:fillRect t="-1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47118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zh-CN" altLang="en-US" sz="2800" dirty="0" smtClean="0">
                <a:solidFill>
                  <a:schemeClr val="hlink"/>
                </a:solidFill>
                <a:latin typeface="+mn-ea"/>
                <a:ea typeface="+mn-ea"/>
              </a:rPr>
              <a:t>氢原子</a:t>
            </a:r>
            <a:r>
              <a:rPr lang="zh-CN" altLang="en-US" sz="2800" dirty="0">
                <a:solidFill>
                  <a:schemeClr val="hlink"/>
                </a:solidFill>
                <a:latin typeface="+mn-ea"/>
                <a:ea typeface="+mn-ea"/>
              </a:rPr>
              <a:t>光谱及其经验规律</a:t>
            </a:r>
            <a:r>
              <a:rPr lang="zh-CN" altLang="en-US" sz="2800" dirty="0">
                <a:latin typeface="+mn-ea"/>
                <a:ea typeface="+mn-ea"/>
              </a:rPr>
              <a:t> </a:t>
            </a:r>
          </a:p>
        </p:txBody>
      </p:sp>
      <p:graphicFrame>
        <p:nvGraphicFramePr>
          <p:cNvPr id="229385" name="Object 9"/>
          <p:cNvGraphicFramePr>
            <a:graphicFrameLocks noChangeAspect="1"/>
          </p:cNvGraphicFramePr>
          <p:nvPr>
            <p:extLst>
              <p:ext uri="{D42A27DB-BD31-4B8C-83A1-F6EECF244321}">
                <p14:modId xmlns:p14="http://schemas.microsoft.com/office/powerpoint/2010/main" val="3183858996"/>
              </p:ext>
            </p:extLst>
          </p:nvPr>
        </p:nvGraphicFramePr>
        <p:xfrm>
          <a:off x="2743200" y="1731963"/>
          <a:ext cx="4191000" cy="909637"/>
        </p:xfrm>
        <a:graphic>
          <a:graphicData uri="http://schemas.openxmlformats.org/presentationml/2006/ole">
            <mc:AlternateContent xmlns:mc="http://schemas.openxmlformats.org/markup-compatibility/2006">
              <mc:Choice xmlns:v="urn:schemas-microsoft-com:vml" Requires="v">
                <p:oleObj spid="_x0000_s28718" r:id="rId3" imgW="2908300" imgH="635000" progId="Equation.3">
                  <p:embed/>
                </p:oleObj>
              </mc:Choice>
              <mc:Fallback>
                <p:oleObj r:id="rId3" imgW="2908300" imgH="63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731963"/>
                        <a:ext cx="4191000" cy="909637"/>
                      </a:xfrm>
                      <a:prstGeom prst="rect">
                        <a:avLst/>
                      </a:prstGeom>
                      <a:solidFill>
                        <a:srgbClr val="FFCC99"/>
                      </a:solidFill>
                    </p:spPr>
                  </p:pic>
                </p:oleObj>
              </mc:Fallback>
            </mc:AlternateContent>
          </a:graphicData>
        </a:graphic>
      </p:graphicFrame>
      <p:sp>
        <p:nvSpPr>
          <p:cNvPr id="229386" name="Rectangle 10"/>
          <p:cNvSpPr>
            <a:spLocks noChangeArrowheads="1"/>
          </p:cNvSpPr>
          <p:nvPr/>
        </p:nvSpPr>
        <p:spPr bwMode="auto">
          <a:xfrm>
            <a:off x="539750" y="1773238"/>
            <a:ext cx="19700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latin typeface="+mn-ea"/>
                <a:ea typeface="+mn-ea"/>
              </a:rPr>
              <a:t>巴耳末公式</a:t>
            </a:r>
          </a:p>
        </p:txBody>
      </p:sp>
      <p:sp>
        <p:nvSpPr>
          <p:cNvPr id="229387" name="Rectangle 11"/>
          <p:cNvSpPr>
            <a:spLocks noChangeArrowheads="1"/>
          </p:cNvSpPr>
          <p:nvPr/>
        </p:nvSpPr>
        <p:spPr bwMode="auto">
          <a:xfrm>
            <a:off x="2771775" y="2781300"/>
            <a:ext cx="2411238" cy="5847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latin typeface="+mn-ea"/>
                <a:ea typeface="+mn-ea"/>
              </a:rPr>
              <a:t>B = 3645.6 </a:t>
            </a:r>
            <a:r>
              <a:rPr lang="en-US" altLang="zh-CN" sz="3200">
                <a:latin typeface="+mn-ea"/>
                <a:ea typeface="+mn-ea"/>
              </a:rPr>
              <a:t>Å</a:t>
            </a:r>
          </a:p>
        </p:txBody>
      </p:sp>
      <p:graphicFrame>
        <p:nvGraphicFramePr>
          <p:cNvPr id="229388" name="Object 12"/>
          <p:cNvGraphicFramePr>
            <a:graphicFrameLocks noChangeAspect="1"/>
          </p:cNvGraphicFramePr>
          <p:nvPr>
            <p:extLst>
              <p:ext uri="{D42A27DB-BD31-4B8C-83A1-F6EECF244321}">
                <p14:modId xmlns:p14="http://schemas.microsoft.com/office/powerpoint/2010/main" val="4205720931"/>
              </p:ext>
            </p:extLst>
          </p:nvPr>
        </p:nvGraphicFramePr>
        <p:xfrm>
          <a:off x="2743200" y="3657600"/>
          <a:ext cx="5029200" cy="1676400"/>
        </p:xfrm>
        <a:graphic>
          <a:graphicData uri="http://schemas.openxmlformats.org/presentationml/2006/ole">
            <mc:AlternateContent xmlns:mc="http://schemas.openxmlformats.org/markup-compatibility/2006">
              <mc:Choice xmlns:v="urn:schemas-microsoft-com:vml" Requires="v">
                <p:oleObj spid="_x0000_s28719" r:id="rId5" imgW="2984500" imgH="990600" progId="Equation.3">
                  <p:embed/>
                </p:oleObj>
              </mc:Choice>
              <mc:Fallback>
                <p:oleObj r:id="rId5" imgW="2984500" imgH="990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657600"/>
                        <a:ext cx="5029200" cy="1676400"/>
                      </a:xfrm>
                      <a:prstGeom prst="rect">
                        <a:avLst/>
                      </a:prstGeom>
                      <a:solidFill>
                        <a:srgbClr val="CCFFCC"/>
                      </a:solidFill>
                    </p:spPr>
                  </p:pic>
                </p:oleObj>
              </mc:Fallback>
            </mc:AlternateContent>
          </a:graphicData>
        </a:graphic>
      </p:graphicFrame>
      <p:sp>
        <p:nvSpPr>
          <p:cNvPr id="229389" name="Rectangle 13"/>
          <p:cNvSpPr>
            <a:spLocks noChangeArrowheads="1"/>
          </p:cNvSpPr>
          <p:nvPr/>
        </p:nvSpPr>
        <p:spPr bwMode="auto">
          <a:xfrm>
            <a:off x="468313" y="3933825"/>
            <a:ext cx="2057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latin typeface="+mn-ea"/>
                <a:ea typeface="+mn-ea"/>
              </a:rPr>
              <a:t>里</a:t>
            </a:r>
            <a:r>
              <a:rPr lang="zh-CN" altLang="en-US" sz="2800" dirty="0" smtClean="0">
                <a:latin typeface="+mn-ea"/>
                <a:ea typeface="+mn-ea"/>
              </a:rPr>
              <a:t>德堡公式</a:t>
            </a:r>
            <a:endParaRPr lang="zh-CN" altLang="en-US" sz="2800" dirty="0">
              <a:latin typeface="+mn-ea"/>
              <a:ea typeface="+mn-ea"/>
            </a:endParaRPr>
          </a:p>
        </p:txBody>
      </p:sp>
      <p:sp>
        <p:nvSpPr>
          <p:cNvPr id="229390" name="Rectangle 14"/>
          <p:cNvSpPr>
            <a:spLocks noChangeArrowheads="1"/>
          </p:cNvSpPr>
          <p:nvPr/>
        </p:nvSpPr>
        <p:spPr bwMode="auto">
          <a:xfrm>
            <a:off x="2743200" y="5486400"/>
            <a:ext cx="4256088" cy="519113"/>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latin typeface="+mn-ea"/>
                <a:ea typeface="+mn-ea"/>
              </a:rPr>
              <a:t>R</a:t>
            </a:r>
            <a:r>
              <a:rPr lang="en-US" altLang="zh-CN" sz="2800" i="1" baseline="-30000">
                <a:latin typeface="+mn-ea"/>
                <a:ea typeface="+mn-ea"/>
              </a:rPr>
              <a:t>h</a:t>
            </a:r>
            <a:r>
              <a:rPr lang="en-US" altLang="zh-CN" sz="2800">
                <a:latin typeface="+mn-ea"/>
                <a:ea typeface="+mn-ea"/>
              </a:rPr>
              <a:t>=4/B=1.0967758×10</a:t>
            </a:r>
            <a:r>
              <a:rPr lang="en-US" altLang="zh-CN" sz="2800" baseline="30000">
                <a:latin typeface="+mn-ea"/>
                <a:ea typeface="+mn-ea"/>
              </a:rPr>
              <a:t>7</a:t>
            </a:r>
            <a:r>
              <a:rPr lang="en-US" altLang="zh-CN" sz="2800">
                <a:latin typeface="+mn-ea"/>
                <a:ea typeface="+mn-ea"/>
              </a:rPr>
              <a:t>m</a:t>
            </a:r>
            <a:r>
              <a:rPr lang="en-US" altLang="zh-CN" sz="2800" baseline="30000">
                <a:latin typeface="+mn-ea"/>
                <a:ea typeface="+mn-ea"/>
              </a:rPr>
              <a:t>-1</a:t>
            </a:r>
          </a:p>
        </p:txBody>
      </p:sp>
    </p:spTree>
    <p:extLst>
      <p:ext uri="{BB962C8B-B14F-4D97-AF65-F5344CB8AC3E}">
        <p14:creationId xmlns:p14="http://schemas.microsoft.com/office/powerpoint/2010/main" val="41389049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547664" y="4735228"/>
            <a:ext cx="6589200" cy="1280890"/>
          </a:xfrm>
        </p:spPr>
        <p:txBody>
          <a:bodyPr>
            <a:normAutofit/>
          </a:bodyPr>
          <a:lstStyle/>
          <a:p>
            <a:pPr algn="ctr"/>
            <a:r>
              <a:rPr lang="zh-CN" altLang="en-US" sz="4800" dirty="0" smtClean="0"/>
              <a:t>卢瑟福 </a:t>
            </a:r>
            <a:r>
              <a:rPr lang="en-US" altLang="zh-CN" sz="4800" dirty="0" smtClean="0"/>
              <a:t>or </a:t>
            </a:r>
            <a:r>
              <a:rPr lang="zh-CN" altLang="en-US" sz="4800" dirty="0" smtClean="0"/>
              <a:t>麦克斯韦</a:t>
            </a:r>
            <a:endParaRPr lang="zh-CN" altLang="en-US" sz="4800" dirty="0"/>
          </a:p>
        </p:txBody>
      </p:sp>
      <p:pic>
        <p:nvPicPr>
          <p:cNvPr id="2" name="图片 1"/>
          <p:cNvPicPr>
            <a:picLocks noChangeAspect="1"/>
          </p:cNvPicPr>
          <p:nvPr/>
        </p:nvPicPr>
        <p:blipFill>
          <a:blip r:embed="rId2"/>
          <a:stretch>
            <a:fillRect/>
          </a:stretch>
        </p:blipFill>
        <p:spPr>
          <a:xfrm>
            <a:off x="2987824" y="980727"/>
            <a:ext cx="3456384" cy="3575569"/>
          </a:xfrm>
          <a:prstGeom prst="rect">
            <a:avLst/>
          </a:prstGeom>
        </p:spPr>
      </p:pic>
    </p:spTree>
    <p:extLst>
      <p:ext uri="{BB962C8B-B14F-4D97-AF65-F5344CB8AC3E}">
        <p14:creationId xmlns:p14="http://schemas.microsoft.com/office/powerpoint/2010/main" val="1798904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44009" y="4314546"/>
            <a:ext cx="4499992" cy="1200329"/>
          </a:xfrm>
          <a:prstGeom prst="rect">
            <a:avLst/>
          </a:prstGeom>
        </p:spPr>
        <p:txBody>
          <a:bodyPr wrap="square">
            <a:spAutoFit/>
          </a:bodyPr>
          <a:lstStyle/>
          <a:p>
            <a:r>
              <a:rPr lang="zh-CN" altLang="en-US" dirty="0" smtClean="0">
                <a:latin typeface="+mn-ea"/>
                <a:ea typeface="+mn-ea"/>
              </a:rPr>
              <a:t>迈克尔逊</a:t>
            </a:r>
            <a:r>
              <a:rPr lang="en-US" altLang="zh-CN" dirty="0" smtClean="0">
                <a:latin typeface="+mn-ea"/>
                <a:ea typeface="+mn-ea"/>
              </a:rPr>
              <a:t>-</a:t>
            </a:r>
            <a:r>
              <a:rPr lang="zh-CN" altLang="en-US" dirty="0" smtClean="0">
                <a:latin typeface="+mn-ea"/>
                <a:ea typeface="+mn-ea"/>
              </a:rPr>
              <a:t>莫雷实验（</a:t>
            </a:r>
            <a:r>
              <a:rPr lang="en-US" altLang="zh-CN" dirty="0" smtClean="0">
                <a:latin typeface="Times New Roman" panose="02020603050405020304" pitchFamily="18" charset="0"/>
                <a:ea typeface="+mn-ea"/>
                <a:cs typeface="Times New Roman" panose="02020603050405020304" pitchFamily="18" charset="0"/>
              </a:rPr>
              <a:t>1887</a:t>
            </a:r>
            <a:r>
              <a:rPr lang="zh-CN" altLang="en-US" dirty="0" smtClean="0">
                <a:latin typeface="+mn-ea"/>
                <a:ea typeface="+mn-ea"/>
              </a:rPr>
              <a:t>年）</a:t>
            </a:r>
            <a:endParaRPr lang="en-US" altLang="zh-CN" dirty="0" smtClean="0">
              <a:latin typeface="+mn-ea"/>
              <a:ea typeface="+mn-ea"/>
            </a:endParaRPr>
          </a:p>
          <a:p>
            <a:r>
              <a:rPr lang="zh-CN" altLang="en-US" dirty="0" smtClean="0">
                <a:latin typeface="+mn-ea"/>
                <a:ea typeface="+mn-ea"/>
              </a:rPr>
              <a:t>（</a:t>
            </a:r>
            <a:r>
              <a:rPr lang="en-US" altLang="zh-CN" dirty="0" err="1">
                <a:latin typeface="Times New Roman" panose="02020603050405020304" pitchFamily="18" charset="0"/>
                <a:ea typeface="+mn-ea"/>
                <a:cs typeface="Times New Roman" panose="02020603050405020304" pitchFamily="18" charset="0"/>
              </a:rPr>
              <a:t>A.A.Michelson</a:t>
            </a:r>
            <a:r>
              <a:rPr lang="en-US" altLang="zh-CN" dirty="0">
                <a:latin typeface="Times New Roman" panose="02020603050405020304" pitchFamily="18" charset="0"/>
                <a:ea typeface="+mn-ea"/>
                <a:cs typeface="Times New Roman" panose="02020603050405020304" pitchFamily="18" charset="0"/>
              </a:rPr>
              <a:t> 1852</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1931</a:t>
            </a:r>
            <a:r>
              <a:rPr lang="zh-CN" altLang="en-US" dirty="0" smtClean="0">
                <a:latin typeface="+mn-ea"/>
                <a:ea typeface="+mn-ea"/>
              </a:rPr>
              <a:t>）（</a:t>
            </a:r>
            <a:r>
              <a:rPr lang="en-US" altLang="zh-CN" dirty="0" err="1">
                <a:latin typeface="Times New Roman" panose="02020603050405020304" pitchFamily="18" charset="0"/>
                <a:ea typeface="+mn-ea"/>
                <a:cs typeface="Times New Roman" panose="02020603050405020304" pitchFamily="18" charset="0"/>
              </a:rPr>
              <a:t>E.W.Morley</a:t>
            </a:r>
            <a:r>
              <a:rPr lang="en-US" altLang="zh-CN" dirty="0">
                <a:latin typeface="Times New Roman" panose="02020603050405020304" pitchFamily="18" charset="0"/>
                <a:ea typeface="+mn-ea"/>
                <a:cs typeface="Times New Roman" panose="02020603050405020304" pitchFamily="18" charset="0"/>
              </a:rPr>
              <a:t> 1838</a:t>
            </a:r>
            <a:r>
              <a:rPr lang="zh-CN" altLang="en-US"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1923</a:t>
            </a:r>
            <a:r>
              <a:rPr lang="zh-CN" altLang="en-US" dirty="0" smtClean="0">
                <a:latin typeface="+mn-ea"/>
                <a:ea typeface="+mn-ea"/>
              </a:rPr>
              <a:t>）</a:t>
            </a:r>
            <a:endParaRPr lang="zh-CN" altLang="en-US" dirty="0">
              <a:latin typeface="+mn-ea"/>
              <a:ea typeface="+mn-ea"/>
            </a:endParaRPr>
          </a:p>
        </p:txBody>
      </p:sp>
      <p:sp>
        <p:nvSpPr>
          <p:cNvPr id="5" name="矩形 4"/>
          <p:cNvSpPr/>
          <p:nvPr/>
        </p:nvSpPr>
        <p:spPr>
          <a:xfrm>
            <a:off x="1331640" y="4374869"/>
            <a:ext cx="1422184" cy="461665"/>
          </a:xfrm>
          <a:prstGeom prst="rect">
            <a:avLst/>
          </a:prstGeom>
        </p:spPr>
        <p:txBody>
          <a:bodyPr wrap="none">
            <a:spAutoFit/>
          </a:bodyPr>
          <a:lstStyle/>
          <a:p>
            <a:r>
              <a:rPr lang="zh-CN" altLang="en-US" dirty="0">
                <a:latin typeface="+mn-ea"/>
                <a:ea typeface="+mn-ea"/>
              </a:rPr>
              <a:t>黑体辐射</a:t>
            </a:r>
          </a:p>
        </p:txBody>
      </p:sp>
      <p:pic>
        <p:nvPicPr>
          <p:cNvPr id="6" name="图片 5"/>
          <p:cNvPicPr>
            <a:picLocks noChangeAspect="1"/>
          </p:cNvPicPr>
          <p:nvPr/>
        </p:nvPicPr>
        <p:blipFill>
          <a:blip r:embed="rId2"/>
          <a:stretch>
            <a:fillRect/>
          </a:stretch>
        </p:blipFill>
        <p:spPr>
          <a:xfrm>
            <a:off x="4932040" y="1124744"/>
            <a:ext cx="4162207" cy="3003735"/>
          </a:xfrm>
          <a:prstGeom prst="rect">
            <a:avLst/>
          </a:prstGeom>
        </p:spPr>
      </p:pic>
      <p:pic>
        <p:nvPicPr>
          <p:cNvPr id="7" name="图片 6"/>
          <p:cNvPicPr>
            <a:picLocks noChangeAspect="1"/>
          </p:cNvPicPr>
          <p:nvPr/>
        </p:nvPicPr>
        <p:blipFill>
          <a:blip r:embed="rId3"/>
          <a:stretch>
            <a:fillRect/>
          </a:stretch>
        </p:blipFill>
        <p:spPr>
          <a:xfrm>
            <a:off x="395536" y="1258578"/>
            <a:ext cx="3912457" cy="2820094"/>
          </a:xfrm>
          <a:prstGeom prst="rect">
            <a:avLst/>
          </a:prstGeom>
        </p:spPr>
      </p:pic>
      <p:sp>
        <p:nvSpPr>
          <p:cNvPr id="8" name="标题 7"/>
          <p:cNvSpPr>
            <a:spLocks noGrp="1"/>
          </p:cNvSpPr>
          <p:nvPr>
            <p:ph type="title"/>
          </p:nvPr>
        </p:nvSpPr>
        <p:spPr>
          <a:xfrm>
            <a:off x="457200" y="274638"/>
            <a:ext cx="8229600" cy="850106"/>
          </a:xfrm>
        </p:spPr>
        <p:txBody>
          <a:bodyPr>
            <a:normAutofit/>
          </a:bodyPr>
          <a:lstStyle/>
          <a:p>
            <a:r>
              <a:rPr lang="zh-CN" altLang="en-US" sz="2800" dirty="0" smtClean="0"/>
              <a:t>“两朵乌云”</a:t>
            </a:r>
            <a:endParaRPr lang="zh-CN" altLang="en-US" sz="2800" dirty="0"/>
          </a:p>
        </p:txBody>
      </p:sp>
      <p:sp>
        <p:nvSpPr>
          <p:cNvPr id="9" name="文本框 8"/>
          <p:cNvSpPr txBox="1"/>
          <p:nvPr/>
        </p:nvSpPr>
        <p:spPr>
          <a:xfrm>
            <a:off x="1397348" y="5253265"/>
            <a:ext cx="1620957"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800" dirty="0" smtClean="0"/>
              <a:t>量子力学</a:t>
            </a:r>
            <a:endParaRPr lang="zh-CN" altLang="en-US" sz="2800" dirty="0"/>
          </a:p>
        </p:txBody>
      </p:sp>
      <p:sp>
        <p:nvSpPr>
          <p:cNvPr id="10" name="文本框 9"/>
          <p:cNvSpPr txBox="1"/>
          <p:nvPr/>
        </p:nvSpPr>
        <p:spPr>
          <a:xfrm>
            <a:off x="6382201" y="5589240"/>
            <a:ext cx="126188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800" dirty="0" smtClean="0"/>
              <a:t>相对论</a:t>
            </a:r>
            <a:endParaRPr lang="zh-CN" altLang="en-US" sz="2800" dirty="0"/>
          </a:p>
        </p:txBody>
      </p:sp>
    </p:spTree>
    <p:extLst>
      <p:ext uri="{BB962C8B-B14F-4D97-AF65-F5344CB8AC3E}">
        <p14:creationId xmlns:p14="http://schemas.microsoft.com/office/powerpoint/2010/main" val="2102370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p:txBody>
          <a:bodyPr/>
          <a:lstStyle/>
          <a:p>
            <a:pPr algn="just"/>
            <a:r>
              <a:rPr lang="zh-CN" altLang="en-US" sz="2800" dirty="0" smtClean="0">
                <a:latin typeface="Times New Roman" panose="02020603050405020304" pitchFamily="18" charset="0"/>
                <a:cs typeface="Times New Roman" panose="02020603050405020304" pitchFamily="18" charset="0"/>
              </a:rPr>
              <a:t>为了卢瑟福，放弃麦克斯韦！</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在原子层次，经典理论将不再成立</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a:latin typeface="Times New Roman" panose="02020603050405020304" pitchFamily="18" charset="0"/>
                <a:cs typeface="Times New Roman" panose="02020603050405020304" pitchFamily="18" charset="0"/>
              </a:rPr>
              <a:t>新的革命性</a:t>
            </a:r>
            <a:r>
              <a:rPr lang="zh-CN" altLang="en-US" sz="2800" dirty="0" smtClean="0">
                <a:latin typeface="Times New Roman" panose="02020603050405020304" pitchFamily="18" charset="0"/>
                <a:cs typeface="Times New Roman" panose="02020603050405020304" pitchFamily="18" charset="0"/>
              </a:rPr>
              <a:t>思想必须被引入</a:t>
            </a:r>
            <a:r>
              <a:rPr lang="en-US" altLang="zh-CN" sz="2800" dirty="0" smtClean="0">
                <a:latin typeface="Times New Roman" panose="02020603050405020304" pitchFamily="18" charset="0"/>
                <a:cs typeface="Times New Roman" panose="02020603050405020304" pitchFamily="18" charset="0"/>
              </a:rPr>
              <a:t>——</a:t>
            </a:r>
            <a:r>
              <a:rPr lang="zh-CN" altLang="en-US" sz="2800" dirty="0" smtClean="0">
                <a:latin typeface="Times New Roman" panose="02020603050405020304" pitchFamily="18" charset="0"/>
                <a:cs typeface="Times New Roman" panose="02020603050405020304" pitchFamily="18" charset="0"/>
              </a:rPr>
              <a:t>量子及</a:t>
            </a:r>
            <a:r>
              <a:rPr lang="en-US" altLang="zh-CN" sz="2800" dirty="0" smtClean="0">
                <a:latin typeface="Times New Roman" panose="02020603050405020304" pitchFamily="18" charset="0"/>
                <a:cs typeface="Times New Roman" panose="02020603050405020304" pitchFamily="18" charset="0"/>
              </a:rPr>
              <a:t>Planck</a:t>
            </a:r>
            <a:r>
              <a:rPr lang="zh-CN" altLang="en-US" sz="2800" dirty="0" smtClean="0">
                <a:latin typeface="Times New Roman" panose="02020603050405020304" pitchFamily="18" charset="0"/>
                <a:cs typeface="Times New Roman" panose="02020603050405020304" pitchFamily="18" charset="0"/>
              </a:rPr>
              <a:t>常数</a:t>
            </a:r>
            <a:endParaRPr lang="en-US" altLang="zh-CN" sz="2800" dirty="0" smtClean="0">
              <a:latin typeface="Times New Roman" panose="02020603050405020304" pitchFamily="18" charset="0"/>
              <a:cs typeface="Times New Roman" panose="02020603050405020304" pitchFamily="18" charset="0"/>
            </a:endParaRPr>
          </a:p>
          <a:p>
            <a:pPr algn="just"/>
            <a:r>
              <a:rPr lang="en-US" altLang="zh-CN" sz="2800" dirty="0" smtClean="0">
                <a:latin typeface="Times New Roman" panose="02020603050405020304" pitchFamily="18" charset="0"/>
                <a:cs typeface="Times New Roman" panose="02020603050405020304" pitchFamily="18" charset="0"/>
              </a:rPr>
              <a:t>1913</a:t>
            </a:r>
            <a:r>
              <a:rPr lang="zh-CN" altLang="en-US" sz="2800" dirty="0" smtClean="0">
                <a:latin typeface="Times New Roman" panose="02020603050405020304" pitchFamily="18" charset="0"/>
                <a:cs typeface="Times New Roman" panose="02020603050405020304" pitchFamily="18" charset="0"/>
              </a:rPr>
              <a:t>年初，汉森</a:t>
            </a:r>
            <a:r>
              <a:rPr lang="en-US" altLang="zh-CN" sz="2800" dirty="0" smtClean="0">
                <a:latin typeface="Times New Roman" panose="02020603050405020304" pitchFamily="18" charset="0"/>
                <a:cs typeface="Times New Roman" panose="02020603050405020304" pitchFamily="18" charset="0"/>
              </a:rPr>
              <a:t>(Hans Marius Hansen)</a:t>
            </a:r>
            <a:r>
              <a:rPr lang="zh-CN" altLang="en-US" sz="2800" dirty="0" smtClean="0">
                <a:latin typeface="Times New Roman" panose="02020603050405020304" pitchFamily="18" charset="0"/>
                <a:cs typeface="Times New Roman" panose="02020603050405020304" pitchFamily="18" charset="0"/>
              </a:rPr>
              <a:t>请教玻尔</a:t>
            </a:r>
            <a:r>
              <a:rPr lang="en-US" altLang="zh-CN" sz="2800" dirty="0" smtClean="0">
                <a:latin typeface="Times New Roman" panose="02020603050405020304" pitchFamily="18" charset="0"/>
                <a:cs typeface="Times New Roman" panose="02020603050405020304" pitchFamily="18" charset="0"/>
              </a:rPr>
              <a:t>(</a:t>
            </a:r>
            <a:r>
              <a:rPr lang="en-US" altLang="zh-CN" sz="2800" dirty="0" err="1" smtClean="0">
                <a:latin typeface="Times New Roman" panose="02020603050405020304" pitchFamily="18" charset="0"/>
                <a:cs typeface="Times New Roman" panose="02020603050405020304" pitchFamily="18" charset="0"/>
              </a:rPr>
              <a:t>Niels</a:t>
            </a:r>
            <a:r>
              <a:rPr lang="en-US" altLang="zh-CN" sz="2800" dirty="0" smtClean="0">
                <a:latin typeface="Times New Roman" panose="02020603050405020304" pitchFamily="18" charset="0"/>
                <a:cs typeface="Times New Roman" panose="02020603050405020304" pitchFamily="18" charset="0"/>
              </a:rPr>
              <a:t> Bohr),</a:t>
            </a:r>
            <a:r>
              <a:rPr lang="zh-CN" altLang="en-US" sz="2800" dirty="0" smtClean="0">
                <a:latin typeface="Times New Roman" panose="02020603050405020304" pitchFamily="18" charset="0"/>
                <a:cs typeface="Times New Roman" panose="02020603050405020304" pitchFamily="18" charset="0"/>
              </a:rPr>
              <a:t>量子化模型里如何解释原子的光谱线问题</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玻尔：光谱太陌生了，成千条谱线各种奇怪效应杂乱无章</a:t>
            </a:r>
            <a:endParaRPr lang="en-US" altLang="zh-CN" sz="2800" dirty="0" smtClean="0">
              <a:latin typeface="Times New Roman" panose="02020603050405020304" pitchFamily="18" charset="0"/>
              <a:cs typeface="Times New Roman" panose="02020603050405020304" pitchFamily="18" charset="0"/>
            </a:endParaRPr>
          </a:p>
          <a:p>
            <a:pPr algn="just"/>
            <a:r>
              <a:rPr lang="zh-CN" altLang="en-US" sz="2800" dirty="0" smtClean="0">
                <a:latin typeface="Times New Roman" panose="02020603050405020304" pitchFamily="18" charset="0"/>
                <a:cs typeface="Times New Roman" panose="02020603050405020304" pitchFamily="18" charset="0"/>
              </a:rPr>
              <a:t>汉森：你太</a:t>
            </a:r>
            <a:r>
              <a:rPr lang="en-US" altLang="zh-CN" sz="2800" dirty="0" smtClean="0">
                <a:latin typeface="Times New Roman" panose="02020603050405020304" pitchFamily="18" charset="0"/>
                <a:cs typeface="Times New Roman" panose="02020603050405020304" pitchFamily="18" charset="0"/>
              </a:rPr>
              <a:t>out</a:t>
            </a:r>
            <a:r>
              <a:rPr lang="zh-CN" altLang="en-US" sz="2800" dirty="0" smtClean="0">
                <a:latin typeface="Times New Roman" panose="02020603050405020304" pitchFamily="18" charset="0"/>
                <a:cs typeface="Times New Roman" panose="02020603050405020304" pitchFamily="18" charset="0"/>
              </a:rPr>
              <a:t>了，连巴耳末公式都不知道</a:t>
            </a:r>
          </a:p>
        </p:txBody>
      </p:sp>
      <p:sp>
        <p:nvSpPr>
          <p:cNvPr id="35842" name="Rectangle 2"/>
          <p:cNvSpPr>
            <a:spLocks noGrp="1" noChangeArrowheads="1"/>
          </p:cNvSpPr>
          <p:nvPr>
            <p:ph type="title"/>
          </p:nvPr>
        </p:nvSpPr>
        <p:spPr/>
        <p:txBody>
          <a:bodyPr>
            <a:normAutofit/>
          </a:bodyPr>
          <a:lstStyle/>
          <a:p>
            <a:pPr eaLnBrk="1" hangingPunct="1"/>
            <a:r>
              <a:rPr lang="zh-CN" altLang="en-US" sz="3600" b="1" dirty="0" smtClean="0">
                <a:solidFill>
                  <a:schemeClr val="tx1"/>
                </a:solidFill>
                <a:latin typeface="+mn-ea"/>
                <a:ea typeface="+mn-ea"/>
              </a:rPr>
              <a:t>玻尔</a:t>
            </a:r>
            <a:r>
              <a:rPr lang="zh-CN" altLang="en-US" sz="3600" b="1" dirty="0" smtClean="0">
                <a:solidFill>
                  <a:schemeClr val="tx1"/>
                </a:solidFill>
                <a:latin typeface="+mn-ea"/>
                <a:ea typeface="+mn-ea"/>
              </a:rPr>
              <a:t>的氢原子理论</a:t>
            </a:r>
            <a:r>
              <a:rPr lang="zh-CN" altLang="en-US" dirty="0" smtClean="0">
                <a:solidFill>
                  <a:schemeClr val="tx1"/>
                </a:solidFill>
                <a:latin typeface="+mn-ea"/>
                <a:ea typeface="+mn-ea"/>
              </a:rPr>
              <a:t> </a:t>
            </a:r>
          </a:p>
        </p:txBody>
      </p:sp>
    </p:spTree>
    <p:extLst>
      <p:ext uri="{BB962C8B-B14F-4D97-AF65-F5344CB8AC3E}">
        <p14:creationId xmlns:p14="http://schemas.microsoft.com/office/powerpoint/2010/main" val="3894494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5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65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p:cTn id="13" dur="5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365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p:cTn id="19" dur="5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3654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36547">
                                            <p:txEl>
                                              <p:pRg st="3" end="3"/>
                                            </p:txEl>
                                          </p:spTgt>
                                        </p:tgtEl>
                                        <p:attrNameLst>
                                          <p:attrName>style.visibility</p:attrName>
                                        </p:attrNameLst>
                                      </p:cBhvr>
                                      <p:to>
                                        <p:strVal val="visible"/>
                                      </p:to>
                                    </p:set>
                                    <p:anim calcmode="lin" valueType="num">
                                      <p:cBhvr>
                                        <p:cTn id="25" dur="500" fill="hold"/>
                                        <p:tgtEl>
                                          <p:spTgt spid="236547">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23654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36547">
                                            <p:txEl>
                                              <p:pRg st="4" end="4"/>
                                            </p:txEl>
                                          </p:spTgt>
                                        </p:tgtEl>
                                        <p:attrNameLst>
                                          <p:attrName>style.visibility</p:attrName>
                                        </p:attrNameLst>
                                      </p:cBhvr>
                                      <p:to>
                                        <p:strVal val="visible"/>
                                      </p:to>
                                    </p:set>
                                    <p:anim calcmode="lin" valueType="num">
                                      <p:cBhvr>
                                        <p:cTn id="31" dur="500" fill="hold"/>
                                        <p:tgtEl>
                                          <p:spTgt spid="236547">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236547">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36547">
                                            <p:txEl>
                                              <p:pRg st="5" end="5"/>
                                            </p:txEl>
                                          </p:spTgt>
                                        </p:tgtEl>
                                        <p:attrNameLst>
                                          <p:attrName>style.visibility</p:attrName>
                                        </p:attrNameLst>
                                      </p:cBhvr>
                                      <p:to>
                                        <p:strVal val="visible"/>
                                      </p:to>
                                    </p:set>
                                    <p:anim calcmode="lin" valueType="num">
                                      <p:cBhvr>
                                        <p:cTn id="37" dur="500" fill="hold"/>
                                        <p:tgtEl>
                                          <p:spTgt spid="236547">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236547">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p:cNvSpPr>
            <a:spLocks noGrp="1" noChangeArrowheads="1"/>
          </p:cNvSpPr>
          <p:nvPr>
            <p:ph idx="1"/>
          </p:nvPr>
        </p:nvSpPr>
        <p:spPr>
          <a:xfrm>
            <a:off x="395536" y="1340768"/>
            <a:ext cx="7772400" cy="4611687"/>
          </a:xfrm>
        </p:spPr>
        <p:txBody>
          <a:bodyPr>
            <a:normAutofit/>
          </a:bodyPr>
          <a:lstStyle/>
          <a:p>
            <a:pPr algn="just">
              <a:spcAft>
                <a:spcPts val="1200"/>
              </a:spcAft>
            </a:pPr>
            <a:r>
              <a:rPr lang="zh-CN" altLang="en-US" sz="2400" dirty="0" smtClean="0">
                <a:latin typeface="Times New Roman" panose="02020603050405020304" pitchFamily="18" charset="0"/>
                <a:cs typeface="Times New Roman" panose="02020603050405020304" pitchFamily="18" charset="0"/>
              </a:rPr>
              <a:t>斯塔克</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J.Stark</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光谱</a:t>
            </a:r>
            <a:r>
              <a:rPr lang="zh-CN" altLang="en-US" sz="2400" dirty="0" smtClean="0">
                <a:latin typeface="Times New Roman" panose="02020603050405020304" pitchFamily="18" charset="0"/>
                <a:cs typeface="Times New Roman" panose="02020603050405020304" pitchFamily="18" charset="0"/>
              </a:rPr>
              <a:t>的谱线是由电子在不同的位置之间移动而放射</a:t>
            </a:r>
            <a:r>
              <a:rPr lang="zh-CN" altLang="en-US" sz="2400" dirty="0">
                <a:latin typeface="Times New Roman" panose="02020603050405020304" pitchFamily="18" charset="0"/>
                <a:cs typeface="Times New Roman" panose="02020603050405020304" pitchFamily="18" charset="0"/>
              </a:rPr>
              <a:t>出来</a:t>
            </a:r>
            <a:r>
              <a:rPr lang="zh-CN" altLang="en-US" sz="2400" dirty="0" smtClean="0">
                <a:latin typeface="Times New Roman" panose="02020603050405020304" pitchFamily="18" charset="0"/>
                <a:cs typeface="Times New Roman" panose="02020603050405020304" pitchFamily="18" charset="0"/>
              </a:rPr>
              <a:t>的；尼科尔森</a:t>
            </a:r>
            <a:r>
              <a:rPr lang="en-US" altLang="zh-CN" sz="2400" dirty="0">
                <a:latin typeface="Times New Roman" panose="02020603050405020304" pitchFamily="18" charset="0"/>
                <a:cs typeface="Times New Roman" panose="02020603050405020304" pitchFamily="18" charset="0"/>
              </a:rPr>
              <a:t>(J. W. Nicholson)</a:t>
            </a:r>
          </a:p>
          <a:p>
            <a:pPr algn="just">
              <a:spcAft>
                <a:spcPts val="1200"/>
              </a:spcAft>
            </a:pPr>
            <a:r>
              <a:rPr lang="zh-CN" altLang="en-US" sz="2400" dirty="0" smtClean="0">
                <a:latin typeface="Times New Roman" panose="02020603050405020304" pitchFamily="18" charset="0"/>
                <a:cs typeface="Times New Roman" panose="02020603050405020304" pitchFamily="18" charset="0"/>
              </a:rPr>
              <a:t>玻尔得知巴耳末公式时，他即获得了他理论“</a:t>
            </a:r>
            <a:r>
              <a:rPr lang="zh-CN" altLang="en-US" sz="2400" dirty="0" smtClean="0">
                <a:solidFill>
                  <a:schemeClr val="accent1"/>
                </a:solidFill>
                <a:latin typeface="Times New Roman" panose="02020603050405020304" pitchFamily="18" charset="0"/>
                <a:cs typeface="Times New Roman" panose="02020603050405020304" pitchFamily="18" charset="0"/>
              </a:rPr>
              <a:t>七巧板中的最后一块板</a:t>
            </a:r>
            <a:r>
              <a:rPr lang="zh-CN" altLang="en-US" sz="2400" dirty="0" smtClean="0">
                <a:latin typeface="Times New Roman" panose="02020603050405020304" pitchFamily="18" charset="0"/>
                <a:cs typeface="Times New Roman" panose="02020603050405020304" pitchFamily="18" charset="0"/>
              </a:rPr>
              <a:t>”。正如他在后来经常说的：“我一看到巴耳末公式，整个问题对我来说就全都清楚了”。</a:t>
            </a:r>
            <a:endParaRPr lang="en-US" altLang="zh-CN" sz="2400" dirty="0" smtClean="0">
              <a:latin typeface="Times New Roman" panose="02020603050405020304" pitchFamily="18" charset="0"/>
              <a:cs typeface="Times New Roman" panose="02020603050405020304" pitchFamily="18" charset="0"/>
            </a:endParaRPr>
          </a:p>
          <a:p>
            <a:pPr algn="just">
              <a:spcAft>
                <a:spcPts val="1200"/>
              </a:spcAft>
            </a:pPr>
            <a:r>
              <a:rPr lang="en-US" altLang="zh-CN" sz="2400" dirty="0" smtClean="0">
                <a:latin typeface="Times New Roman" panose="02020603050405020304" pitchFamily="18" charset="0"/>
                <a:cs typeface="Times New Roman" panose="02020603050405020304" pitchFamily="18" charset="0"/>
              </a:rPr>
              <a:t>1913</a:t>
            </a:r>
            <a:r>
              <a:rPr lang="zh-CN" altLang="en-US" sz="2400" dirty="0" smtClean="0">
                <a:latin typeface="Times New Roman" panose="02020603050405020304" pitchFamily="18" charset="0"/>
                <a:cs typeface="Times New Roman" panose="02020603050405020304" pitchFamily="18" charset="0"/>
              </a:rPr>
              <a:t>年</a:t>
            </a:r>
            <a:r>
              <a:rPr lang="en-US" altLang="zh-CN" sz="2400" dirty="0" smtClean="0">
                <a:latin typeface="Times New Roman" panose="02020603050405020304" pitchFamily="18" charset="0"/>
                <a:cs typeface="Times New Roman" panose="02020603050405020304" pitchFamily="18" charset="0"/>
              </a:rPr>
              <a:t>3-9</a:t>
            </a:r>
            <a:r>
              <a:rPr lang="zh-CN" altLang="en-US" sz="2400" dirty="0" smtClean="0">
                <a:latin typeface="Times New Roman" panose="02020603050405020304" pitchFamily="18" charset="0"/>
                <a:cs typeface="Times New Roman" panose="02020603050405020304" pitchFamily="18" charset="0"/>
              </a:rPr>
              <a:t>月中陆续寄给了卢瑟福三篇有历史意义的著作，并发表在</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哲学杂志</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上</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伟大的三部曲。</a:t>
            </a:r>
          </a:p>
        </p:txBody>
      </p:sp>
    </p:spTree>
    <p:extLst>
      <p:ext uri="{BB962C8B-B14F-4D97-AF65-F5344CB8AC3E}">
        <p14:creationId xmlns:p14="http://schemas.microsoft.com/office/powerpoint/2010/main" val="874807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p:cTn id="7" dur="500" fill="hold"/>
                                        <p:tgtEl>
                                          <p:spTgt spid="23654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654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p:cTn id="13" dur="500" fill="hold"/>
                                        <p:tgtEl>
                                          <p:spTgt spid="23654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3654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36547">
                                            <p:txEl>
                                              <p:pRg st="2" end="2"/>
                                            </p:txEl>
                                          </p:spTgt>
                                        </p:tgtEl>
                                        <p:attrNameLst>
                                          <p:attrName>style.visibility</p:attrName>
                                        </p:attrNameLst>
                                      </p:cBhvr>
                                      <p:to>
                                        <p:strVal val="visible"/>
                                      </p:to>
                                    </p:set>
                                    <p:anim calcmode="lin" valueType="num">
                                      <p:cBhvr>
                                        <p:cTn id="19" dur="500" fill="hold"/>
                                        <p:tgtEl>
                                          <p:spTgt spid="23654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3654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2485012287"/>
              </p:ext>
            </p:extLst>
          </p:nvPr>
        </p:nvGraphicFramePr>
        <p:xfrm>
          <a:off x="683568" y="1340768"/>
          <a:ext cx="806489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1277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707904" y="4221088"/>
            <a:ext cx="2304256" cy="2559340"/>
          </a:xfrm>
          <a:prstGeom prst="rect">
            <a:avLst/>
          </a:prstGeom>
        </p:spPr>
      </p:pic>
      <p:pic>
        <p:nvPicPr>
          <p:cNvPr id="5" name="图片 4"/>
          <p:cNvPicPr>
            <a:picLocks noChangeAspect="1"/>
          </p:cNvPicPr>
          <p:nvPr/>
        </p:nvPicPr>
        <p:blipFill>
          <a:blip r:embed="rId3"/>
          <a:stretch>
            <a:fillRect/>
          </a:stretch>
        </p:blipFill>
        <p:spPr>
          <a:xfrm>
            <a:off x="467544" y="304402"/>
            <a:ext cx="8485423" cy="3771403"/>
          </a:xfrm>
          <a:prstGeom prst="rect">
            <a:avLst/>
          </a:prstGeom>
        </p:spPr>
      </p:pic>
      <p:sp>
        <p:nvSpPr>
          <p:cNvPr id="7" name="加号 6"/>
          <p:cNvSpPr/>
          <p:nvPr/>
        </p:nvSpPr>
        <p:spPr>
          <a:xfrm>
            <a:off x="1835696" y="4924694"/>
            <a:ext cx="1224136" cy="115212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7408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7144" t="27237" r="28989" b="10507"/>
          <a:stretch/>
        </p:blipFill>
        <p:spPr>
          <a:xfrm>
            <a:off x="1691680" y="1412776"/>
            <a:ext cx="4896544" cy="5054497"/>
          </a:xfrm>
        </p:spPr>
      </p:pic>
    </p:spTree>
    <p:extLst>
      <p:ext uri="{BB962C8B-B14F-4D97-AF65-F5344CB8AC3E}">
        <p14:creationId xmlns:p14="http://schemas.microsoft.com/office/powerpoint/2010/main" val="4186566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412776"/>
            <a:ext cx="8229600" cy="4525962"/>
          </a:xfrm>
        </p:spPr>
        <p:txBody>
          <a:bodyPr/>
          <a:lstStyle/>
          <a:p>
            <a:r>
              <a:rPr lang="zh-CN" altLang="en-US" sz="2400" b="1" dirty="0">
                <a:solidFill>
                  <a:srgbClr val="FF0000"/>
                </a:solidFill>
              </a:rPr>
              <a:t>定态条件</a:t>
            </a:r>
            <a:r>
              <a:rPr lang="zh-CN" altLang="en-US" sz="2400" dirty="0"/>
              <a:t>：电子只能处于一些分立的轨道上，它只能在这些轨道上绕核转动，且不产生电磁辐射。</a:t>
            </a:r>
            <a:endParaRPr lang="en-US" altLang="zh-CN" sz="2400" dirty="0"/>
          </a:p>
          <a:p>
            <a:endParaRPr lang="zh-CN" altLang="en-US" sz="2400" dirty="0"/>
          </a:p>
        </p:txBody>
      </p:sp>
      <p:sp>
        <p:nvSpPr>
          <p:cNvPr id="2" name="标题 1"/>
          <p:cNvSpPr>
            <a:spLocks noGrp="1"/>
          </p:cNvSpPr>
          <p:nvPr>
            <p:ph type="title"/>
          </p:nvPr>
        </p:nvSpPr>
        <p:spPr/>
        <p:txBody>
          <a:bodyPr>
            <a:normAutofit/>
          </a:bodyPr>
          <a:lstStyle/>
          <a:p>
            <a:r>
              <a:rPr lang="en-US" altLang="zh-CN" sz="2800" dirty="0" smtClean="0">
                <a:latin typeface="+mn-ea"/>
                <a:ea typeface="+mn-ea"/>
              </a:rPr>
              <a:t>Bohr</a:t>
            </a:r>
            <a:r>
              <a:rPr lang="zh-CN" altLang="en-US" sz="2800" dirty="0" smtClean="0">
                <a:latin typeface="+mn-ea"/>
                <a:ea typeface="+mn-ea"/>
              </a:rPr>
              <a:t>的氢原子理论</a:t>
            </a:r>
            <a:r>
              <a:rPr lang="en-US" altLang="zh-CN" sz="2800" dirty="0" smtClean="0">
                <a:latin typeface="+mn-ea"/>
                <a:ea typeface="+mn-ea"/>
              </a:rPr>
              <a:t>——</a:t>
            </a:r>
            <a:r>
              <a:rPr lang="zh-CN" altLang="en-US" sz="2800" dirty="0" smtClean="0">
                <a:latin typeface="+mn-ea"/>
                <a:ea typeface="+mn-ea"/>
              </a:rPr>
              <a:t>经典轨道加</a:t>
            </a:r>
            <a:r>
              <a:rPr lang="zh-CN" altLang="en-US" sz="2800" dirty="0" smtClean="0">
                <a:solidFill>
                  <a:srgbClr val="C00000"/>
                </a:solidFill>
                <a:latin typeface="+mn-ea"/>
                <a:ea typeface="+mn-ea"/>
              </a:rPr>
              <a:t>定态条件</a:t>
            </a:r>
            <a:endParaRPr lang="zh-CN" altLang="en-US" sz="2800" dirty="0">
              <a:solidFill>
                <a:srgbClr val="C00000"/>
              </a:solidFill>
              <a:latin typeface="+mn-ea"/>
              <a:ea typeface="+mn-ea"/>
            </a:endParaRPr>
          </a:p>
        </p:txBody>
      </p:sp>
      <p:pic>
        <p:nvPicPr>
          <p:cNvPr id="237573" name="Picture 5" descr="5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2217386"/>
            <a:ext cx="4824536" cy="4037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 name="文本框 3"/>
              <p:cNvSpPr txBox="1"/>
              <p:nvPr/>
            </p:nvSpPr>
            <p:spPr>
              <a:xfrm>
                <a:off x="3203848" y="4005064"/>
                <a:ext cx="530402"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𝑀</m:t>
                      </m:r>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203848" y="4005064"/>
                <a:ext cx="530402"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4788024" y="3113636"/>
                <a:ext cx="524952"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𝑚</m:t>
                      </m:r>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788024" y="3113636"/>
                <a:ext cx="524952" cy="46166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823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37573"/>
                                        </p:tgtEl>
                                        <p:attrNameLst>
                                          <p:attrName>style.visibility</p:attrName>
                                        </p:attrNameLst>
                                      </p:cBhvr>
                                      <p:to>
                                        <p:strVal val="visible"/>
                                      </p:to>
                                    </p:set>
                                    <p:anim calcmode="lin" valueType="num">
                                      <p:cBhvr>
                                        <p:cTn id="7" dur="500" fill="hold"/>
                                        <p:tgtEl>
                                          <p:spTgt spid="237573"/>
                                        </p:tgtEl>
                                        <p:attrNameLst>
                                          <p:attrName>ppt_w</p:attrName>
                                        </p:attrNameLst>
                                      </p:cBhvr>
                                      <p:tavLst>
                                        <p:tav tm="0">
                                          <p:val>
                                            <p:fltVal val="0"/>
                                          </p:val>
                                        </p:tav>
                                        <p:tav tm="100000">
                                          <p:val>
                                            <p:strVal val="#ppt_w"/>
                                          </p:val>
                                        </p:tav>
                                      </p:tavLst>
                                    </p:anim>
                                    <p:anim calcmode="lin" valueType="num">
                                      <p:cBhvr>
                                        <p:cTn id="8" dur="500" fill="hold"/>
                                        <p:tgtEl>
                                          <p:spTgt spid="237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890" name="Rectangle 2"/>
              <p:cNvSpPr>
                <a:spLocks noGrp="1" noChangeArrowheads="1"/>
              </p:cNvSpPr>
              <p:nvPr>
                <p:ph idx="1"/>
              </p:nvPr>
            </p:nvSpPr>
            <p:spPr>
              <a:xfrm>
                <a:off x="278368" y="1196752"/>
                <a:ext cx="8587263" cy="5054070"/>
              </a:xfrm>
            </p:spPr>
            <p:txBody>
              <a:bodyPr/>
              <a:lstStyle/>
              <a:p>
                <a:pPr marL="342900" indent="-342900" algn="just"/>
                <a:r>
                  <a:rPr lang="zh-CN" altLang="en-US" sz="2400" dirty="0" smtClean="0">
                    <a:latin typeface="+mn-ea"/>
                  </a:rPr>
                  <a:t>考虑简单的圆周运动，那么根据经典力学和经典电动力学有</a:t>
                </a:r>
              </a:p>
              <a:p>
                <a:pPr marL="0" indent="0" algn="just"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𝐹</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𝑟</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𝑚</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𝑟</m:t>
                          </m:r>
                        </m:den>
                      </m:f>
                    </m:oMath>
                  </m:oMathPara>
                </a14:m>
                <a:endParaRPr lang="en-US" altLang="zh-CN" sz="2400" dirty="0" smtClean="0">
                  <a:solidFill>
                    <a:srgbClr val="C00000"/>
                  </a:solidFill>
                  <a:latin typeface="+mn-ea"/>
                </a:endParaRPr>
              </a:p>
              <a:p>
                <a:pPr marL="342900" indent="-342900" algn="just"/>
                <a:r>
                  <a:rPr lang="zh-CN" altLang="en-US" sz="2400" dirty="0" smtClean="0">
                    <a:latin typeface="+mn-ea"/>
                  </a:rPr>
                  <a:t>原子</a:t>
                </a:r>
                <a:r>
                  <a:rPr lang="zh-CN" altLang="en-US" sz="2400" dirty="0" smtClean="0">
                    <a:latin typeface="+mn-ea"/>
                  </a:rPr>
                  <a:t>的内部能量由电子的动能和体系的势能构成（原子核假设为静止，所以不计算动能）。假设</a:t>
                </a:r>
                <a14:m>
                  <m:oMath xmlns:m="http://schemas.openxmlformats.org/officeDocument/2006/math">
                    <m:r>
                      <a:rPr lang="en-US" altLang="zh-CN" sz="2400" i="1" dirty="0" smtClean="0">
                        <a:latin typeface="Cambria Math" panose="02040503050406030204" pitchFamily="18" charset="0"/>
                      </a:rPr>
                      <m:t>𝑟</m:t>
                    </m:r>
                    <m:r>
                      <a:rPr lang="en-US" altLang="zh-CN" sz="2400" i="1" dirty="0" smtClean="0">
                        <a:latin typeface="Cambria Math" panose="02040503050406030204" pitchFamily="18" charset="0"/>
                      </a:rPr>
                      <m:t> = ∞ </m:t>
                    </m:r>
                  </m:oMath>
                </a14:m>
                <a:r>
                  <a:rPr lang="zh-CN" altLang="en-US" sz="2400" dirty="0" smtClean="0">
                    <a:latin typeface="+mn-ea"/>
                  </a:rPr>
                  <a:t>时的势能定为零，</a:t>
                </a:r>
                <a:r>
                  <a:rPr lang="zh-CN" altLang="en-US" sz="2400" dirty="0" smtClean="0">
                    <a:latin typeface="+mn-ea"/>
                  </a:rPr>
                  <a:t>那么</a:t>
                </a:r>
                <a:endParaRPr lang="en-US" altLang="zh-CN" sz="2400" dirty="0" smtClean="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𝐸</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𝑇</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𝑉</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2</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𝑟</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b="0" i="1" smtClean="0">
                              <a:solidFill>
                                <a:srgbClr val="C00000"/>
                              </a:solidFill>
                              <a:latin typeface="Cambria Math" panose="02040503050406030204" pitchFamily="18" charset="0"/>
                            </a:rPr>
                            <m:t>2</m:t>
                          </m:r>
                        </m:den>
                      </m:f>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𝑣</m:t>
                          </m:r>
                        </m:e>
                        <m:sup>
                          <m:r>
                            <a:rPr lang="en-US" altLang="zh-CN" sz="2400" b="0" i="1" smtClean="0">
                              <a:solidFill>
                                <a:srgbClr val="C00000"/>
                              </a:solidFill>
                              <a:latin typeface="Cambria Math" panose="02040503050406030204" pitchFamily="18" charset="0"/>
                            </a:rPr>
                            <m:t>2</m:t>
                          </m:r>
                        </m:sup>
                      </m:sSup>
                    </m:oMath>
                  </m:oMathPara>
                </a14:m>
                <a:endParaRPr lang="en-US" altLang="zh-CN" sz="2400" dirty="0" smtClean="0">
                  <a:solidFill>
                    <a:srgbClr val="C00000"/>
                  </a:solidFill>
                  <a:latin typeface="+mn-ea"/>
                </a:endParaRPr>
              </a:p>
              <a:p>
                <a:pPr marL="342900" indent="-342900" algn="just"/>
                <a:r>
                  <a:rPr lang="zh-CN" altLang="en-US" sz="2400" dirty="0" smtClean="0">
                    <a:latin typeface="+mn-ea"/>
                  </a:rPr>
                  <a:t>而</a:t>
                </a:r>
                <a:r>
                  <a:rPr lang="zh-CN" altLang="en-US" sz="2400" dirty="0">
                    <a:latin typeface="+mn-ea"/>
                  </a:rPr>
                  <a:t>电子作圆周运动的</a:t>
                </a:r>
                <a:r>
                  <a:rPr lang="zh-CN" altLang="en-US" sz="2400" dirty="0" smtClean="0">
                    <a:latin typeface="+mn-ea"/>
                  </a:rPr>
                  <a:t>频率</a:t>
                </a:r>
                <a:endParaRPr lang="en-US" altLang="zh-CN" sz="2400" dirty="0" smtClean="0">
                  <a:latin typeface="+mn-ea"/>
                </a:endParaRPr>
              </a:p>
              <a:p>
                <a:pPr marL="0" indent="0" algn="jus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𝑓</m:t>
                      </m:r>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𝑣</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r>
                            <a:rPr lang="en-US" altLang="zh-CN" sz="2400" b="0" i="1" smtClean="0">
                              <a:solidFill>
                                <a:srgbClr val="C00000"/>
                              </a:solidFill>
                              <a:latin typeface="Cambria Math" panose="02040503050406030204" pitchFamily="18" charset="0"/>
                            </a:rPr>
                            <m:t>𝑟</m:t>
                          </m:r>
                          <m:r>
                            <a:rPr lang="en-US" altLang="zh-CN" sz="2400" b="0" i="1" smtClean="0">
                              <a:solidFill>
                                <a:srgbClr val="C00000"/>
                              </a:solidFill>
                              <a:latin typeface="Cambria Math" panose="02040503050406030204" pitchFamily="18" charset="0"/>
                            </a:rPr>
                            <m:t> </m:t>
                          </m:r>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𝑒</m:t>
                          </m:r>
                        </m:num>
                        <m:den>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𝜋</m:t>
                          </m:r>
                        </m:den>
                      </m:f>
                      <m:rad>
                        <m:radPr>
                          <m:degHide m:val="on"/>
                          <m:ctrlPr>
                            <a:rPr lang="en-US" altLang="zh-CN" sz="2400" b="0" i="1" smtClean="0">
                              <a:solidFill>
                                <a:srgbClr val="C00000"/>
                              </a:solidFill>
                              <a:latin typeface="Cambria Math" panose="02040503050406030204" pitchFamily="18" charset="0"/>
                            </a:rPr>
                          </m:ctrlPr>
                        </m:radPr>
                        <m:deg/>
                        <m:e>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r>
                                <a:rPr lang="en-US" altLang="zh-CN" sz="2400" i="1">
                                  <a:solidFill>
                                    <a:srgbClr val="C00000"/>
                                  </a:solidFill>
                                  <a:latin typeface="Cambria Math" panose="02040503050406030204" pitchFamily="18" charset="0"/>
                                </a:rPr>
                                <m:t>4</m:t>
                              </m:r>
                              <m:r>
                                <a:rPr lang="en-US" altLang="zh-CN" sz="2400" i="1">
                                  <a:solidFill>
                                    <a:srgbClr val="C00000"/>
                                  </a:solidFill>
                                  <a:latin typeface="Cambria Math" panose="02040503050406030204" pitchFamily="18" charset="0"/>
                                </a:rPr>
                                <m:t>𝜋</m:t>
                              </m:r>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𝜀</m:t>
                                  </m:r>
                                </m:e>
                                <m:sub>
                                  <m:r>
                                    <a:rPr lang="en-US" altLang="zh-CN" sz="2400" i="1">
                                      <a:solidFill>
                                        <a:srgbClr val="C00000"/>
                                      </a:solidFill>
                                      <a:latin typeface="Cambria Math" panose="02040503050406030204" pitchFamily="18" charset="0"/>
                                    </a:rPr>
                                    <m:t>0</m:t>
                                  </m:r>
                                </m:sub>
                              </m:sSub>
                              <m:r>
                                <a:rPr lang="en-US" altLang="zh-CN" sz="2400" i="1">
                                  <a:solidFill>
                                    <a:srgbClr val="C00000"/>
                                  </a:solidFill>
                                  <a:latin typeface="Cambria Math" panose="02040503050406030204" pitchFamily="18" charset="0"/>
                                </a:rPr>
                                <m:t>𝑚</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𝑟</m:t>
                                  </m:r>
                                </m:e>
                                <m:sup>
                                  <m:r>
                                    <a:rPr lang="en-US" altLang="zh-CN" sz="2400" i="1">
                                      <a:solidFill>
                                        <a:srgbClr val="C00000"/>
                                      </a:solidFill>
                                      <a:latin typeface="Cambria Math" panose="02040503050406030204" pitchFamily="18" charset="0"/>
                                    </a:rPr>
                                    <m:t>3</m:t>
                                  </m:r>
                                </m:sup>
                              </m:sSup>
                            </m:den>
                          </m:f>
                        </m:e>
                      </m:rad>
                    </m:oMath>
                  </m:oMathPara>
                </a14:m>
                <a:endParaRPr lang="zh-CN" altLang="en-US" sz="2400" dirty="0" smtClean="0">
                  <a:solidFill>
                    <a:srgbClr val="C00000"/>
                  </a:solidFill>
                  <a:latin typeface="+mn-ea"/>
                </a:endParaRPr>
              </a:p>
            </p:txBody>
          </p:sp>
        </mc:Choice>
        <mc:Fallback>
          <p:sp>
            <p:nvSpPr>
              <p:cNvPr id="37890" name="Rectangle 2"/>
              <p:cNvSpPr>
                <a:spLocks noGrp="1" noRot="1" noChangeAspect="1" noMove="1" noResize="1" noEditPoints="1" noAdjustHandles="1" noChangeArrowheads="1" noChangeShapeType="1" noTextEdit="1"/>
              </p:cNvSpPr>
              <p:nvPr>
                <p:ph idx="1"/>
              </p:nvPr>
            </p:nvSpPr>
            <p:spPr>
              <a:xfrm>
                <a:off x="278368" y="1196752"/>
                <a:ext cx="8587263" cy="5054070"/>
              </a:xfrm>
              <a:blipFill rotWithShape="0">
                <a:blip r:embed="rId2"/>
                <a:stretch>
                  <a:fillRect l="-355" t="-965" r="-475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电子</a:t>
            </a:r>
            <a:r>
              <a:rPr lang="zh-CN" altLang="en-US" sz="2800" dirty="0" smtClean="0"/>
              <a:t>的经典频率</a:t>
            </a:r>
            <a:endParaRPr lang="zh-CN" altLang="en-US" sz="2800" dirty="0"/>
          </a:p>
        </p:txBody>
      </p:sp>
    </p:spTree>
    <p:extLst>
      <p:ext uri="{BB962C8B-B14F-4D97-AF65-F5344CB8AC3E}">
        <p14:creationId xmlns:p14="http://schemas.microsoft.com/office/powerpoint/2010/main" val="330364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914" name="Rectangle 2"/>
              <p:cNvSpPr>
                <a:spLocks noGrp="1" noChangeArrowheads="1"/>
              </p:cNvSpPr>
              <p:nvPr>
                <p:ph idx="1"/>
              </p:nvPr>
            </p:nvSpPr>
            <p:spPr>
              <a:xfrm>
                <a:off x="457200" y="1277284"/>
                <a:ext cx="8229600" cy="4525962"/>
              </a:xfrm>
            </p:spPr>
            <p:txBody>
              <a:bodyPr/>
              <a:lstStyle/>
              <a:p>
                <a:pPr marL="0" indent="0" algn="just">
                  <a:spcAft>
                    <a:spcPts val="1200"/>
                  </a:spcAft>
                  <a:buNone/>
                </a:pPr>
                <a:r>
                  <a:rPr lang="zh-CN" altLang="en-US" sz="2400" dirty="0" smtClean="0">
                    <a:solidFill>
                      <a:schemeClr val="hlink"/>
                    </a:solidFill>
                    <a:latin typeface="+mn-ea"/>
                  </a:rPr>
                  <a:t>两</a:t>
                </a:r>
                <a:r>
                  <a:rPr lang="zh-CN" altLang="en-US" sz="2400" dirty="0" smtClean="0">
                    <a:solidFill>
                      <a:schemeClr val="hlink"/>
                    </a:solidFill>
                    <a:latin typeface="+mn-ea"/>
                  </a:rPr>
                  <a:t>点与光谱事实不符</a:t>
                </a:r>
                <a:r>
                  <a:rPr lang="zh-CN" altLang="en-US" sz="2400" dirty="0" smtClean="0">
                    <a:latin typeface="+mn-ea"/>
                  </a:rPr>
                  <a:t>：</a:t>
                </a:r>
              </a:p>
              <a:p>
                <a:pPr marL="342900" indent="-342900" algn="just">
                  <a:spcAft>
                    <a:spcPts val="1200"/>
                  </a:spcAft>
                </a:pPr>
                <a:r>
                  <a:rPr lang="zh-CN" altLang="en-US" sz="2400" dirty="0" smtClean="0">
                    <a:solidFill>
                      <a:schemeClr val="hlink"/>
                    </a:solidFill>
                    <a:latin typeface="+mn-ea"/>
                  </a:rPr>
                  <a:t>原子</a:t>
                </a:r>
                <a:r>
                  <a:rPr lang="zh-CN" altLang="en-US" sz="2400" dirty="0" smtClean="0">
                    <a:solidFill>
                      <a:schemeClr val="hlink"/>
                    </a:solidFill>
                    <a:latin typeface="+mn-ea"/>
                  </a:rPr>
                  <a:t>如果连续辐射，它的能量就逐渐降低，电子的轨道半径就要连续地缩小</a:t>
                </a:r>
                <a:r>
                  <a:rPr lang="zh-CN" altLang="en-US" sz="2400" dirty="0" smtClean="0">
                    <a:solidFill>
                      <a:schemeClr val="hlink"/>
                    </a:solidFill>
                    <a:latin typeface="+mn-ea"/>
                  </a:rPr>
                  <a:t>。</a:t>
                </a:r>
                <a:r>
                  <a:rPr lang="zh-CN" altLang="en-US" sz="2400" dirty="0" smtClean="0">
                    <a:latin typeface="+mn-ea"/>
                  </a:rPr>
                  <a:t>原子</a:t>
                </a:r>
                <a:r>
                  <a:rPr lang="zh-CN" altLang="en-US" sz="2400" dirty="0" smtClean="0">
                    <a:latin typeface="+mn-ea"/>
                  </a:rPr>
                  <a:t>都会变成</a:t>
                </a:r>
                <a:r>
                  <a:rPr lang="zh-CN" altLang="en-US" sz="2400" dirty="0" smtClean="0">
                    <a:latin typeface="+mn-ea"/>
                  </a:rPr>
                  <a:t>原子核</a:t>
                </a:r>
                <a:r>
                  <a:rPr lang="en-US" altLang="zh-CN" sz="2400" dirty="0" smtClean="0">
                    <a:latin typeface="+mn-ea"/>
                  </a:rPr>
                  <a:t>(</a:t>
                </a:r>
                <a14:m>
                  <m:oMath xmlns:m="http://schemas.openxmlformats.org/officeDocument/2006/math">
                    <m:r>
                      <m:rPr>
                        <m:sty m:val="p"/>
                      </m:rPr>
                      <a:rPr lang="en-US" altLang="zh-CN" sz="2400" b="0" i="0" smtClean="0">
                        <a:latin typeface="Cambria Math" panose="02040503050406030204" pitchFamily="18" charset="0"/>
                      </a:rPr>
                      <m:t>fm</m:t>
                    </m:r>
                  </m:oMath>
                </a14:m>
                <a:r>
                  <a:rPr lang="zh-CN" altLang="en-US" sz="2400" dirty="0" smtClean="0">
                    <a:latin typeface="+mn-ea"/>
                  </a:rPr>
                  <a:t>量级</a:t>
                </a:r>
                <a:r>
                  <a:rPr lang="en-US" altLang="zh-CN" sz="2400" dirty="0" smtClean="0">
                    <a:latin typeface="+mn-ea"/>
                  </a:rPr>
                  <a:t>)</a:t>
                </a:r>
                <a:r>
                  <a:rPr lang="zh-CN" altLang="en-US" sz="2400" dirty="0" smtClean="0">
                    <a:latin typeface="+mn-ea"/>
                  </a:rPr>
                  <a:t> 才</a:t>
                </a:r>
                <a:r>
                  <a:rPr lang="zh-CN" altLang="en-US" sz="2400" dirty="0" smtClean="0">
                    <a:latin typeface="+mn-ea"/>
                  </a:rPr>
                  <a:t>达到稳定，但原子半径实际是的数量级</a:t>
                </a:r>
                <a:r>
                  <a:rPr lang="zh-CN" altLang="en-US" sz="2400" dirty="0" smtClean="0">
                    <a:latin typeface="+mn-ea"/>
                  </a:rPr>
                  <a:t>。</a:t>
                </a:r>
                <a:endParaRPr lang="en-US" altLang="zh-CN" sz="2400" dirty="0" smtClean="0">
                  <a:latin typeface="+mn-ea"/>
                </a:endParaRPr>
              </a:p>
              <a:p>
                <a:pPr marL="342900" indent="-342900" algn="just">
                  <a:spcAft>
                    <a:spcPts val="1200"/>
                  </a:spcAft>
                </a:pPr>
                <a:r>
                  <a:rPr lang="zh-CN" altLang="en-US" sz="2400" dirty="0" smtClean="0">
                    <a:solidFill>
                      <a:schemeClr val="hlink"/>
                    </a:solidFill>
                    <a:latin typeface="+mn-ea"/>
                  </a:rPr>
                  <a:t>按照</a:t>
                </a:r>
                <a:r>
                  <a:rPr lang="zh-CN" altLang="en-US" sz="2400" dirty="0">
                    <a:solidFill>
                      <a:schemeClr val="hlink"/>
                    </a:solidFill>
                    <a:latin typeface="+mn-ea"/>
                  </a:rPr>
                  <a:t>电动力学，原子所发光的频率等于原子中电子运动的频率。</a:t>
                </a:r>
                <a:r>
                  <a:rPr lang="zh-CN" altLang="en-US" sz="2400" dirty="0">
                    <a:latin typeface="+mn-ea"/>
                  </a:rPr>
                  <a:t>原子辐射时，其电子轨道连续</a:t>
                </a:r>
                <a:r>
                  <a:rPr lang="zh-CN" altLang="en-US" sz="2400" dirty="0" smtClean="0">
                    <a:latin typeface="+mn-ea"/>
                  </a:rPr>
                  <a:t>缩小，频率应该连续</a:t>
                </a:r>
                <a:r>
                  <a:rPr lang="zh-CN" altLang="en-US" sz="2400" dirty="0">
                    <a:latin typeface="+mn-ea"/>
                  </a:rPr>
                  <a:t>增大</a:t>
                </a:r>
                <a:r>
                  <a:rPr lang="zh-CN" altLang="en-US" sz="2400" dirty="0" smtClean="0">
                    <a:latin typeface="+mn-ea"/>
                  </a:rPr>
                  <a:t>，</a:t>
                </a:r>
                <a:r>
                  <a:rPr lang="zh-CN" altLang="en-US" sz="2400" dirty="0">
                    <a:latin typeface="+mn-ea"/>
                  </a:rPr>
                  <a:t>原子光谱应该是连续光谱。但事实是原子光谱的谱线是分隔的，代表一些分隔而有一定数值的频率。</a:t>
                </a:r>
                <a:endParaRPr lang="zh-CN" altLang="en-US" sz="2400" dirty="0" smtClean="0">
                  <a:latin typeface="+mn-ea"/>
                </a:endParaRPr>
              </a:p>
            </p:txBody>
          </p:sp>
        </mc:Choice>
        <mc:Fallback>
          <p:sp>
            <p:nvSpPr>
              <p:cNvPr id="38914" name="Rectangle 2"/>
              <p:cNvSpPr>
                <a:spLocks noGrp="1" noRot="1" noChangeAspect="1" noMove="1" noResize="1" noEditPoints="1" noAdjustHandles="1" noChangeArrowheads="1" noChangeShapeType="1" noTextEdit="1"/>
              </p:cNvSpPr>
              <p:nvPr>
                <p:ph idx="1"/>
              </p:nvPr>
            </p:nvSpPr>
            <p:spPr>
              <a:xfrm>
                <a:off x="457200" y="1277284"/>
                <a:ext cx="8229600" cy="4525962"/>
              </a:xfrm>
              <a:blipFill rotWithShape="0">
                <a:blip r:embed="rId2"/>
                <a:stretch>
                  <a:fillRect l="-1111" t="-1078" r="-1111"/>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sz="2800" dirty="0"/>
              <a:t>经典理论的</a:t>
            </a:r>
            <a:r>
              <a:rPr lang="zh-CN" altLang="en-US" sz="2800" dirty="0" smtClean="0"/>
              <a:t>困难</a:t>
            </a:r>
            <a:r>
              <a:rPr lang="en-US" altLang="zh-CN" sz="2800" dirty="0" smtClean="0"/>
              <a:t>——</a:t>
            </a:r>
            <a:r>
              <a:rPr lang="zh-CN" altLang="en-US" sz="2800" dirty="0" smtClean="0"/>
              <a:t>定态条件的必要性</a:t>
            </a:r>
            <a:endParaRPr lang="zh-CN" altLang="en-US" sz="2800" dirty="0"/>
          </a:p>
        </p:txBody>
      </p:sp>
    </p:spTree>
    <p:extLst>
      <p:ext uri="{BB962C8B-B14F-4D97-AF65-F5344CB8AC3E}">
        <p14:creationId xmlns:p14="http://schemas.microsoft.com/office/powerpoint/2010/main" val="32451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1667" name="Rectangle 3"/>
              <p:cNvSpPr>
                <a:spLocks noGrp="1" noChangeArrowheads="1"/>
              </p:cNvSpPr>
              <p:nvPr>
                <p:ph idx="1"/>
              </p:nvPr>
            </p:nvSpPr>
            <p:spPr>
              <a:xfrm>
                <a:off x="456266" y="1254770"/>
                <a:ext cx="8229600" cy="5328592"/>
              </a:xfrm>
            </p:spPr>
            <p:txBody>
              <a:bodyPr/>
              <a:lstStyle/>
              <a:p>
                <a:pPr marL="342900" indent="-342900" algn="just">
                  <a:spcAft>
                    <a:spcPts val="600"/>
                  </a:spcAft>
                </a:pPr>
                <a:r>
                  <a:rPr lang="zh-CN" altLang="en-US" sz="2400" dirty="0" smtClean="0">
                    <a:latin typeface="+mn-ea"/>
                  </a:rPr>
                  <a:t>玻尔</a:t>
                </a:r>
                <a:r>
                  <a:rPr lang="zh-CN" altLang="en-US" sz="2400" dirty="0">
                    <a:latin typeface="+mn-ea"/>
                  </a:rPr>
                  <a:t>假定：当电子从一个定态轨道跃迁到另一个时，以电磁波形式放出（吸收）能量</a:t>
                </a:r>
                <a14:m>
                  <m:oMath xmlns:m="http://schemas.openxmlformats.org/officeDocument/2006/math">
                    <m:r>
                      <a:rPr lang="en-US" altLang="zh-CN" sz="2400" i="1" dirty="0" smtClean="0">
                        <a:latin typeface="Cambria Math" panose="02040503050406030204" pitchFamily="18" charset="0"/>
                      </a:rPr>
                      <m:t>h</m:t>
                    </m:r>
                    <m:r>
                      <a:rPr lang="en-US" altLang="zh-CN" sz="2400" b="0" i="1" dirty="0" smtClean="0">
                        <a:latin typeface="Cambria Math" panose="02040503050406030204" pitchFamily="18" charset="0"/>
                      </a:rPr>
                      <m:t>𝜈</m:t>
                    </m:r>
                  </m:oMath>
                </a14:m>
                <a:endParaRPr lang="en-US" altLang="zh-CN" sz="2400" dirty="0" smtClean="0">
                  <a:latin typeface="+mn-ea"/>
                </a:endParaRPr>
              </a:p>
              <a:p>
                <a:pPr marL="0" indent="0" algn="just">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h</m:t>
                      </m:r>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sSubSup>
                        <m:sSubSupPr>
                          <m:ctrlPr>
                            <a:rPr lang="en-US" altLang="zh-CN" sz="2400" b="0" i="1" smtClean="0">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up>
                          <m:r>
                            <a:rPr lang="en-US" altLang="zh-CN" sz="2400" b="0" i="1" smtClean="0">
                              <a:solidFill>
                                <a:srgbClr val="C00000"/>
                              </a:solidFill>
                              <a:latin typeface="Cambria Math" panose="02040503050406030204" pitchFamily="18" charset="0"/>
                            </a:rPr>
                            <m:t>′</m:t>
                          </m:r>
                        </m:sup>
                      </m:sSubSup>
                      <m:r>
                        <a:rPr lang="en-US" altLang="zh-CN" sz="2400" b="0" i="1" smtClean="0">
                          <a:solidFill>
                            <a:srgbClr val="C00000"/>
                          </a:solidFill>
                          <a:latin typeface="Cambria Math" panose="02040503050406030204" pitchFamily="18" charset="0"/>
                        </a:rPr>
                        <m:t>−</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oMath>
                  </m:oMathPara>
                </a14:m>
                <a:endParaRPr lang="en-US" altLang="zh-CN" sz="2400" dirty="0" smtClean="0">
                  <a:latin typeface="+mn-ea"/>
                </a:endParaRPr>
              </a:p>
              <a:p>
                <a:pPr marL="342900" indent="-342900" algn="just">
                  <a:spcAft>
                    <a:spcPts val="600"/>
                  </a:spcAft>
                </a:pPr>
                <a:r>
                  <a:rPr lang="zh-CN" altLang="en-US" sz="2400" dirty="0">
                    <a:solidFill>
                      <a:srgbClr val="0070C0"/>
                    </a:solidFill>
                    <a:latin typeface="+mn-ea"/>
                  </a:rPr>
                  <a:t>这就是玻尔提出的频率条件，又称辐射条件</a:t>
                </a:r>
                <a:r>
                  <a:rPr lang="zh-CN" altLang="en-US" sz="2400" dirty="0">
                    <a:latin typeface="+mn-ea"/>
                  </a:rPr>
                  <a:t>。玻尔在此把普朗克常数引入了原子领域。定态无实质性运动；实质性运动只发生在定态之间。上式与里德伯方程比较，立刻看出</a:t>
                </a:r>
                <a:r>
                  <a:rPr lang="zh-CN" altLang="en-US" sz="2400" dirty="0" smtClean="0">
                    <a:latin typeface="+mn-ea"/>
                  </a:rPr>
                  <a:t>：</a:t>
                </a:r>
                <a:endParaRPr lang="en-US" altLang="zh-CN" sz="2400" dirty="0" smtClean="0">
                  <a:latin typeface="+mn-ea"/>
                </a:endParaRPr>
              </a:p>
              <a:p>
                <a:pPr marL="0" indent="0" algn="just">
                  <a:spcAft>
                    <a:spcPts val="600"/>
                  </a:spcAft>
                  <a:buNone/>
                </a:pPr>
                <a14:m>
                  <m:oMathPara xmlns:m="http://schemas.openxmlformats.org/officeDocument/2006/math">
                    <m:oMathParaPr>
                      <m:jc m:val="center"/>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𝑅h𝑐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oMath>
                  </m:oMathPara>
                </a14:m>
                <a:endParaRPr lang="en-US" altLang="zh-CN" sz="2400" dirty="0" smtClean="0">
                  <a:latin typeface="+mn-ea"/>
                </a:endParaRPr>
              </a:p>
              <a:p>
                <a:pPr marL="342900" indent="-342900" algn="just">
                  <a:spcAft>
                    <a:spcPts val="600"/>
                  </a:spcAft>
                </a:pPr>
                <a:r>
                  <a:rPr lang="zh-CN" altLang="en-US" sz="2400" dirty="0">
                    <a:latin typeface="+mn-ea"/>
                  </a:rPr>
                  <a:t>由此形式，里</a:t>
                </a:r>
                <a:r>
                  <a:rPr lang="zh-CN" altLang="en-US" sz="2400" dirty="0" smtClean="0">
                    <a:latin typeface="+mn-ea"/>
                  </a:rPr>
                  <a:t>德</a:t>
                </a:r>
                <a:r>
                  <a:rPr lang="zh-CN" altLang="en-US" sz="2400" dirty="0">
                    <a:latin typeface="+mn-ea"/>
                  </a:rPr>
                  <a:t>堡</a:t>
                </a:r>
                <a:r>
                  <a:rPr lang="zh-CN" altLang="en-US" sz="2400" dirty="0" smtClean="0">
                    <a:latin typeface="+mn-ea"/>
                  </a:rPr>
                  <a:t>公式</a:t>
                </a:r>
                <a:r>
                  <a:rPr lang="zh-CN" altLang="en-US" sz="2400" dirty="0">
                    <a:latin typeface="+mn-ea"/>
                  </a:rPr>
                  <a:t>就得到了解释：它代表电子从定态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en-US" altLang="zh-CN" sz="2400" baseline="-25000" dirty="0">
                    <a:latin typeface="+mn-ea"/>
                  </a:rPr>
                  <a:t>’</a:t>
                </a:r>
                <a:r>
                  <a:rPr lang="zh-CN" altLang="en-US" sz="2400" dirty="0">
                    <a:latin typeface="+mn-ea"/>
                  </a:rPr>
                  <a:t>）跃迁到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mn-ea"/>
                  </a:rPr>
                  <a:t>（能量为</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err="1">
                        <a:latin typeface="Cambria Math" panose="02040503050406030204" pitchFamily="18" charset="0"/>
                      </a:rPr>
                      <m:t>𝑛</m:t>
                    </m:r>
                  </m:oMath>
                </a14:m>
                <a:r>
                  <a:rPr lang="zh-CN" altLang="en-US" sz="2400" dirty="0">
                    <a:latin typeface="+mn-ea"/>
                  </a:rPr>
                  <a:t>）时释放的能量，相应的波长为</a:t>
                </a:r>
                <a14:m>
                  <m:oMath xmlns:m="http://schemas.openxmlformats.org/officeDocument/2006/math">
                    <m:r>
                      <a:rPr lang="en-US" altLang="zh-CN" sz="2400" i="1" dirty="0" smtClean="0">
                        <a:latin typeface="Cambria Math" panose="02040503050406030204" pitchFamily="18" charset="0"/>
                      </a:rPr>
                      <m:t>𝜆</m:t>
                    </m:r>
                  </m:oMath>
                </a14:m>
                <a:r>
                  <a:rPr lang="zh-CN" altLang="en-US" sz="2400" dirty="0">
                    <a:latin typeface="+mn-ea"/>
                  </a:rPr>
                  <a:t>，频率为</a:t>
                </a:r>
                <a14:m>
                  <m:oMath xmlns:m="http://schemas.openxmlformats.org/officeDocument/2006/math">
                    <m:r>
                      <a:rPr lang="en-US" altLang="zh-CN" sz="2400" i="1" dirty="0" smtClean="0">
                        <a:latin typeface="Cambria Math" panose="02040503050406030204" pitchFamily="18" charset="0"/>
                      </a:rPr>
                      <m:t>𝜈</m:t>
                    </m:r>
                  </m:oMath>
                </a14:m>
                <a:r>
                  <a:rPr lang="zh-CN" altLang="en-US" sz="2400" dirty="0">
                    <a:latin typeface="+mn-ea"/>
                  </a:rPr>
                  <a:t>。</a:t>
                </a:r>
              </a:p>
              <a:p>
                <a:pPr marL="0" indent="0" algn="just">
                  <a:spcAft>
                    <a:spcPts val="600"/>
                  </a:spcAft>
                  <a:buNone/>
                </a:pPr>
                <a:endParaRPr lang="zh-CN" altLang="en-US" sz="2400" dirty="0">
                  <a:latin typeface="+mn-ea"/>
                </a:endParaRPr>
              </a:p>
              <a:p>
                <a:pPr marL="342900" indent="-342900" algn="just">
                  <a:spcAft>
                    <a:spcPts val="600"/>
                  </a:spcAft>
                </a:pPr>
                <a:endParaRPr lang="zh-CN" altLang="en-US" sz="2400" dirty="0" smtClean="0">
                  <a:latin typeface="+mn-ea"/>
                </a:endParaRPr>
              </a:p>
            </p:txBody>
          </p:sp>
        </mc:Choice>
        <mc:Fallback>
          <p:sp>
            <p:nvSpPr>
              <p:cNvPr id="241667" name="Rectangle 3"/>
              <p:cNvSpPr>
                <a:spLocks noGrp="1" noRot="1" noChangeAspect="1" noMove="1" noResize="1" noEditPoints="1" noAdjustHandles="1" noChangeArrowheads="1" noChangeShapeType="1" noTextEdit="1"/>
              </p:cNvSpPr>
              <p:nvPr>
                <p:ph idx="1"/>
              </p:nvPr>
            </p:nvSpPr>
            <p:spPr>
              <a:xfrm>
                <a:off x="456266" y="1254770"/>
                <a:ext cx="8229600" cy="5328592"/>
              </a:xfrm>
              <a:blipFill rotWithShape="0">
                <a:blip r:embed="rId3"/>
                <a:stretch>
                  <a:fillRect l="-370" t="-915" r="-1111"/>
                </a:stretch>
              </a:blipFill>
            </p:spPr>
            <p:txBody>
              <a:bodyPr/>
              <a:lstStyle/>
              <a:p>
                <a:r>
                  <a:rPr lang="zh-CN" altLang="en-US">
                    <a:noFill/>
                  </a:rPr>
                  <a:t> </a:t>
                </a:r>
              </a:p>
            </p:txBody>
          </p:sp>
        </mc:Fallback>
      </mc:AlternateContent>
      <p:sp>
        <p:nvSpPr>
          <p:cNvPr id="2" name="标题 1"/>
          <p:cNvSpPr>
            <a:spLocks noGrp="1"/>
          </p:cNvSpPr>
          <p:nvPr>
            <p:ph type="title"/>
          </p:nvPr>
        </p:nvSpPr>
        <p:spPr>
          <a:xfrm>
            <a:off x="457200" y="260648"/>
            <a:ext cx="8229600" cy="994122"/>
          </a:xfrm>
        </p:spPr>
        <p:txBody>
          <a:bodyPr>
            <a:normAutofit/>
          </a:bodyPr>
          <a:lstStyle/>
          <a:p>
            <a:r>
              <a:rPr lang="en-US" altLang="zh-CN" sz="2800" dirty="0">
                <a:latin typeface="+mn-ea"/>
              </a:rPr>
              <a:t>Bohr</a:t>
            </a:r>
            <a:r>
              <a:rPr lang="zh-CN" altLang="en-US" sz="2800" dirty="0">
                <a:latin typeface="+mn-ea"/>
              </a:rPr>
              <a:t>的氢原子理论</a:t>
            </a:r>
            <a:r>
              <a:rPr lang="en-US" altLang="zh-CN" sz="2800" dirty="0">
                <a:latin typeface="+mn-ea"/>
              </a:rPr>
              <a:t>——</a:t>
            </a:r>
            <a:r>
              <a:rPr lang="zh-CN" altLang="en-US" sz="2800" dirty="0" smtClean="0"/>
              <a:t>频率条件</a:t>
            </a:r>
            <a:endParaRPr lang="zh-CN" altLang="en-US" sz="2800" dirty="0"/>
          </a:p>
        </p:txBody>
      </p:sp>
    </p:spTree>
    <p:extLst>
      <p:ext uri="{BB962C8B-B14F-4D97-AF65-F5344CB8AC3E}">
        <p14:creationId xmlns:p14="http://schemas.microsoft.com/office/powerpoint/2010/main" val="17370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1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6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3011" name="Rectangle 4"/>
              <p:cNvSpPr>
                <a:spLocks noChangeArrowheads="1"/>
              </p:cNvSpPr>
              <p:nvPr/>
            </p:nvSpPr>
            <p:spPr bwMode="auto">
              <a:xfrm>
                <a:off x="539552" y="1844824"/>
                <a:ext cx="8039100" cy="23208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spcAft>
                    <a:spcPts val="1200"/>
                  </a:spcAft>
                </a:pPr>
                <a:r>
                  <a:rPr lang="zh-CN" altLang="en-US" dirty="0" smtClean="0">
                    <a:latin typeface="+mn-ea"/>
                    <a:ea typeface="+mn-ea"/>
                  </a:rPr>
                  <a:t>定态</a:t>
                </a: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相应的电子轨道</a:t>
                </a:r>
                <a:r>
                  <a:rPr lang="zh-CN" altLang="en-US" dirty="0" smtClean="0">
                    <a:latin typeface="+mn-ea"/>
                    <a:ea typeface="+mn-ea"/>
                  </a:rPr>
                  <a:t>半径</a:t>
                </a:r>
                <a:r>
                  <a:rPr lang="zh-CN" altLang="en-US" dirty="0" smtClean="0">
                    <a:latin typeface="+mn-ea"/>
                    <a:ea typeface="+mn-ea"/>
                  </a:rPr>
                  <a:t>为</a:t>
                </a:r>
                <a:endParaRPr lang="en-US" altLang="zh-CN" dirty="0" smtClean="0">
                  <a:latin typeface="+mn-ea"/>
                  <a:ea typeface="+mn-ea"/>
                </a:endParaRPr>
              </a:p>
              <a:p>
                <a:pPr algn="just" eaLnBrk="1" hangingPunct="1">
                  <a:spcAft>
                    <a:spcPts val="1200"/>
                  </a:spcAft>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mn-ea"/>
                              <a:ea typeface="+mn-ea"/>
                            </a:rPr>
                          </m:ctrlPr>
                        </m:sSubPr>
                        <m:e>
                          <m:r>
                            <a:rPr lang="en-US" altLang="zh-CN" b="0" i="1" smtClean="0">
                              <a:solidFill>
                                <a:srgbClr val="C00000"/>
                              </a:solidFill>
                              <a:latin typeface="+mn-ea"/>
                              <a:ea typeface="+mn-ea"/>
                            </a:rPr>
                            <m:t>𝑟</m:t>
                          </m:r>
                        </m:e>
                        <m:sub>
                          <m:r>
                            <a:rPr lang="en-US" altLang="zh-CN" b="0" i="1" smtClean="0">
                              <a:solidFill>
                                <a:srgbClr val="C00000"/>
                              </a:solidFill>
                              <a:latin typeface="+mn-ea"/>
                              <a:ea typeface="+mn-ea"/>
                            </a:rPr>
                            <m:t>𝑛</m:t>
                          </m:r>
                        </m:sub>
                      </m:sSub>
                      <m:r>
                        <a:rPr lang="en-US" altLang="zh-CN" b="0" i="1" smtClean="0">
                          <a:solidFill>
                            <a:srgbClr val="C00000"/>
                          </a:solidFill>
                          <a:latin typeface="+mn-ea"/>
                          <a:ea typeface="+mn-ea"/>
                        </a:rPr>
                        <m:t>=</m:t>
                      </m:r>
                      <m:f>
                        <m:fPr>
                          <m:ctrlPr>
                            <a:rPr lang="en-US" altLang="zh-CN" i="1" smtClean="0">
                              <a:solidFill>
                                <a:srgbClr val="C00000"/>
                              </a:solidFill>
                              <a:latin typeface="+mn-ea"/>
                              <a:ea typeface="+mn-ea"/>
                            </a:rPr>
                          </m:ctrlPr>
                        </m:fPr>
                        <m:num>
                          <m:r>
                            <a:rPr lang="en-US" altLang="zh-CN" b="0" i="1" smtClean="0">
                              <a:solidFill>
                                <a:srgbClr val="C00000"/>
                              </a:solidFill>
                              <a:latin typeface="+mn-ea"/>
                              <a:ea typeface="+mn-ea"/>
                            </a:rPr>
                            <m:t>1</m:t>
                          </m:r>
                        </m:num>
                        <m:den>
                          <m:r>
                            <a:rPr lang="en-US" altLang="zh-CN" b="0" i="1" smtClean="0">
                              <a:solidFill>
                                <a:srgbClr val="C00000"/>
                              </a:solidFill>
                              <a:latin typeface="+mn-ea"/>
                              <a:ea typeface="+mn-ea"/>
                            </a:rPr>
                            <m:t>4</m:t>
                          </m:r>
                          <m:r>
                            <a:rPr lang="en-US" altLang="zh-CN" b="0" i="1" smtClean="0">
                              <a:solidFill>
                                <a:srgbClr val="C00000"/>
                              </a:solidFill>
                              <a:latin typeface="+mn-ea"/>
                              <a:ea typeface="+mn-ea"/>
                            </a:rPr>
                            <m:t>𝜋</m:t>
                          </m:r>
                          <m:sSub>
                            <m:sSubPr>
                              <m:ctrlPr>
                                <a:rPr lang="en-US" altLang="zh-CN" i="1" smtClean="0">
                                  <a:solidFill>
                                    <a:srgbClr val="C00000"/>
                                  </a:solidFill>
                                  <a:latin typeface="+mn-ea"/>
                                  <a:ea typeface="+mn-ea"/>
                                </a:rPr>
                              </m:ctrlPr>
                            </m:sSubPr>
                            <m:e>
                              <m:r>
                                <a:rPr lang="en-US" altLang="zh-CN" b="0" i="1" smtClean="0">
                                  <a:solidFill>
                                    <a:srgbClr val="C00000"/>
                                  </a:solidFill>
                                  <a:latin typeface="+mn-ea"/>
                                  <a:ea typeface="+mn-ea"/>
                                </a:rPr>
                                <m:t>𝜀</m:t>
                              </m:r>
                            </m:e>
                            <m:sub>
                              <m:r>
                                <a:rPr lang="en-US" altLang="zh-CN" b="0" i="1" smtClean="0">
                                  <a:solidFill>
                                    <a:srgbClr val="C00000"/>
                                  </a:solidFill>
                                  <a:latin typeface="+mn-ea"/>
                                  <a:ea typeface="+mn-ea"/>
                                </a:rPr>
                                <m:t>0</m:t>
                              </m:r>
                            </m:sub>
                          </m:sSub>
                        </m:den>
                      </m:f>
                      <m:f>
                        <m:fPr>
                          <m:ctrlPr>
                            <a:rPr lang="en-US" altLang="zh-CN" i="1" smtClean="0">
                              <a:solidFill>
                                <a:srgbClr val="C00000"/>
                              </a:solidFill>
                              <a:latin typeface="+mn-ea"/>
                              <a:ea typeface="+mn-ea"/>
                            </a:rPr>
                          </m:ctrlPr>
                        </m:fPr>
                        <m:num>
                          <m:sSup>
                            <m:sSupPr>
                              <m:ctrlPr>
                                <a:rPr lang="en-US" altLang="zh-CN" i="1" smtClean="0">
                                  <a:solidFill>
                                    <a:srgbClr val="C00000"/>
                                  </a:solidFill>
                                  <a:latin typeface="+mn-ea"/>
                                  <a:ea typeface="+mn-ea"/>
                                </a:rPr>
                              </m:ctrlPr>
                            </m:sSupPr>
                            <m:e>
                              <m:r>
                                <a:rPr lang="en-US" altLang="zh-CN" b="0" i="1" smtClean="0">
                                  <a:solidFill>
                                    <a:srgbClr val="C00000"/>
                                  </a:solidFill>
                                  <a:latin typeface="+mn-ea"/>
                                  <a:ea typeface="+mn-ea"/>
                                </a:rPr>
                                <m:t>𝑒</m:t>
                              </m:r>
                            </m:e>
                            <m:sup>
                              <m:r>
                                <a:rPr lang="en-US" altLang="zh-CN" b="0" i="1" smtClean="0">
                                  <a:solidFill>
                                    <a:srgbClr val="C00000"/>
                                  </a:solidFill>
                                  <a:latin typeface="+mn-ea"/>
                                  <a:ea typeface="+mn-ea"/>
                                </a:rPr>
                                <m:t>2</m:t>
                              </m:r>
                            </m:sup>
                          </m:sSup>
                        </m:num>
                        <m:den>
                          <m:r>
                            <a:rPr lang="en-US" altLang="zh-CN" b="0" i="1" smtClean="0">
                              <a:solidFill>
                                <a:srgbClr val="C00000"/>
                              </a:solidFill>
                              <a:latin typeface="+mn-ea"/>
                              <a:ea typeface="+mn-ea"/>
                            </a:rPr>
                            <m:t>2</m:t>
                          </m:r>
                          <m:r>
                            <a:rPr lang="en-US" altLang="zh-CN" b="0" i="1" smtClean="0">
                              <a:solidFill>
                                <a:srgbClr val="C00000"/>
                              </a:solidFill>
                              <a:latin typeface="+mn-ea"/>
                              <a:ea typeface="+mn-ea"/>
                            </a:rPr>
                            <m:t>𝑅h𝑐</m:t>
                          </m:r>
                        </m:den>
                      </m:f>
                      <m:sSup>
                        <m:sSupPr>
                          <m:ctrlPr>
                            <a:rPr lang="en-US" altLang="zh-CN" i="1" smtClean="0">
                              <a:solidFill>
                                <a:srgbClr val="C00000"/>
                              </a:solidFill>
                              <a:latin typeface="+mn-ea"/>
                              <a:ea typeface="+mn-ea"/>
                            </a:rPr>
                          </m:ctrlPr>
                        </m:sSupPr>
                        <m:e>
                          <m:r>
                            <a:rPr lang="en-US" altLang="zh-CN" b="0" i="1" smtClean="0">
                              <a:solidFill>
                                <a:srgbClr val="C00000"/>
                              </a:solidFill>
                              <a:latin typeface="+mn-ea"/>
                              <a:ea typeface="+mn-ea"/>
                            </a:rPr>
                            <m:t>𝑛</m:t>
                          </m:r>
                        </m:e>
                        <m:sup>
                          <m:r>
                            <a:rPr lang="en-US" altLang="zh-CN" b="0" i="1" smtClean="0">
                              <a:solidFill>
                                <a:srgbClr val="C00000"/>
                              </a:solidFill>
                              <a:latin typeface="+mn-ea"/>
                              <a:ea typeface="+mn-ea"/>
                            </a:rPr>
                            <m:t>2</m:t>
                          </m:r>
                        </m:sup>
                      </m:sSup>
                    </m:oMath>
                  </m:oMathPara>
                </a14:m>
                <a:endParaRPr lang="en-US" altLang="zh-CN" i="1" dirty="0">
                  <a:latin typeface="+mn-ea"/>
                  <a:ea typeface="+mn-ea"/>
                </a:endParaRPr>
              </a:p>
              <a:p>
                <a:pPr algn="just" eaLnBrk="1" hangingPunct="1">
                  <a:spcAft>
                    <a:spcPts val="1200"/>
                  </a:spcAft>
                </a:pPr>
                <a14:m>
                  <m:oMath xmlns:m="http://schemas.openxmlformats.org/officeDocument/2006/math">
                    <m:r>
                      <a:rPr lang="en-US" altLang="zh-CN" i="1" dirty="0" smtClean="0">
                        <a:latin typeface="Cambria Math" panose="02040503050406030204" pitchFamily="18" charset="0"/>
                        <a:ea typeface="+mn-ea"/>
                      </a:rPr>
                      <m:t>𝑛</m:t>
                    </m:r>
                  </m:oMath>
                </a14:m>
                <a:r>
                  <a:rPr lang="zh-CN" altLang="en-US" dirty="0">
                    <a:latin typeface="+mn-ea"/>
                    <a:ea typeface="+mn-ea"/>
                  </a:rPr>
                  <a:t>只能取正整数，轨道是分立的。但因为</a:t>
                </a:r>
                <a14:m>
                  <m:oMath xmlns:m="http://schemas.openxmlformats.org/officeDocument/2006/math">
                    <m:r>
                      <a:rPr lang="en-US" altLang="zh-CN" i="1" dirty="0" smtClean="0">
                        <a:latin typeface="Cambria Math" panose="02040503050406030204" pitchFamily="18" charset="0"/>
                        <a:ea typeface="+mn-ea"/>
                      </a:rPr>
                      <m:t>𝑟</m:t>
                    </m:r>
                    <m:r>
                      <a:rPr lang="en-US" altLang="zh-CN" i="1" baseline="-30000" dirty="0" err="1">
                        <a:latin typeface="Cambria Math" panose="02040503050406030204" pitchFamily="18" charset="0"/>
                        <a:ea typeface="+mn-ea"/>
                      </a:rPr>
                      <m:t>𝑛</m:t>
                    </m:r>
                  </m:oMath>
                </a14:m>
                <a:r>
                  <a:rPr lang="zh-CN" altLang="en-US" dirty="0">
                    <a:latin typeface="+mn-ea"/>
                    <a:ea typeface="+mn-ea"/>
                  </a:rPr>
                  <a:t>无法从实验中确定，</a:t>
                </a:r>
                <a14:m>
                  <m:oMath xmlns:m="http://schemas.openxmlformats.org/officeDocument/2006/math">
                    <m:r>
                      <a:rPr lang="en-US" altLang="zh-CN" i="1" dirty="0" smtClean="0">
                        <a:latin typeface="Cambria Math" panose="02040503050406030204" pitchFamily="18" charset="0"/>
                        <a:ea typeface="+mn-ea"/>
                      </a:rPr>
                      <m:t>𝑅</m:t>
                    </m:r>
                  </m:oMath>
                </a14:m>
                <a:r>
                  <a:rPr lang="zh-CN" altLang="en-US" dirty="0">
                    <a:latin typeface="+mn-ea"/>
                    <a:ea typeface="+mn-ea"/>
                  </a:rPr>
                  <a:t>仍旧是一个经验常数。</a:t>
                </a:r>
              </a:p>
            </p:txBody>
          </p:sp>
        </mc:Choice>
        <mc:Fallback>
          <p:sp>
            <p:nvSpPr>
              <p:cNvPr id="43011" name="Rectangle 4"/>
              <p:cNvSpPr>
                <a:spLocks noRot="1" noChangeAspect="1" noMove="1" noResize="1" noEditPoints="1" noAdjustHandles="1" noChangeArrowheads="1" noChangeShapeType="1" noTextEdit="1"/>
              </p:cNvSpPr>
              <p:nvPr/>
            </p:nvSpPr>
            <p:spPr bwMode="auto">
              <a:xfrm>
                <a:off x="539552" y="1844824"/>
                <a:ext cx="8039100" cy="2320828"/>
              </a:xfrm>
              <a:prstGeom prst="rect">
                <a:avLst/>
              </a:prstGeom>
              <a:blipFill rotWithShape="0">
                <a:blip r:embed="rId2"/>
                <a:stretch>
                  <a:fillRect l="-1214" t="-2895" r="-1214" b="-44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812642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323528" y="1288301"/>
            <a:ext cx="8229600" cy="3652867"/>
          </a:xfrm>
        </p:spPr>
        <p:txBody>
          <a:bodyPr/>
          <a:lstStyle/>
          <a:p>
            <a:pPr algn="just">
              <a:spcAft>
                <a:spcPts val="1200"/>
              </a:spcAft>
            </a:pPr>
            <a:r>
              <a:rPr lang="en-US" altLang="zh-CN" sz="2400" dirty="0" smtClean="0">
                <a:latin typeface="Times New Roman" panose="02020603050405020304" pitchFamily="18" charset="0"/>
                <a:cs typeface="Times New Roman" panose="02020603050405020304" pitchFamily="18" charset="0"/>
              </a:rPr>
              <a:t>1900</a:t>
            </a:r>
            <a:r>
              <a:rPr lang="zh-CN" altLang="en-US" sz="2400" dirty="0" smtClean="0">
                <a:latin typeface="+mn-ea"/>
              </a:rPr>
              <a:t>年</a:t>
            </a:r>
            <a:r>
              <a:rPr lang="zh-CN" altLang="en-US" sz="2400" dirty="0" smtClean="0">
                <a:solidFill>
                  <a:schemeClr val="folHlink"/>
                </a:solidFill>
                <a:latin typeface="+mn-ea"/>
              </a:rPr>
              <a:t>普朗克</a:t>
            </a:r>
            <a:r>
              <a:rPr lang="zh-CN" altLang="en-US" sz="2400" dirty="0" smtClean="0">
                <a:latin typeface="+mn-ea"/>
              </a:rPr>
              <a:t>（</a:t>
            </a:r>
            <a:r>
              <a:rPr lang="en-US" altLang="zh-CN" sz="2400" dirty="0" err="1" smtClean="0">
                <a:latin typeface="Times New Roman" panose="02020603050405020304" pitchFamily="18" charset="0"/>
                <a:cs typeface="Times New Roman" panose="02020603050405020304" pitchFamily="18" charset="0"/>
              </a:rPr>
              <a:t>M.Plank</a:t>
            </a:r>
            <a:r>
              <a:rPr lang="en-US" altLang="zh-CN" sz="2400" dirty="0" smtClean="0">
                <a:latin typeface="Times New Roman" panose="02020603050405020304" pitchFamily="18" charset="0"/>
                <a:cs typeface="Times New Roman" panose="02020603050405020304" pitchFamily="18" charset="0"/>
              </a:rPr>
              <a:t> 1858</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1947</a:t>
            </a:r>
            <a:r>
              <a:rPr lang="zh-CN" altLang="en-US" sz="2400" dirty="0" smtClean="0">
                <a:latin typeface="+mn-ea"/>
              </a:rPr>
              <a:t>）发表了著名的</a:t>
            </a:r>
            <a:r>
              <a:rPr lang="zh-CN" altLang="en-US" sz="2400" dirty="0" smtClean="0">
                <a:solidFill>
                  <a:srgbClr val="FF0000"/>
                </a:solidFill>
                <a:latin typeface="+mn-ea"/>
              </a:rPr>
              <a:t>量子假说</a:t>
            </a:r>
            <a:r>
              <a:rPr lang="zh-CN" altLang="en-US" sz="2400" dirty="0" smtClean="0">
                <a:latin typeface="+mn-ea"/>
              </a:rPr>
              <a:t>，</a:t>
            </a:r>
            <a:endParaRPr lang="en-US" altLang="zh-CN" sz="2400" dirty="0" smtClean="0">
              <a:latin typeface="+mn-ea"/>
            </a:endParaRPr>
          </a:p>
          <a:p>
            <a:pPr algn="just">
              <a:spcAft>
                <a:spcPts val="1200"/>
              </a:spcAft>
            </a:pPr>
            <a:r>
              <a:rPr lang="zh-CN" altLang="en-US" sz="2400" dirty="0" smtClean="0">
                <a:solidFill>
                  <a:schemeClr val="folHlink"/>
                </a:solidFill>
                <a:latin typeface="+mn-ea"/>
              </a:rPr>
              <a:t>爱因斯坦</a:t>
            </a:r>
            <a:r>
              <a:rPr lang="zh-CN" altLang="en-US" sz="2400" dirty="0" smtClean="0">
                <a:latin typeface="+mn-ea"/>
              </a:rPr>
              <a:t>（</a:t>
            </a:r>
            <a:r>
              <a:rPr lang="en-US" altLang="zh-CN" sz="2400" dirty="0" err="1" smtClean="0">
                <a:latin typeface="Times New Roman" panose="02020603050405020304" pitchFamily="18" charset="0"/>
                <a:cs typeface="Times New Roman" panose="02020603050405020304" pitchFamily="18" charset="0"/>
              </a:rPr>
              <a:t>A.Einstein</a:t>
            </a:r>
            <a:r>
              <a:rPr lang="en-US" altLang="zh-CN" sz="2400" dirty="0" smtClean="0">
                <a:latin typeface="Times New Roman" panose="02020603050405020304" pitchFamily="18" charset="0"/>
                <a:cs typeface="Times New Roman" panose="02020603050405020304" pitchFamily="18" charset="0"/>
              </a:rPr>
              <a:t> 1876</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1955</a:t>
            </a:r>
            <a:r>
              <a:rPr lang="zh-CN" altLang="en-US" sz="2400" dirty="0" smtClean="0">
                <a:latin typeface="+mn-ea"/>
              </a:rPr>
              <a:t>）在提出狭义相对论的同年（</a:t>
            </a:r>
            <a:r>
              <a:rPr lang="en-US" altLang="zh-CN" sz="2400" dirty="0" smtClean="0">
                <a:latin typeface="Times New Roman" panose="02020603050405020304" pitchFamily="18" charset="0"/>
                <a:cs typeface="Times New Roman" panose="02020603050405020304" pitchFamily="18" charset="0"/>
              </a:rPr>
              <a:t>1905</a:t>
            </a:r>
            <a:r>
              <a:rPr lang="zh-CN" altLang="en-US" sz="2400" dirty="0" smtClean="0">
                <a:latin typeface="+mn-ea"/>
              </a:rPr>
              <a:t>）年明确地提出了</a:t>
            </a:r>
            <a:r>
              <a:rPr lang="zh-CN" altLang="en-US" sz="2400" dirty="0" smtClean="0">
                <a:solidFill>
                  <a:srgbClr val="FF0000"/>
                </a:solidFill>
                <a:latin typeface="+mn-ea"/>
              </a:rPr>
              <a:t>光量子</a:t>
            </a:r>
            <a:r>
              <a:rPr lang="zh-CN" altLang="en-US" sz="2400" dirty="0" smtClean="0">
                <a:latin typeface="+mn-ea"/>
              </a:rPr>
              <a:t>的概念。</a:t>
            </a:r>
            <a:endParaRPr lang="en-US" altLang="zh-CN" sz="2400" dirty="0" smtClean="0">
              <a:latin typeface="+mn-ea"/>
            </a:endParaRPr>
          </a:p>
          <a:p>
            <a:pPr algn="just">
              <a:spcAft>
                <a:spcPts val="1200"/>
              </a:spcAft>
            </a:pPr>
            <a:r>
              <a:rPr lang="zh-CN" altLang="en-US" sz="2400" dirty="0" smtClean="0">
                <a:latin typeface="+mn-ea"/>
              </a:rPr>
              <a:t>年仅</a:t>
            </a:r>
            <a:r>
              <a:rPr lang="en-US" altLang="zh-CN" sz="2400" dirty="0" smtClean="0">
                <a:latin typeface="Times New Roman" panose="02020603050405020304" pitchFamily="18" charset="0"/>
                <a:cs typeface="Times New Roman" panose="02020603050405020304" pitchFamily="18" charset="0"/>
              </a:rPr>
              <a:t>28</a:t>
            </a:r>
            <a:r>
              <a:rPr lang="zh-CN" altLang="en-US" sz="2400" dirty="0" smtClean="0">
                <a:latin typeface="+mn-ea"/>
              </a:rPr>
              <a:t>岁的丹麦物理学家</a:t>
            </a:r>
            <a:r>
              <a:rPr lang="zh-CN" altLang="en-US" sz="2400" dirty="0" smtClean="0">
                <a:solidFill>
                  <a:schemeClr val="folHlink"/>
                </a:solidFill>
                <a:latin typeface="+mn-ea"/>
              </a:rPr>
              <a:t>尼尔斯</a:t>
            </a:r>
            <a:r>
              <a:rPr lang="en-US" altLang="zh-CN" sz="2400" dirty="0" smtClean="0">
                <a:solidFill>
                  <a:schemeClr val="folHlink"/>
                </a:solidFill>
                <a:latin typeface="+mn-ea"/>
              </a:rPr>
              <a:t>·</a:t>
            </a:r>
            <a:r>
              <a:rPr lang="zh-CN" altLang="en-US" sz="2400" dirty="0" smtClean="0">
                <a:solidFill>
                  <a:schemeClr val="folHlink"/>
                </a:solidFill>
                <a:latin typeface="+mn-ea"/>
              </a:rPr>
              <a:t>玻尔</a:t>
            </a:r>
            <a:r>
              <a:rPr lang="zh-CN" altLang="en-US" sz="2400" dirty="0" smtClean="0">
                <a:latin typeface="+mn-ea"/>
              </a:rPr>
              <a:t>，却创造性地把量子概念用到了当时人们持怀疑的卢瑟福原子结构模型，并解释了近</a:t>
            </a:r>
            <a:r>
              <a:rPr lang="en-US" altLang="zh-CN" sz="2400" dirty="0" smtClean="0">
                <a:latin typeface="Times New Roman" panose="02020603050405020304" pitchFamily="18" charset="0"/>
                <a:cs typeface="Times New Roman" panose="02020603050405020304" pitchFamily="18" charset="0"/>
              </a:rPr>
              <a:t>30</a:t>
            </a:r>
            <a:r>
              <a:rPr lang="zh-CN" altLang="en-US" sz="2400" dirty="0" smtClean="0">
                <a:latin typeface="+mn-ea"/>
              </a:rPr>
              <a:t>年的光谱之谜。</a:t>
            </a:r>
          </a:p>
        </p:txBody>
      </p:sp>
      <p:sp>
        <p:nvSpPr>
          <p:cNvPr id="4098" name="Rectangle 2"/>
          <p:cNvSpPr>
            <a:spLocks noGrp="1" noChangeArrowheads="1"/>
          </p:cNvSpPr>
          <p:nvPr>
            <p:ph type="title"/>
          </p:nvPr>
        </p:nvSpPr>
        <p:spPr/>
        <p:txBody>
          <a:bodyPr>
            <a:normAutofit/>
          </a:bodyPr>
          <a:lstStyle/>
          <a:p>
            <a:pPr eaLnBrk="1" hangingPunct="1"/>
            <a:r>
              <a:rPr lang="zh-CN" altLang="en-US" sz="2800" b="1" dirty="0" smtClean="0">
                <a:solidFill>
                  <a:schemeClr val="hlink"/>
                </a:solidFill>
                <a:latin typeface="+mn-ea"/>
                <a:ea typeface="+mn-ea"/>
              </a:rPr>
              <a:t>量子假说</a:t>
            </a:r>
            <a:endParaRPr lang="zh-CN" altLang="en-US" sz="2800" dirty="0" smtClean="0">
              <a:solidFill>
                <a:schemeClr val="hlink"/>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2384976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p:cTn id="7" dur="500" fill="hold"/>
                                        <p:tgtEl>
                                          <p:spTgt spid="205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58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 calcmode="lin" valueType="num">
                                      <p:cBhvr>
                                        <p:cTn id="13" dur="500" fill="hold"/>
                                        <p:tgtEl>
                                          <p:spTgt spid="20582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058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5827">
                                            <p:txEl>
                                              <p:pRg st="2" end="2"/>
                                            </p:txEl>
                                          </p:spTgt>
                                        </p:tgtEl>
                                        <p:attrNameLst>
                                          <p:attrName>style.visibility</p:attrName>
                                        </p:attrNameLst>
                                      </p:cBhvr>
                                      <p:to>
                                        <p:strVal val="visible"/>
                                      </p:to>
                                    </p:set>
                                    <p:anim calcmode="lin" valueType="num">
                                      <p:cBhvr>
                                        <p:cTn id="19" dur="500" fill="hold"/>
                                        <p:tgtEl>
                                          <p:spTgt spid="20582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0582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内容占位符 4"/>
              <p:cNvSpPr>
                <a:spLocks noGrp="1"/>
              </p:cNvSpPr>
              <p:nvPr>
                <p:ph idx="1"/>
              </p:nvPr>
            </p:nvSpPr>
            <p:spPr/>
            <p:txBody>
              <a:bodyPr/>
              <a:lstStyle/>
              <a:p>
                <a:pPr marL="0">
                  <a:spcAft>
                    <a:spcPts val="600"/>
                  </a:spcAft>
                </a:pPr>
                <a:r>
                  <a:rPr lang="zh-CN" altLang="en-US" sz="2400" dirty="0" smtClean="0">
                    <a:solidFill>
                      <a:srgbClr val="0070C0"/>
                    </a:solidFill>
                  </a:rPr>
                  <a:t>玻尔依照对应原理的想法推出量子化条件</a:t>
                </a:r>
                <a:r>
                  <a:rPr lang="en-US" altLang="zh-CN" sz="2400" dirty="0" smtClean="0">
                    <a:solidFill>
                      <a:srgbClr val="0070C0"/>
                    </a:solidFill>
                  </a:rPr>
                  <a:t>: </a:t>
                </a:r>
                <a:r>
                  <a:rPr lang="zh-CN" altLang="en-US" sz="2400" dirty="0" smtClean="0"/>
                  <a:t>在</a:t>
                </a:r>
                <a:r>
                  <a:rPr lang="zh-CN" altLang="en-US" sz="2400" dirty="0"/>
                  <a:t>原子范畴内的现象与宏观范围内的现象可以各自遵循本范围内的规律，但当把微观范围内的规律延伸到经典范围时，则它所得到的数值结果应该与经典规律所得到的相一致。这就是对应原理主要内容之一</a:t>
                </a:r>
                <a:r>
                  <a:rPr lang="zh-CN" altLang="en-US" sz="2400" dirty="0" smtClean="0"/>
                  <a:t>。</a:t>
                </a:r>
                <a:endParaRPr lang="en-US" altLang="zh-CN" sz="2400" dirty="0" smtClean="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acc>
                        <m:accPr>
                          <m:chr m:val="̃"/>
                          <m:ctrlPr>
                            <a:rPr lang="en-US" altLang="zh-CN" sz="2400" b="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𝜈</m:t>
                          </m:r>
                        </m:e>
                      </m:acc>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d>
                        <m:dPr>
                          <m:ctrlPr>
                            <a:rPr lang="en-US" altLang="zh-CN" sz="2400" b="0" i="1" dirty="0" smtClean="0">
                              <a:solidFill>
                                <a:srgbClr val="C00000"/>
                              </a:solidFill>
                              <a:latin typeface="Cambria Math" panose="02040503050406030204" pitchFamily="18" charset="0"/>
                            </a:rPr>
                          </m:ctrlPr>
                        </m:dPr>
                        <m:e>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r>
                            <a:rPr lang="en-US" altLang="zh-CN" sz="2400" b="0" i="1" dirty="0" smtClean="0">
                              <a:solidFill>
                                <a:srgbClr val="C00000"/>
                              </a:solidFill>
                              <a:latin typeface="Cambria Math" panose="02040503050406030204" pitchFamily="18" charset="0"/>
                            </a:rPr>
                            <m:t>−</m:t>
                          </m:r>
                          <m:f>
                            <m:fPr>
                              <m:ctrlPr>
                                <a:rPr lang="en-US" altLang="zh-CN" sz="2400" b="0" i="1" dirty="0" smtClean="0">
                                  <a:solidFill>
                                    <a:srgbClr val="C00000"/>
                                  </a:solidFill>
                                  <a:latin typeface="Cambria Math" panose="02040503050406030204" pitchFamily="18" charset="0"/>
                                </a:rPr>
                              </m:ctrlPr>
                            </m:fPr>
                            <m:num>
                              <m:r>
                                <a:rPr lang="en-US" altLang="zh-CN" sz="2400" b="0" i="1" dirty="0" smtClean="0">
                                  <a:solidFill>
                                    <a:srgbClr val="C00000"/>
                                  </a:solidFill>
                                  <a:latin typeface="Cambria Math" panose="02040503050406030204" pitchFamily="18" charset="0"/>
                                </a:rPr>
                                <m:t>1</m:t>
                              </m:r>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e>
                      </m:d>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𝑅𝑐</m:t>
                      </m:r>
                      <m:f>
                        <m:fPr>
                          <m:ctrlPr>
                            <a:rPr lang="en-US" altLang="zh-CN" sz="2400" b="0" i="1" dirty="0" smtClean="0">
                              <a:solidFill>
                                <a:srgbClr val="C00000"/>
                              </a:solidFill>
                              <a:latin typeface="Cambria Math" panose="02040503050406030204" pitchFamily="18" charset="0"/>
                            </a:rPr>
                          </m:ctrlPr>
                        </m:fPr>
                        <m:num>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d>
                            <m:dPr>
                              <m:ctrlPr>
                                <a:rPr lang="en-US" altLang="zh-CN" sz="2400" b="0" i="1" dirty="0" smtClean="0">
                                  <a:solidFill>
                                    <a:srgbClr val="C00000"/>
                                  </a:solidFill>
                                  <a:latin typeface="Cambria Math" panose="02040503050406030204" pitchFamily="18" charset="0"/>
                                </a:rPr>
                              </m:ctrlPr>
                            </m:dPr>
                            <m:e>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m:t>
                                  </m:r>
                                </m:sup>
                              </m:sSup>
                              <m:r>
                                <a:rPr lang="en-US" altLang="zh-CN" sz="2400" b="0" i="1" dirty="0" smtClean="0">
                                  <a:solidFill>
                                    <a:srgbClr val="C00000"/>
                                  </a:solidFill>
                                  <a:latin typeface="Cambria Math" panose="02040503050406030204" pitchFamily="18" charset="0"/>
                                </a:rPr>
                                <m:t>−</m:t>
                              </m:r>
                              <m:r>
                                <a:rPr lang="en-US" altLang="zh-CN" sz="2400" b="0" i="1" dirty="0" smtClean="0">
                                  <a:solidFill>
                                    <a:srgbClr val="C00000"/>
                                  </a:solidFill>
                                  <a:latin typeface="Cambria Math" panose="02040503050406030204" pitchFamily="18" charset="0"/>
                                </a:rPr>
                                <m:t>𝑛</m:t>
                              </m:r>
                            </m:e>
                          </m:d>
                        </m:num>
                        <m:den>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sSup>
                            <m:sSupPr>
                              <m:ctrlPr>
                                <a:rPr lang="en-US" altLang="zh-CN" sz="2400" b="0" i="1" dirty="0" smtClean="0">
                                  <a:solidFill>
                                    <a:srgbClr val="C00000"/>
                                  </a:solidFill>
                                  <a:latin typeface="Cambria Math" panose="02040503050406030204" pitchFamily="18" charset="0"/>
                                </a:rPr>
                              </m:ctrlPr>
                            </m:sSupPr>
                            <m:e>
                              <m:r>
                                <a:rPr lang="en-US" altLang="zh-CN" sz="2400" b="0" i="1" dirty="0" smtClean="0">
                                  <a:solidFill>
                                    <a:srgbClr val="C00000"/>
                                  </a:solidFill>
                                  <a:latin typeface="Cambria Math" panose="02040503050406030204" pitchFamily="18" charset="0"/>
                                </a:rPr>
                                <m:t>𝑛</m:t>
                              </m:r>
                            </m:e>
                            <m:sup>
                              <m:r>
                                <a:rPr lang="en-US" altLang="zh-CN" sz="2400" b="0" i="1" dirty="0" smtClean="0">
                                  <a:solidFill>
                                    <a:srgbClr val="C00000"/>
                                  </a:solidFill>
                                  <a:latin typeface="Cambria Math" panose="02040503050406030204" pitchFamily="18" charset="0"/>
                                </a:rPr>
                                <m:t>2</m:t>
                              </m:r>
                            </m:sup>
                          </m:sSup>
                        </m:den>
                      </m:f>
                    </m:oMath>
                  </m:oMathPara>
                </a14:m>
                <a:endParaRPr lang="zh-CN" altLang="en-US" sz="2400" dirty="0">
                  <a:solidFill>
                    <a:srgbClr val="C00000"/>
                  </a:solidFill>
                </a:endParaRPr>
              </a:p>
              <a:p>
                <a:pPr marL="0">
                  <a:spcAft>
                    <a:spcPts val="600"/>
                  </a:spcAft>
                </a:pPr>
                <a:r>
                  <a:rPr lang="zh-CN" altLang="en-US" sz="2400" dirty="0"/>
                  <a:t>当</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很大时，两个相邻</a:t>
                </a:r>
                <a:r>
                  <a:rPr lang="en-US" altLang="zh-CN" sz="2400" dirty="0"/>
                  <a:t>n</a:t>
                </a:r>
                <a:r>
                  <a:rPr lang="zh-CN" altLang="en-US" sz="2400" dirty="0"/>
                  <a:t>之间的跃迁</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oMath>
                </a14:m>
                <a:r>
                  <a:rPr lang="zh-CN" altLang="en-US" sz="2400" dirty="0"/>
                  <a:t>，则频率</a:t>
                </a:r>
                <a:r>
                  <a:rPr lang="zh-CN" altLang="en-US" sz="2400" dirty="0" smtClean="0"/>
                  <a:t>为</a:t>
                </a:r>
                <a:endParaRPr lang="en-US" altLang="zh-CN" sz="2400" dirty="0" smtClean="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𝜈</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𝑅𝑐</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𝑛</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4</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2</m:t>
                          </m:r>
                          <m:r>
                            <a:rPr lang="en-US" altLang="zh-CN" sz="2400" b="0" i="1" smtClean="0">
                              <a:solidFill>
                                <a:srgbClr val="C00000"/>
                              </a:solidFill>
                              <a:latin typeface="Cambria Math" panose="02040503050406030204" pitchFamily="18" charset="0"/>
                            </a:rPr>
                            <m:t>𝑅𝑐</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3</m:t>
                              </m:r>
                            </m:sup>
                          </m:sSup>
                        </m:den>
                      </m:f>
                    </m:oMath>
                  </m:oMathPara>
                </a14:m>
                <a:endParaRPr lang="zh-CN" altLang="en-US" sz="2400" dirty="0"/>
              </a:p>
              <a:p>
                <a:pPr marL="0">
                  <a:spcAft>
                    <a:spcPts val="600"/>
                  </a:spcAft>
                </a:pPr>
                <a:endParaRPr lang="zh-CN" altLang="en-US" sz="2400" dirty="0"/>
              </a:p>
            </p:txBody>
          </p:sp>
        </mc:Choice>
        <mc:Fallback>
          <p:sp>
            <p:nvSpPr>
              <p:cNvPr id="5" name="内容占位符 4"/>
              <p:cNvSpPr>
                <a:spLocks noGrp="1" noRot="1" noChangeAspect="1" noMove="1" noResize="1" noEditPoints="1" noAdjustHandles="1" noChangeArrowheads="1" noChangeShapeType="1" noTextEdit="1"/>
              </p:cNvSpPr>
              <p:nvPr>
                <p:ph idx="1"/>
              </p:nvPr>
            </p:nvSpPr>
            <p:spPr>
              <a:blipFill rotWithShape="0">
                <a:blip r:embed="rId2"/>
                <a:stretch>
                  <a:fillRect l="-1111" t="-2022" r="-593"/>
                </a:stretch>
              </a:blipFill>
            </p:spPr>
            <p:txBody>
              <a:bodyPr/>
              <a:lstStyle/>
              <a:p>
                <a:r>
                  <a:rPr lang="zh-CN" altLang="en-US">
                    <a:noFill/>
                  </a:rPr>
                  <a:t> </a:t>
                </a:r>
              </a:p>
            </p:txBody>
          </p:sp>
        </mc:Fallback>
      </mc:AlternateContent>
      <p:sp>
        <p:nvSpPr>
          <p:cNvPr id="4" name="标题 3"/>
          <p:cNvSpPr>
            <a:spLocks noGrp="1"/>
          </p:cNvSpPr>
          <p:nvPr>
            <p:ph type="title"/>
          </p:nvPr>
        </p:nvSpPr>
        <p:spPr/>
        <p:txBody>
          <a:bodyPr>
            <a:normAutofit/>
          </a:bodyPr>
          <a:lstStyle/>
          <a:p>
            <a:r>
              <a:rPr lang="en-US" altLang="zh-CN" sz="2800" dirty="0">
                <a:latin typeface="+mn-ea"/>
              </a:rPr>
              <a:t>Bohr</a:t>
            </a:r>
            <a:r>
              <a:rPr lang="zh-CN" altLang="en-US" sz="2800" dirty="0">
                <a:latin typeface="+mn-ea"/>
              </a:rPr>
              <a:t>的氢原子理论</a:t>
            </a:r>
            <a:r>
              <a:rPr lang="en-US" altLang="zh-CN" sz="2800" dirty="0" smtClean="0">
                <a:latin typeface="+mn-ea"/>
              </a:rPr>
              <a:t>——</a:t>
            </a:r>
            <a:r>
              <a:rPr lang="zh-CN" altLang="en-US" sz="2800" dirty="0" smtClean="0">
                <a:latin typeface="+mn-ea"/>
              </a:rPr>
              <a:t>角动量量子化（对应原理）</a:t>
            </a:r>
            <a:endParaRPr lang="zh-CN" altLang="en-US" sz="2800" dirty="0"/>
          </a:p>
        </p:txBody>
      </p:sp>
    </p:spTree>
    <p:extLst>
      <p:ext uri="{BB962C8B-B14F-4D97-AF65-F5344CB8AC3E}">
        <p14:creationId xmlns:p14="http://schemas.microsoft.com/office/powerpoint/2010/main" val="2024057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4480" y="1288301"/>
                <a:ext cx="8229600" cy="4525962"/>
              </a:xfrm>
            </p:spPr>
            <p:txBody>
              <a:bodyPr/>
              <a:lstStyle/>
              <a:p>
                <a:pPr>
                  <a:spcAft>
                    <a:spcPts val="600"/>
                  </a:spcAft>
                </a:pPr>
                <a:r>
                  <a:rPr lang="zh-CN" altLang="en-US" sz="2000" dirty="0" smtClean="0"/>
                  <a:t>量子化频率</a:t>
                </a:r>
                <a:r>
                  <a:rPr lang="en-US" altLang="zh-CN" sz="2000" dirty="0" smtClean="0"/>
                  <a:t>=</a:t>
                </a:r>
                <a:r>
                  <a:rPr lang="zh-CN" altLang="en-US" sz="2000" dirty="0" smtClean="0"/>
                  <a:t>经典频率</a:t>
                </a:r>
                <a:endParaRPr lang="en-US" altLang="zh-CN" sz="2000" dirty="0" smtClean="0"/>
              </a:p>
              <a:p>
                <a:pPr marL="82153"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𝑅𝑐</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3</m:t>
                              </m:r>
                            </m:sup>
                          </m:sSup>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𝑒</m:t>
                          </m:r>
                        </m:num>
                        <m:den>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den>
                      </m:f>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𝑚</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𝑟</m:t>
                                  </m:r>
                                </m:e>
                                <m:sup>
                                  <m:r>
                                    <a:rPr lang="en-US" altLang="zh-CN" sz="2000" b="0" i="1" smtClean="0">
                                      <a:latin typeface="Cambria Math" panose="02040503050406030204" pitchFamily="18" charset="0"/>
                                    </a:rPr>
                                    <m:t>3</m:t>
                                  </m:r>
                                </m:sup>
                              </m:sSup>
                            </m:den>
                          </m:f>
                        </m:e>
                      </m:rad>
                    </m:oMath>
                  </m:oMathPara>
                </a14:m>
                <a:endParaRPr lang="en-US" altLang="zh-CN" sz="2000" dirty="0" smtClean="0"/>
              </a:p>
              <a:p>
                <a:pPr>
                  <a:spcAft>
                    <a:spcPts val="600"/>
                  </a:spcAft>
                </a:pPr>
                <a:r>
                  <a:rPr lang="zh-CN" altLang="en-US" sz="2000" dirty="0" smtClean="0"/>
                  <a:t>半径</a:t>
                </a:r>
                <a:endParaRPr lang="en-US" altLang="zh-CN" sz="2000" dirty="0" smtClean="0"/>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rad>
                        <m:radPr>
                          <m:ctrlPr>
                            <a:rPr lang="en-US" altLang="zh-CN" sz="2000" b="0" i="1" smtClean="0">
                              <a:latin typeface="Cambria Math" panose="02040503050406030204" pitchFamily="18" charset="0"/>
                            </a:rPr>
                          </m:ctrlPr>
                        </m:radPr>
                        <m:deg>
                          <m:r>
                            <m:rPr>
                              <m:brk m:alnAt="7"/>
                            </m:rPr>
                            <a:rPr lang="en-US" altLang="zh-CN" sz="2000" b="0" i="1" smtClean="0">
                              <a:latin typeface="Cambria Math" panose="02040503050406030204" pitchFamily="18" charset="0"/>
                            </a:rPr>
                            <m:t>3</m:t>
                          </m: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𝜋</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den>
                          </m:f>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r>
                                    <a:rPr lang="en-US" altLang="zh-CN" sz="2000" b="0" i="1" smtClean="0">
                                      <a:latin typeface="Cambria Math" panose="02040503050406030204" pitchFamily="18" charset="0"/>
                                    </a:rPr>
                                    <m:t>2</m:t>
                                  </m:r>
                                </m:sup>
                              </m:sSup>
                            </m:num>
                            <m:den>
                              <m:r>
                                <a:rPr lang="en-US" altLang="zh-CN" sz="2000" b="0" i="1" smtClean="0">
                                  <a:latin typeface="Cambria Math" panose="02040503050406030204" pitchFamily="18" charset="0"/>
                                </a:rPr>
                                <m:t>16</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𝜋</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2</m:t>
                                  </m:r>
                                </m:sup>
                              </m:sSup>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𝑐</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𝑚</m:t>
                              </m:r>
                            </m:den>
                          </m:f>
                        </m:e>
                      </m:ra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𝑛</m:t>
                          </m:r>
                        </m:e>
                        <m:sup>
                          <m:r>
                            <a:rPr lang="en-US" altLang="zh-CN" sz="2000" b="0" i="1" smtClean="0">
                              <a:latin typeface="Cambria Math" panose="02040503050406030204" pitchFamily="18" charset="0"/>
                            </a:rPr>
                            <m:t>2</m:t>
                          </m:r>
                        </m:sup>
                      </m:sSup>
                      <m:r>
                        <a:rPr lang="en-US" altLang="zh-CN" sz="2000" b="0" i="1" smtClean="0">
                          <a:solidFill>
                            <a:srgbClr val="0070C0"/>
                          </a:solidFill>
                          <a:latin typeface="Cambria Math" panose="02040503050406030204" pitchFamily="18" charset="0"/>
                        </a:rPr>
                        <m:t>=</m:t>
                      </m:r>
                      <m:f>
                        <m:fPr>
                          <m:ctrlPr>
                            <a:rPr lang="en-US" altLang="zh-CN" sz="2000" i="1">
                              <a:solidFill>
                                <a:srgbClr val="0070C0"/>
                              </a:solidFill>
                              <a:latin typeface="Cambria Math" panose="02040503050406030204" pitchFamily="18" charset="0"/>
                            </a:rPr>
                          </m:ctrlPr>
                        </m:fPr>
                        <m:num>
                          <m:r>
                            <a:rPr lang="en-US" altLang="zh-CN" sz="2000" i="1">
                              <a:solidFill>
                                <a:srgbClr val="0070C0"/>
                              </a:solidFill>
                              <a:latin typeface="Cambria Math" panose="02040503050406030204" pitchFamily="18" charset="0"/>
                            </a:rPr>
                            <m:t>1</m:t>
                          </m:r>
                        </m:num>
                        <m:den>
                          <m:r>
                            <a:rPr lang="en-US" altLang="zh-CN" sz="2000" i="1">
                              <a:solidFill>
                                <a:srgbClr val="0070C0"/>
                              </a:solidFill>
                              <a:latin typeface="Cambria Math" panose="02040503050406030204" pitchFamily="18" charset="0"/>
                            </a:rPr>
                            <m:t>4</m:t>
                          </m:r>
                          <m:r>
                            <a:rPr lang="en-US" altLang="zh-CN" sz="2000" i="1">
                              <a:solidFill>
                                <a:srgbClr val="0070C0"/>
                              </a:solidFill>
                              <a:latin typeface="Cambria Math" panose="02040503050406030204" pitchFamily="18" charset="0"/>
                            </a:rPr>
                            <m:t>𝜋</m:t>
                          </m:r>
                          <m:sSub>
                            <m:sSubPr>
                              <m:ctrlPr>
                                <a:rPr lang="en-US" altLang="zh-CN" sz="2000" i="1">
                                  <a:solidFill>
                                    <a:srgbClr val="0070C0"/>
                                  </a:solidFill>
                                  <a:latin typeface="Cambria Math" panose="02040503050406030204" pitchFamily="18" charset="0"/>
                                </a:rPr>
                              </m:ctrlPr>
                            </m:sSubPr>
                            <m:e>
                              <m:r>
                                <a:rPr lang="en-US" altLang="zh-CN" sz="2000" i="1">
                                  <a:solidFill>
                                    <a:srgbClr val="0070C0"/>
                                  </a:solidFill>
                                  <a:latin typeface="Cambria Math" panose="02040503050406030204" pitchFamily="18" charset="0"/>
                                </a:rPr>
                                <m:t>𝜀</m:t>
                              </m:r>
                            </m:e>
                            <m:sub>
                              <m:r>
                                <a:rPr lang="en-US" altLang="zh-CN" sz="2000" i="1">
                                  <a:solidFill>
                                    <a:srgbClr val="0070C0"/>
                                  </a:solidFill>
                                  <a:latin typeface="Cambria Math" panose="02040503050406030204" pitchFamily="18" charset="0"/>
                                </a:rPr>
                                <m:t>0</m:t>
                              </m:r>
                            </m:sub>
                          </m:sSub>
                        </m:den>
                      </m:f>
                      <m:f>
                        <m:fPr>
                          <m:ctrlPr>
                            <a:rPr lang="en-US" altLang="zh-CN" sz="2000" i="1">
                              <a:solidFill>
                                <a:srgbClr val="0070C0"/>
                              </a:solidFill>
                              <a:latin typeface="Cambria Math" panose="02040503050406030204" pitchFamily="18" charset="0"/>
                            </a:rPr>
                          </m:ctrlPr>
                        </m:fPr>
                        <m:num>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𝑒</m:t>
                              </m:r>
                            </m:e>
                            <m:sup>
                              <m:r>
                                <a:rPr lang="en-US" altLang="zh-CN" sz="2000" i="1">
                                  <a:solidFill>
                                    <a:srgbClr val="0070C0"/>
                                  </a:solidFill>
                                  <a:latin typeface="Cambria Math" panose="02040503050406030204" pitchFamily="18" charset="0"/>
                                </a:rPr>
                                <m:t>2</m:t>
                              </m:r>
                            </m:sup>
                          </m:sSup>
                        </m:num>
                        <m:den>
                          <m:r>
                            <a:rPr lang="en-US" altLang="zh-CN" sz="2000" b="0" i="1" smtClean="0">
                              <a:solidFill>
                                <a:srgbClr val="0070C0"/>
                              </a:solidFill>
                              <a:latin typeface="Cambria Math" panose="02040503050406030204" pitchFamily="18" charset="0"/>
                            </a:rPr>
                            <m:t>2</m:t>
                          </m:r>
                          <m:r>
                            <a:rPr lang="en-US" altLang="zh-CN" sz="2000" i="1">
                              <a:solidFill>
                                <a:srgbClr val="0070C0"/>
                              </a:solidFill>
                              <a:latin typeface="Cambria Math" panose="02040503050406030204" pitchFamily="18" charset="0"/>
                            </a:rPr>
                            <m:t>𝑅</m:t>
                          </m:r>
                          <m:r>
                            <a:rPr lang="en-US" altLang="zh-CN" sz="2000" b="0" i="1" smtClean="0">
                              <a:solidFill>
                                <a:srgbClr val="0070C0"/>
                              </a:solidFill>
                              <a:latin typeface="Cambria Math" panose="02040503050406030204" pitchFamily="18" charset="0"/>
                            </a:rPr>
                            <m:t>h𝑐</m:t>
                          </m:r>
                        </m:den>
                      </m:f>
                      <m:r>
                        <a:rPr lang="en-US" altLang="zh-CN" sz="2000" i="1">
                          <a:solidFill>
                            <a:srgbClr val="0070C0"/>
                          </a:solidFill>
                          <a:latin typeface="Cambria Math" panose="02040503050406030204" pitchFamily="18" charset="0"/>
                        </a:rPr>
                        <m:t>⋅</m:t>
                      </m:r>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𝑛</m:t>
                          </m:r>
                        </m:e>
                        <m:sup>
                          <m:r>
                            <a:rPr lang="en-US" altLang="zh-CN" sz="2000" i="1">
                              <a:solidFill>
                                <a:srgbClr val="0070C0"/>
                              </a:solidFill>
                              <a:latin typeface="Cambria Math" panose="02040503050406030204" pitchFamily="18" charset="0"/>
                            </a:rPr>
                            <m:t>2</m:t>
                          </m:r>
                        </m:sup>
                      </m:sSup>
                    </m:oMath>
                  </m:oMathPara>
                </a14:m>
                <a:endParaRPr lang="en-US" altLang="zh-CN" sz="2000" dirty="0" smtClean="0"/>
              </a:p>
              <a:p>
                <a:pPr>
                  <a:spcAft>
                    <a:spcPts val="600"/>
                  </a:spcAft>
                </a:pPr>
                <a:r>
                  <a:rPr lang="zh-CN" altLang="en-US" sz="2000" dirty="0">
                    <a:latin typeface="+mn-ea"/>
                  </a:rPr>
                  <a:t>现在，里德</a:t>
                </a:r>
                <a:r>
                  <a:rPr lang="zh-CN" altLang="en-US" sz="2000" dirty="0">
                    <a:latin typeface="+mn-ea"/>
                  </a:rPr>
                  <a:t>堡</a:t>
                </a:r>
                <a:r>
                  <a:rPr lang="zh-CN" altLang="en-US" sz="2000" dirty="0">
                    <a:latin typeface="+mn-ea"/>
                  </a:rPr>
                  <a:t>常数</a:t>
                </a:r>
                <a:r>
                  <a:rPr lang="zh-CN" altLang="en-US" sz="2000" dirty="0">
                    <a:latin typeface="+mn-ea"/>
                  </a:rPr>
                  <a:t>不再是经验常数了，它已经由若干基本常数（</a:t>
                </a:r>
                <a14:m>
                  <m:oMath xmlns:m="http://schemas.openxmlformats.org/officeDocument/2006/math">
                    <m:r>
                      <a:rPr lang="en-US" altLang="zh-CN" sz="2000" i="1" dirty="0">
                        <a:latin typeface="Cambria Math" panose="02040503050406030204" pitchFamily="18" charset="0"/>
                      </a:rPr>
                      <m:t>𝑒</m:t>
                    </m:r>
                    <m:r>
                      <a:rPr lang="en-US" altLang="zh-CN" sz="2000" i="1" dirty="0">
                        <a:latin typeface="Cambria Math" panose="02040503050406030204" pitchFamily="18" charset="0"/>
                      </a:rPr>
                      <m:t>,</m:t>
                    </m:r>
                    <m:r>
                      <a:rPr lang="en-US" altLang="zh-CN" sz="2000" i="1" dirty="0">
                        <a:latin typeface="Cambria Math" panose="02040503050406030204" pitchFamily="18" charset="0"/>
                      </a:rPr>
                      <m:t>𝑚</m:t>
                    </m:r>
                    <m:r>
                      <a:rPr lang="en-US" altLang="zh-CN" sz="2000" i="1" dirty="0">
                        <a:latin typeface="Cambria Math" panose="02040503050406030204" pitchFamily="18" charset="0"/>
                      </a:rPr>
                      <m:t>,</m:t>
                    </m:r>
                    <m:r>
                      <a:rPr lang="en-US" altLang="zh-CN" sz="2000" i="1" dirty="0">
                        <a:latin typeface="Cambria Math" panose="02040503050406030204" pitchFamily="18" charset="0"/>
                      </a:rPr>
                      <m:t>h</m:t>
                    </m:r>
                    <m:r>
                      <a:rPr lang="en-US" altLang="zh-CN" sz="2000" i="1" dirty="0">
                        <a:latin typeface="Cambria Math" panose="02040503050406030204" pitchFamily="18" charset="0"/>
                      </a:rPr>
                      <m:t>, </m:t>
                    </m:r>
                    <m:r>
                      <a:rPr lang="en-US" altLang="zh-CN" sz="2000" i="1" dirty="0">
                        <a:latin typeface="Cambria Math" panose="02040503050406030204" pitchFamily="18" charset="0"/>
                      </a:rPr>
                      <m:t>𝑐</m:t>
                    </m:r>
                  </m:oMath>
                </a14:m>
                <a:r>
                  <a:rPr lang="zh-CN" altLang="en-US" sz="2000" dirty="0">
                    <a:latin typeface="+mn-ea"/>
                  </a:rPr>
                  <a:t>）组合而成，可以精确地算出了。</a:t>
                </a:r>
              </a:p>
              <a:p>
                <a:pPr marL="82153" indent="0">
                  <a:spcAft>
                    <a:spcPts val="600"/>
                  </a:spcAft>
                  <a:buNone/>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𝑅</m:t>
                      </m:r>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rPr>
                          </m:ctrlPr>
                        </m:fPr>
                        <m:num>
                          <m:r>
                            <a:rPr lang="en-US" altLang="zh-CN" sz="2000" b="0" i="1" smtClean="0">
                              <a:solidFill>
                                <a:srgbClr val="C00000"/>
                              </a:solidFill>
                              <a:latin typeface="Cambria Math" panose="02040503050406030204" pitchFamily="18" charset="0"/>
                            </a:rPr>
                            <m:t>2</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𝜋</m:t>
                              </m:r>
                            </m:e>
                            <m:sup>
                              <m:r>
                                <a:rPr lang="en-US" altLang="zh-CN" sz="2000" b="0" i="1" smtClean="0">
                                  <a:solidFill>
                                    <a:srgbClr val="C00000"/>
                                  </a:solidFill>
                                  <a:latin typeface="Cambria Math" panose="02040503050406030204" pitchFamily="18" charset="0"/>
                                </a:rPr>
                                <m:t>2</m:t>
                              </m:r>
                            </m:sup>
                          </m:sSup>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𝑒</m:t>
                              </m:r>
                            </m:e>
                            <m:sup>
                              <m:r>
                                <a:rPr lang="en-US" altLang="zh-CN" sz="2000" b="0" i="1" smtClean="0">
                                  <a:solidFill>
                                    <a:srgbClr val="C00000"/>
                                  </a:solidFill>
                                  <a:latin typeface="Cambria Math" panose="02040503050406030204" pitchFamily="18" charset="0"/>
                                </a:rPr>
                                <m:t>4</m:t>
                              </m:r>
                            </m:sup>
                          </m:sSup>
                          <m:r>
                            <a:rPr lang="en-US" altLang="zh-CN" sz="2000" b="0" i="1" smtClean="0">
                              <a:solidFill>
                                <a:srgbClr val="C00000"/>
                              </a:solidFill>
                              <a:latin typeface="Cambria Math" panose="02040503050406030204" pitchFamily="18" charset="0"/>
                            </a:rPr>
                            <m:t>𝑚</m:t>
                          </m:r>
                        </m:num>
                        <m:den>
                          <m:sSup>
                            <m:sSupPr>
                              <m:ctrlPr>
                                <a:rPr lang="en-US" altLang="zh-CN" sz="2000" b="0" i="1" smtClean="0">
                                  <a:solidFill>
                                    <a:srgbClr val="C00000"/>
                                  </a:solidFill>
                                  <a:latin typeface="Cambria Math" panose="02040503050406030204" pitchFamily="18" charset="0"/>
                                </a:rPr>
                              </m:ctrlPr>
                            </m:sSupPr>
                            <m:e>
                              <m:d>
                                <m:dPr>
                                  <m:ctrlPr>
                                    <a:rPr lang="en-US" altLang="zh-CN" sz="2000" b="0" i="1" smtClean="0">
                                      <a:solidFill>
                                        <a:srgbClr val="C00000"/>
                                      </a:solidFill>
                                      <a:latin typeface="Cambria Math" panose="02040503050406030204" pitchFamily="18" charset="0"/>
                                    </a:rPr>
                                  </m:ctrlPr>
                                </m:dPr>
                                <m:e>
                                  <m:r>
                                    <a:rPr lang="en-US" altLang="zh-CN" sz="2000" b="0" i="1" smtClean="0">
                                      <a:solidFill>
                                        <a:srgbClr val="C00000"/>
                                      </a:solidFill>
                                      <a:latin typeface="Cambria Math" panose="02040503050406030204" pitchFamily="18" charset="0"/>
                                    </a:rPr>
                                    <m:t>4</m:t>
                                  </m:r>
                                  <m:r>
                                    <a:rPr lang="en-US" altLang="zh-CN" sz="2000" b="0" i="1" smtClean="0">
                                      <a:solidFill>
                                        <a:srgbClr val="C00000"/>
                                      </a:solidFill>
                                      <a:latin typeface="Cambria Math" panose="02040503050406030204" pitchFamily="18" charset="0"/>
                                    </a:rPr>
                                    <m:t>𝜋</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𝜀</m:t>
                                      </m:r>
                                    </m:e>
                                    <m:sub>
                                      <m:r>
                                        <a:rPr lang="en-US" altLang="zh-CN" sz="2000" b="0" i="1" smtClean="0">
                                          <a:solidFill>
                                            <a:srgbClr val="C00000"/>
                                          </a:solidFill>
                                          <a:latin typeface="Cambria Math" panose="02040503050406030204" pitchFamily="18" charset="0"/>
                                        </a:rPr>
                                        <m:t>0</m:t>
                                      </m:r>
                                    </m:sub>
                                  </m:sSub>
                                </m:e>
                              </m:d>
                            </m:e>
                            <m:sup>
                              <m:r>
                                <a:rPr lang="en-US" altLang="zh-CN" sz="2000" b="0" i="1" smtClean="0">
                                  <a:solidFill>
                                    <a:srgbClr val="C00000"/>
                                  </a:solidFill>
                                  <a:latin typeface="Cambria Math" panose="02040503050406030204" pitchFamily="18" charset="0"/>
                                </a:rPr>
                                <m:t>2</m:t>
                              </m:r>
                            </m:sup>
                          </m:sSup>
                          <m:r>
                            <a:rPr lang="en-US" altLang="zh-CN" sz="2000" b="0" i="1" smtClean="0">
                              <a:solidFill>
                                <a:srgbClr val="C00000"/>
                              </a:solidFill>
                              <a:latin typeface="Cambria Math" panose="02040503050406030204" pitchFamily="18" charset="0"/>
                            </a:rPr>
                            <m:t>⋅</m:t>
                          </m:r>
                          <m:r>
                            <a:rPr lang="en-US" altLang="zh-CN" sz="2000" b="0" i="1" smtClean="0">
                              <a:solidFill>
                                <a:srgbClr val="C00000"/>
                              </a:solidFill>
                              <a:latin typeface="Cambria Math" panose="02040503050406030204" pitchFamily="18" charset="0"/>
                            </a:rPr>
                            <m:t>𝑐</m:t>
                          </m:r>
                          <m:sSup>
                            <m:sSupPr>
                              <m:ctrlPr>
                                <a:rPr lang="en-US" altLang="zh-CN" sz="2000" b="0" i="1" smtClean="0">
                                  <a:solidFill>
                                    <a:srgbClr val="C00000"/>
                                  </a:solidFill>
                                  <a:latin typeface="Cambria Math" panose="02040503050406030204" pitchFamily="18" charset="0"/>
                                </a:rPr>
                              </m:ctrlPr>
                            </m:sSupPr>
                            <m:e>
                              <m:r>
                                <a:rPr lang="en-US" altLang="zh-CN" sz="2000" b="0" i="1" smtClean="0">
                                  <a:solidFill>
                                    <a:srgbClr val="C00000"/>
                                  </a:solidFill>
                                  <a:latin typeface="Cambria Math" panose="02040503050406030204" pitchFamily="18" charset="0"/>
                                </a:rPr>
                                <m:t>h</m:t>
                              </m:r>
                            </m:e>
                            <m:sup>
                              <m:r>
                                <a:rPr lang="en-US" altLang="zh-CN" sz="2000" b="0" i="1" smtClean="0">
                                  <a:solidFill>
                                    <a:srgbClr val="C00000"/>
                                  </a:solidFill>
                                  <a:latin typeface="Cambria Math" panose="02040503050406030204" pitchFamily="18" charset="0"/>
                                </a:rPr>
                                <m:t>3</m:t>
                              </m:r>
                            </m:sup>
                          </m:sSup>
                        </m:den>
                      </m:f>
                    </m:oMath>
                  </m:oMathPara>
                </a14:m>
                <a:endParaRPr lang="zh-CN" altLang="en-US" sz="20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4480" y="1288301"/>
                <a:ext cx="8229600" cy="4525962"/>
              </a:xfrm>
              <a:blipFill rotWithShape="0">
                <a:blip r:embed="rId2"/>
                <a:stretch>
                  <a:fillRect t="-13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标题 2"/>
              <p:cNvSpPr>
                <a:spLocks noGrp="1"/>
              </p:cNvSpPr>
              <p:nvPr>
                <p:ph type="title"/>
              </p:nvPr>
            </p:nvSpPr>
            <p:spPr/>
            <p:txBody>
              <a:bodyPr>
                <a:normAutofit/>
              </a:bodyPr>
              <a:lstStyle/>
              <a:p>
                <a:r>
                  <a:rPr lang="zh-CN" altLang="en-US" sz="2800" dirty="0"/>
                  <a:t>对应原理</a:t>
                </a:r>
                <a14:m>
                  <m:oMath xmlns:m="http://schemas.openxmlformats.org/officeDocument/2006/math">
                    <m:r>
                      <a:rPr lang="en-US" altLang="zh-CN" sz="2800" i="1" dirty="0">
                        <a:latin typeface="Cambria Math" panose="02040503050406030204" pitchFamily="18" charset="0"/>
                      </a:rPr>
                      <m:t>——</m:t>
                    </m:r>
                    <m:r>
                      <a:rPr lang="en-US" altLang="zh-CN" sz="2800" dirty="0">
                        <a:latin typeface="Cambria Math" panose="02040503050406030204" pitchFamily="18" charset="0"/>
                      </a:rPr>
                      <m:t>&gt;</m:t>
                    </m:r>
                  </m:oMath>
                </a14:m>
                <a:r>
                  <a:rPr lang="zh-CN" altLang="en-US" sz="2800" dirty="0"/>
                  <a:t>里德堡常数</a:t>
                </a:r>
              </a:p>
            </p:txBody>
          </p:sp>
        </mc:Choice>
        <mc:Fallback>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779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124744"/>
                <a:ext cx="8229600" cy="5040560"/>
              </a:xfrm>
            </p:spPr>
            <p:txBody>
              <a:bodyPr/>
              <a:lstStyle/>
              <a:p>
                <a:pPr marL="0">
                  <a:spcAft>
                    <a:spcPts val="1200"/>
                  </a:spcAft>
                </a:pPr>
                <a:r>
                  <a:rPr lang="zh-CN" altLang="en-US" sz="2400" dirty="0" smtClean="0"/>
                  <a:t>半径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4</m:t>
                        </m:r>
                        <m:r>
                          <a:rPr lang="en-US" altLang="zh-CN" sz="2800" b="0" i="1" smtClean="0">
                            <a:latin typeface="Cambria Math" panose="02040503050406030204" pitchFamily="18" charset="0"/>
                          </a:rPr>
                          <m:t>𝜋</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𝜀</m:t>
                            </m:r>
                          </m:e>
                          <m:sub>
                            <m:r>
                              <a:rPr lang="en-US" altLang="zh-CN" sz="2800" b="0" i="1" smtClean="0">
                                <a:latin typeface="Cambria Math" panose="02040503050406030204" pitchFamily="18" charset="0"/>
                              </a:rPr>
                              <m:t>0</m:t>
                            </m:r>
                          </m:sub>
                        </m:sSub>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ℏ</m:t>
                            </m:r>
                          </m:e>
                          <m:sup>
                            <m:r>
                              <a:rPr lang="en-US" altLang="zh-CN" sz="2800" b="0" i="1" smtClean="0">
                                <a:latin typeface="Cambria Math" panose="02040503050406030204" pitchFamily="18" charset="0"/>
                              </a:rPr>
                              <m:t>2</m:t>
                            </m:r>
                          </m:sup>
                        </m:sSup>
                      </m:num>
                      <m:den>
                        <m:r>
                          <a:rPr lang="en-US" altLang="zh-CN" sz="2800" b="0" i="1" smtClean="0">
                            <a:latin typeface="Cambria Math" panose="02040503050406030204" pitchFamily="18" charset="0"/>
                          </a:rPr>
                          <m:t>𝑚</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2</m:t>
                            </m:r>
                          </m:sup>
                        </m:sSup>
                      </m:den>
                    </m:f>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𝑛</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    ℏ=</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h</m:t>
                        </m:r>
                      </m:num>
                      <m:den>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𝜋</m:t>
                        </m:r>
                      </m:den>
                    </m:f>
                  </m:oMath>
                </a14:m>
                <a:endParaRPr lang="en-US" altLang="zh-CN" sz="2400" dirty="0" smtClean="0"/>
              </a:p>
              <a:p>
                <a:pPr marL="0">
                  <a:spcAft>
                    <a:spcPts val="1200"/>
                  </a:spcAft>
                </a:pPr>
                <a:r>
                  <a:rPr lang="zh-CN" altLang="en-US" sz="2400" dirty="0" smtClean="0"/>
                  <a:t>能量量子化</a:t>
                </a:r>
                <a:endParaRPr lang="en-US" altLang="zh-CN" sz="2400" dirty="0" smtClean="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𝐸</m:t>
                          </m:r>
                        </m:e>
                        <m:sub>
                          <m:r>
                            <a:rPr lang="en-US" altLang="zh-CN" sz="2400" b="0" i="1" smtClean="0">
                              <a:solidFill>
                                <a:srgbClr val="C00000"/>
                              </a:solidFill>
                              <a:latin typeface="Cambria Math" panose="02040503050406030204" pitchFamily="18" charset="0"/>
                            </a:rPr>
                            <m:t>𝑛</m:t>
                          </m:r>
                        </m:sub>
                      </m:sSub>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𝑚</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𝑒</m:t>
                              </m:r>
                            </m:e>
                            <m:sup>
                              <m:r>
                                <a:rPr lang="en-US" altLang="zh-CN" sz="2400" b="0" i="1" smtClean="0">
                                  <a:solidFill>
                                    <a:srgbClr val="C00000"/>
                                  </a:solidFill>
                                  <a:latin typeface="Cambria Math" panose="02040503050406030204" pitchFamily="18" charset="0"/>
                                </a:rPr>
                                <m:t>4</m:t>
                              </m:r>
                            </m:sup>
                          </m:sSup>
                        </m:num>
                        <m:den>
                          <m:r>
                            <a:rPr lang="en-US" altLang="zh-CN" sz="2400" b="0" i="1" smtClean="0">
                              <a:solidFill>
                                <a:srgbClr val="C00000"/>
                              </a:solidFill>
                              <a:latin typeface="Cambria Math" panose="02040503050406030204" pitchFamily="18" charset="0"/>
                            </a:rPr>
                            <m:t>4</m:t>
                          </m:r>
                          <m:r>
                            <a:rPr lang="en-US" altLang="zh-CN" sz="2400" b="0" i="1" smtClean="0">
                              <a:solidFill>
                                <a:srgbClr val="C00000"/>
                              </a:solidFill>
                              <a:latin typeface="Cambria Math" panose="02040503050406030204" pitchFamily="18" charset="0"/>
                            </a:rPr>
                            <m:t>𝜋</m:t>
                          </m:r>
                          <m:sSub>
                            <m:sSubPr>
                              <m:ctrlPr>
                                <a:rPr lang="en-US" altLang="zh-CN" sz="2400" b="0" i="1" smtClean="0">
                                  <a:solidFill>
                                    <a:srgbClr val="C00000"/>
                                  </a:solidFill>
                                  <a:latin typeface="Cambria Math" panose="02040503050406030204" pitchFamily="18" charset="0"/>
                                </a:rPr>
                              </m:ctrlPr>
                            </m:sSubPr>
                            <m:e>
                              <m:r>
                                <a:rPr lang="en-US" altLang="zh-CN" sz="2400" b="0" i="1" smtClean="0">
                                  <a:solidFill>
                                    <a:srgbClr val="C00000"/>
                                  </a:solidFill>
                                  <a:latin typeface="Cambria Math" panose="02040503050406030204" pitchFamily="18" charset="0"/>
                                </a:rPr>
                                <m:t>𝜀</m:t>
                              </m:r>
                            </m:e>
                            <m:sub>
                              <m:r>
                                <a:rPr lang="en-US" altLang="zh-CN" sz="2400" b="0" i="1" smtClean="0">
                                  <a:solidFill>
                                    <a:srgbClr val="C00000"/>
                                  </a:solidFill>
                                  <a:latin typeface="Cambria Math" panose="02040503050406030204" pitchFamily="18" charset="0"/>
                                </a:rPr>
                                <m:t>0</m:t>
                              </m:r>
                            </m:sub>
                          </m:sSub>
                          <m:r>
                            <a:rPr lang="en-US" altLang="zh-CN" sz="2400" b="0" i="1" smtClean="0">
                              <a:solidFill>
                                <a:srgbClr val="C00000"/>
                              </a:solidFill>
                              <a:latin typeface="Cambria Math" panose="02040503050406030204" pitchFamily="18" charset="0"/>
                            </a:rPr>
                            <m:t>⋅2</m:t>
                          </m:r>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ℏ</m:t>
                              </m:r>
                            </m:e>
                            <m:sup>
                              <m:r>
                                <a:rPr lang="en-US" altLang="zh-CN" sz="2400" b="0" i="1" smtClean="0">
                                  <a:solidFill>
                                    <a:srgbClr val="C00000"/>
                                  </a:solidFill>
                                  <a:latin typeface="Cambria Math" panose="02040503050406030204" pitchFamily="18" charset="0"/>
                                </a:rPr>
                                <m:t>2</m:t>
                              </m:r>
                            </m:sup>
                          </m:sSup>
                        </m:den>
                      </m:f>
                      <m:r>
                        <a:rPr lang="en-US" altLang="zh-CN" sz="2400" b="0" i="1" smtClean="0">
                          <a:solidFill>
                            <a:srgbClr val="C00000"/>
                          </a:solidFill>
                          <a:latin typeface="Cambria Math" panose="02040503050406030204" pitchFamily="18" charset="0"/>
                        </a:rPr>
                        <m:t>⋅</m:t>
                      </m:r>
                      <m:f>
                        <m:fPr>
                          <m:ctrlPr>
                            <a:rPr lang="en-US" altLang="zh-CN" sz="2400" b="0" i="1" smtClean="0">
                              <a:solidFill>
                                <a:srgbClr val="C00000"/>
                              </a:solidFill>
                              <a:latin typeface="Cambria Math" panose="02040503050406030204" pitchFamily="18" charset="0"/>
                            </a:rPr>
                          </m:ctrlPr>
                        </m:fPr>
                        <m:num>
                          <m:r>
                            <a:rPr lang="en-US" altLang="zh-CN" sz="2400" b="0" i="1" smtClean="0">
                              <a:solidFill>
                                <a:srgbClr val="C00000"/>
                              </a:solidFill>
                              <a:latin typeface="Cambria Math" panose="02040503050406030204" pitchFamily="18" charset="0"/>
                            </a:rPr>
                            <m:t>1</m:t>
                          </m:r>
                        </m:num>
                        <m:den>
                          <m:sSup>
                            <m:sSupPr>
                              <m:ctrlPr>
                                <a:rPr lang="en-US" altLang="zh-CN" sz="2400" b="0" i="1" smtClean="0">
                                  <a:solidFill>
                                    <a:srgbClr val="C00000"/>
                                  </a:solidFill>
                                  <a:latin typeface="Cambria Math" panose="02040503050406030204" pitchFamily="18" charset="0"/>
                                </a:rPr>
                              </m:ctrlPr>
                            </m:sSupPr>
                            <m:e>
                              <m:r>
                                <a:rPr lang="en-US" altLang="zh-CN" sz="2400" b="0" i="1" smtClean="0">
                                  <a:solidFill>
                                    <a:srgbClr val="C00000"/>
                                  </a:solidFill>
                                  <a:latin typeface="Cambria Math" panose="02040503050406030204" pitchFamily="18" charset="0"/>
                                </a:rPr>
                                <m:t>𝑛</m:t>
                              </m:r>
                            </m:e>
                            <m:sup>
                              <m:r>
                                <a:rPr lang="en-US" altLang="zh-CN" sz="2400" b="0" i="1" smtClean="0">
                                  <a:solidFill>
                                    <a:srgbClr val="C00000"/>
                                  </a:solidFill>
                                  <a:latin typeface="Cambria Math" panose="02040503050406030204" pitchFamily="18" charset="0"/>
                                </a:rPr>
                                <m:t>2</m:t>
                              </m:r>
                            </m:sup>
                          </m:sSup>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𝜋</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𝜀</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ℏ</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dirty="0" smtClean="0"/>
              </a:p>
              <a:p>
                <a:pPr marL="0">
                  <a:spcAft>
                    <a:spcPts val="1200"/>
                  </a:spcAft>
                </a:pPr>
                <a:r>
                  <a:rPr lang="zh-CN" altLang="en-US" sz="2400" dirty="0" smtClean="0"/>
                  <a:t>角动量量子化</a:t>
                </a:r>
                <a:endParaRPr lang="en-US" altLang="zh-CN" sz="2400" dirty="0" smtClean="0"/>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C00000"/>
                          </a:solidFill>
                          <a:latin typeface="Cambria Math" panose="02040503050406030204" pitchFamily="18" charset="0"/>
                        </a:rPr>
                        <m:t>𝐿</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𝑟𝑚𝑣</m:t>
                      </m:r>
                      <m:r>
                        <a:rPr lang="en-US" altLang="zh-CN" sz="2400" b="0" i="1" smtClean="0">
                          <a:solidFill>
                            <a:srgbClr val="C00000"/>
                          </a:solidFill>
                          <a:latin typeface="Cambria Math" panose="02040503050406030204" pitchFamily="18" charset="0"/>
                        </a:rPr>
                        <m:t>=</m:t>
                      </m:r>
                      <m:r>
                        <a:rPr lang="en-US" altLang="zh-CN" sz="2400" b="0" i="1" smtClean="0">
                          <a:solidFill>
                            <a:srgbClr val="C00000"/>
                          </a:solidFill>
                          <a:latin typeface="Cambria Math" panose="02040503050406030204" pitchFamily="18" charset="0"/>
                        </a:rPr>
                        <m:t>𝑛</m:t>
                      </m:r>
                      <m:r>
                        <a:rPr lang="en-US" altLang="zh-CN" sz="2400" b="0" i="1" smtClean="0">
                          <a:solidFill>
                            <a:srgbClr val="C00000"/>
                          </a:solidFill>
                          <a:latin typeface="Cambria Math" panose="02040503050406030204" pitchFamily="18" charset="0"/>
                        </a:rPr>
                        <m:t>ℏ  </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=1,2,3⋯</m:t>
                      </m:r>
                    </m:oMath>
                  </m:oMathPara>
                </a14:m>
                <a:endParaRPr lang="zh-CN" altLang="en-US" sz="2400" dirty="0"/>
              </a:p>
              <a:p>
                <a:pPr marL="0">
                  <a:spcAft>
                    <a:spcPts val="1200"/>
                  </a:spcAft>
                </a:pPr>
                <a:r>
                  <a:rPr lang="zh-CN" altLang="en-US" sz="2400" dirty="0" smtClean="0"/>
                  <a:t>必须</a:t>
                </a:r>
                <a:r>
                  <a:rPr lang="zh-CN" altLang="en-US" sz="2400" dirty="0"/>
                  <a:t>指出，</a:t>
                </a:r>
                <a:r>
                  <a:rPr lang="zh-CN" altLang="en-US" sz="2400" dirty="0">
                    <a:solidFill>
                      <a:srgbClr val="0070C0"/>
                    </a:solidFill>
                  </a:rPr>
                  <a:t>上面都是在</a:t>
                </a:r>
                <a:r>
                  <a:rPr lang="en-US" altLang="zh-CN" sz="2400" dirty="0">
                    <a:solidFill>
                      <a:srgbClr val="0070C0"/>
                    </a:solidFill>
                  </a:rPr>
                  <a:t>n</a:t>
                </a:r>
                <a:r>
                  <a:rPr lang="zh-CN" altLang="en-US" sz="2400" dirty="0">
                    <a:solidFill>
                      <a:srgbClr val="0070C0"/>
                    </a:solidFill>
                  </a:rPr>
                  <a:t>很大的情况下导出的，但是我们假定它们对所有</a:t>
                </a:r>
                <a:r>
                  <a:rPr lang="en-US" altLang="zh-CN" sz="2400" dirty="0">
                    <a:solidFill>
                      <a:srgbClr val="0070C0"/>
                    </a:solidFill>
                  </a:rPr>
                  <a:t>n</a:t>
                </a:r>
                <a:r>
                  <a:rPr lang="zh-CN" altLang="en-US" sz="2400" dirty="0">
                    <a:solidFill>
                      <a:srgbClr val="0070C0"/>
                    </a:solidFill>
                  </a:rPr>
                  <a:t>都成立</a:t>
                </a:r>
                <a:r>
                  <a:rPr lang="zh-CN" altLang="en-US" sz="2400" dirty="0"/>
                  <a:t>。这就是对应原理的主要内容之二。由于其中隐含着需经实验验证的假定，因此，我们称它为原理，而不称它为定理。</a:t>
                </a:r>
              </a:p>
              <a:p>
                <a:pPr marL="0">
                  <a:spcAft>
                    <a:spcPts val="1200"/>
                  </a:spcAft>
                </a:pP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57200" y="1124744"/>
                <a:ext cx="8229600" cy="5040560"/>
              </a:xfrm>
              <a:blipFill rotWithShape="0">
                <a:blip r:embed="rId3"/>
                <a:stretch>
                  <a:fillRect l="-1111" r="-519" b="-1090"/>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zh-CN" altLang="en-US" sz="2800" dirty="0"/>
              <a:t>量子化条件</a:t>
            </a:r>
          </a:p>
        </p:txBody>
      </p:sp>
    </p:spTree>
    <p:extLst>
      <p:ext uri="{BB962C8B-B14F-4D97-AF65-F5344CB8AC3E}">
        <p14:creationId xmlns:p14="http://schemas.microsoft.com/office/powerpoint/2010/main" val="36783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813" name="Object 5"/>
          <p:cNvGraphicFramePr>
            <a:graphicFrameLocks noChangeAspect="1"/>
          </p:cNvGraphicFramePr>
          <p:nvPr>
            <p:extLst>
              <p:ext uri="{D42A27DB-BD31-4B8C-83A1-F6EECF244321}">
                <p14:modId xmlns:p14="http://schemas.microsoft.com/office/powerpoint/2010/main" val="2979836511"/>
              </p:ext>
            </p:extLst>
          </p:nvPr>
        </p:nvGraphicFramePr>
        <p:xfrm>
          <a:off x="827584" y="1844824"/>
          <a:ext cx="5905500" cy="2441575"/>
        </p:xfrm>
        <a:graphic>
          <a:graphicData uri="http://schemas.openxmlformats.org/presentationml/2006/ole">
            <mc:AlternateContent xmlns:mc="http://schemas.openxmlformats.org/markup-compatibility/2006">
              <mc:Choice xmlns:v="urn:schemas-microsoft-com:vml" Requires="v">
                <p:oleObj spid="_x0000_s35865" name="Equation" r:id="rId4" imgW="3149600" imgH="1308100" progId="Equation.DSMT4">
                  <p:embed/>
                </p:oleObj>
              </mc:Choice>
              <mc:Fallback>
                <p:oleObj name="Equation" r:id="rId4" imgW="3149600" imgH="1308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844824"/>
                        <a:ext cx="5905500" cy="24415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标题 1"/>
          <p:cNvSpPr>
            <a:spLocks noGrp="1"/>
          </p:cNvSpPr>
          <p:nvPr>
            <p:ph type="title"/>
          </p:nvPr>
        </p:nvSpPr>
        <p:spPr/>
        <p:txBody>
          <a:bodyPr>
            <a:normAutofit/>
          </a:bodyPr>
          <a:lstStyle/>
          <a:p>
            <a:r>
              <a:rPr lang="zh-CN" altLang="en-US" sz="2800" dirty="0"/>
              <a:t>数值计算</a:t>
            </a:r>
            <a:r>
              <a:rPr lang="zh-CN" altLang="en-US" sz="2800" dirty="0" smtClean="0"/>
              <a:t>法</a:t>
            </a:r>
            <a:r>
              <a:rPr lang="en-US" altLang="zh-CN" sz="2800" dirty="0" smtClean="0"/>
              <a:t>——</a:t>
            </a:r>
            <a:r>
              <a:rPr lang="zh-CN" altLang="en-US" sz="2800" dirty="0" smtClean="0"/>
              <a:t>组合常数 </a:t>
            </a:r>
            <a:endParaRPr lang="zh-CN" altLang="en-US" sz="2800" dirty="0"/>
          </a:p>
        </p:txBody>
      </p:sp>
      <mc:AlternateContent xmlns:mc="http://schemas.openxmlformats.org/markup-compatibility/2006">
        <mc:Choice xmlns:a14="http://schemas.microsoft.com/office/drawing/2010/main" Requires="a14">
          <p:sp>
            <p:nvSpPr>
              <p:cNvPr id="4" name="文本框 3"/>
              <p:cNvSpPr txBox="1"/>
              <p:nvPr/>
            </p:nvSpPr>
            <p:spPr>
              <a:xfrm>
                <a:off x="951906" y="4570075"/>
                <a:ext cx="3620094" cy="584775"/>
              </a:xfrm>
              <a:prstGeom prst="rect">
                <a:avLst/>
              </a:prstGeom>
              <a:solidFill>
                <a:srgbClr val="FFE67D"/>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h𝑐</m:t>
                      </m:r>
                      <m:r>
                        <a:rPr lang="en-US" altLang="zh-CN" sz="3200" b="0" i="1" smtClean="0">
                          <a:latin typeface="Cambria Math" panose="02040503050406030204" pitchFamily="18" charset="0"/>
                        </a:rPr>
                        <m:t>=1.24</m:t>
                      </m:r>
                      <m:r>
                        <m:rPr>
                          <m:sty m:val="p"/>
                        </m:rPr>
                        <a:rPr lang="en-US" altLang="zh-CN" sz="3200" b="0" i="0" smtClean="0">
                          <a:latin typeface="Cambria Math" panose="02040503050406030204" pitchFamily="18" charset="0"/>
                        </a:rPr>
                        <m:t>nm</m:t>
                      </m:r>
                      <m:r>
                        <a:rPr lang="en-US" altLang="zh-CN" sz="3200" b="0" i="0" smtClean="0">
                          <a:latin typeface="Cambria Math" panose="02040503050406030204" pitchFamily="18" charset="0"/>
                        </a:rPr>
                        <m:t>⋅</m:t>
                      </m:r>
                      <m:r>
                        <m:rPr>
                          <m:sty m:val="p"/>
                        </m:rPr>
                        <a:rPr lang="en-US" altLang="zh-CN" sz="3200" b="0" i="0" smtClean="0">
                          <a:latin typeface="Cambria Math" panose="02040503050406030204" pitchFamily="18" charset="0"/>
                        </a:rPr>
                        <m:t>KeV</m:t>
                      </m:r>
                    </m:oMath>
                  </m:oMathPara>
                </a14:m>
                <a:endParaRPr lang="zh-CN" altLang="en-US" sz="3200" dirty="0"/>
              </a:p>
            </p:txBody>
          </p:sp>
        </mc:Choice>
        <mc:Fallback>
          <p:sp>
            <p:nvSpPr>
              <p:cNvPr id="4" name="文本框 3"/>
              <p:cNvSpPr txBox="1">
                <a:spLocks noRot="1" noChangeAspect="1" noMove="1" noResize="1" noEditPoints="1" noAdjustHandles="1" noChangeArrowheads="1" noChangeShapeType="1" noTextEdit="1"/>
              </p:cNvSpPr>
              <p:nvPr/>
            </p:nvSpPr>
            <p:spPr>
              <a:xfrm>
                <a:off x="951906" y="4570075"/>
                <a:ext cx="3620094" cy="58477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10377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p:cNvSpPr>
            <a:spLocks noChangeArrowheads="1"/>
          </p:cNvSpPr>
          <p:nvPr/>
        </p:nvSpPr>
        <p:spPr bwMode="auto">
          <a:xfrm>
            <a:off x="468313" y="2924175"/>
            <a:ext cx="8362950" cy="313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3200" b="1">
                <a:latin typeface="Times New Roman" panose="02020603050405020304" pitchFamily="18" charset="0"/>
                <a:ea typeface="楷体_GB2312" pitchFamily="49" charset="-122"/>
              </a:rPr>
              <a:t>                                             </a:t>
            </a:r>
            <a:r>
              <a:rPr lang="en-US" altLang="zh-CN" sz="2800" b="1">
                <a:solidFill>
                  <a:srgbClr val="FF0000"/>
                </a:solidFill>
                <a:latin typeface="Times New Roman" panose="02020603050405020304" pitchFamily="18" charset="0"/>
                <a:ea typeface="楷体_GB2312" pitchFamily="49" charset="-122"/>
              </a:rPr>
              <a:t>α</a:t>
            </a:r>
            <a:r>
              <a:rPr lang="zh-CN" altLang="en-US" sz="2800" b="1">
                <a:solidFill>
                  <a:srgbClr val="FF0000"/>
                </a:solidFill>
                <a:latin typeface="Times New Roman" panose="02020603050405020304" pitchFamily="18" charset="0"/>
                <a:ea typeface="楷体_GB2312" pitchFamily="49" charset="-122"/>
              </a:rPr>
              <a:t>称之为精细结构常数</a:t>
            </a:r>
            <a:endParaRPr lang="zh-CN" altLang="en-US" b="1">
              <a:latin typeface="Times New Roman" panose="02020603050405020304" pitchFamily="18" charset="0"/>
              <a:ea typeface="楷体_GB2312" pitchFamily="49" charset="-122"/>
            </a:endParaRPr>
          </a:p>
          <a:p>
            <a:pPr algn="just" eaLnBrk="1" hangingPunct="1"/>
            <a:r>
              <a:rPr lang="zh-CN" altLang="en-US" b="1">
                <a:latin typeface="Times New Roman" panose="02020603050405020304" pitchFamily="18" charset="0"/>
                <a:ea typeface="楷体_GB2312" pitchFamily="49" charset="-122"/>
              </a:rPr>
              <a:t>                                                             其意义在以后会清楚。它</a:t>
            </a:r>
          </a:p>
          <a:p>
            <a:pPr algn="just" eaLnBrk="1" hangingPunct="1"/>
            <a:r>
              <a:rPr lang="zh-CN" altLang="en-US" b="1">
                <a:latin typeface="Times New Roman" panose="02020603050405020304" pitchFamily="18" charset="0"/>
                <a:ea typeface="楷体_GB2312" pitchFamily="49" charset="-122"/>
              </a:rPr>
              <a:t>                                                             联系着三个重要常数：</a:t>
            </a:r>
            <a:r>
              <a:rPr lang="en-US" altLang="zh-CN" b="1">
                <a:latin typeface="Times New Roman" panose="02020603050405020304" pitchFamily="18" charset="0"/>
                <a:ea typeface="楷体_GB2312" pitchFamily="49" charset="-122"/>
              </a:rPr>
              <a:t>1</a:t>
            </a:r>
            <a:r>
              <a:rPr lang="zh-CN" altLang="en-US" b="1">
                <a:latin typeface="Times New Roman" panose="02020603050405020304" pitchFamily="18" charset="0"/>
                <a:ea typeface="楷体_GB2312" pitchFamily="49" charset="-122"/>
              </a:rPr>
              <a:t>、</a:t>
            </a:r>
          </a:p>
          <a:p>
            <a:pPr algn="just" eaLnBrk="1" hangingPunct="1"/>
            <a:r>
              <a:rPr lang="zh-CN" altLang="en-US" b="1">
                <a:latin typeface="Times New Roman" panose="02020603050405020304" pitchFamily="18" charset="0"/>
                <a:ea typeface="楷体_GB2312" pitchFamily="49" charset="-122"/>
              </a:rPr>
              <a:t>                                                             电动力学（</a:t>
            </a:r>
            <a:r>
              <a:rPr lang="en-US" altLang="zh-CN" b="1" i="1">
                <a:latin typeface="Times New Roman" panose="02020603050405020304" pitchFamily="18" charset="0"/>
                <a:ea typeface="楷体_GB2312" pitchFamily="49" charset="-122"/>
              </a:rPr>
              <a:t>e</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2</a:t>
            </a:r>
            <a:r>
              <a:rPr lang="zh-CN" altLang="en-US" b="1">
                <a:latin typeface="Times New Roman" panose="02020603050405020304" pitchFamily="18" charset="0"/>
                <a:ea typeface="楷体_GB2312" pitchFamily="49" charset="-122"/>
              </a:rPr>
              <a:t>、量子力学（</a:t>
            </a:r>
            <a:r>
              <a:rPr lang="en-US" altLang="zh-CN" b="1" i="1">
                <a:latin typeface="Times New Roman" panose="02020603050405020304" pitchFamily="18" charset="0"/>
                <a:ea typeface="楷体_GB2312" pitchFamily="49" charset="-122"/>
              </a:rPr>
              <a:t>h</a:t>
            </a:r>
            <a:r>
              <a:rPr lang="zh-CN" altLang="en-US" b="1">
                <a:latin typeface="Times New Roman" panose="02020603050405020304" pitchFamily="18" charset="0"/>
                <a:ea typeface="楷体_GB2312" pitchFamily="49" charset="-122"/>
              </a:rPr>
              <a:t>）；</a:t>
            </a:r>
            <a:r>
              <a:rPr lang="en-US" altLang="zh-CN" b="1">
                <a:latin typeface="Times New Roman" panose="02020603050405020304" pitchFamily="18" charset="0"/>
                <a:ea typeface="楷体_GB2312" pitchFamily="49" charset="-122"/>
              </a:rPr>
              <a:t>3</a:t>
            </a:r>
            <a:r>
              <a:rPr lang="zh-CN" altLang="en-US" b="1">
                <a:latin typeface="Times New Roman" panose="02020603050405020304" pitchFamily="18" charset="0"/>
                <a:ea typeface="楷体_GB2312" pitchFamily="49" charset="-122"/>
              </a:rPr>
              <a:t>、相对论（</a:t>
            </a:r>
            <a:r>
              <a:rPr lang="en-US" altLang="zh-CN" b="1" i="1">
                <a:latin typeface="Times New Roman" panose="02020603050405020304" pitchFamily="18" charset="0"/>
                <a:ea typeface="楷体_GB2312" pitchFamily="49" charset="-122"/>
              </a:rPr>
              <a:t>c</a:t>
            </a:r>
            <a:r>
              <a:rPr lang="zh-CN" altLang="en-US" b="1">
                <a:latin typeface="Times New Roman" panose="02020603050405020304" pitchFamily="18" charset="0"/>
                <a:ea typeface="楷体_GB2312" pitchFamily="49" charset="-122"/>
              </a:rPr>
              <a:t>）。是什么样的物理因素把三者结合起来形成一个无量纲常数？它的数值又为什么是</a:t>
            </a:r>
            <a:r>
              <a:rPr lang="en-US" altLang="zh-CN" b="1">
                <a:latin typeface="Times New Roman" panose="02020603050405020304" pitchFamily="18" charset="0"/>
                <a:ea typeface="楷体_GB2312" pitchFamily="49" charset="-122"/>
              </a:rPr>
              <a:t>1/137</a:t>
            </a:r>
            <a:r>
              <a:rPr lang="zh-CN" altLang="en-US" b="1">
                <a:latin typeface="Times New Roman" panose="02020603050405020304" pitchFamily="18" charset="0"/>
                <a:ea typeface="楷体_GB2312" pitchFamily="49" charset="-122"/>
              </a:rPr>
              <a:t>？至今无法回答。</a:t>
            </a:r>
            <a:r>
              <a:rPr lang="en-US" altLang="zh-CN" b="1">
                <a:latin typeface="Times New Roman" panose="02020603050405020304" pitchFamily="18" charset="0"/>
                <a:ea typeface="楷体_GB2312" pitchFamily="49" charset="-122"/>
              </a:rPr>
              <a:t>α</a:t>
            </a:r>
            <a:r>
              <a:rPr lang="zh-CN" altLang="en-US" b="1">
                <a:latin typeface="Times New Roman" panose="02020603050405020304" pitchFamily="18" charset="0"/>
                <a:ea typeface="楷体_GB2312" pitchFamily="49" charset="-122"/>
              </a:rPr>
              <a:t>与</a:t>
            </a:r>
            <a:r>
              <a:rPr lang="en-US" altLang="zh-CN" b="1">
                <a:latin typeface="Times New Roman" panose="02020603050405020304" pitchFamily="18" charset="0"/>
                <a:ea typeface="楷体_GB2312" pitchFamily="49" charset="-122"/>
              </a:rPr>
              <a:t>m</a:t>
            </a:r>
            <a:r>
              <a:rPr lang="en-US" altLang="zh-CN" b="1" baseline="-10000">
                <a:latin typeface="Times New Roman" panose="02020603050405020304" pitchFamily="18" charset="0"/>
                <a:ea typeface="楷体_GB2312" pitchFamily="49" charset="-122"/>
              </a:rPr>
              <a:t>p</a:t>
            </a:r>
            <a:r>
              <a:rPr lang="en-US" altLang="zh-CN" b="1">
                <a:latin typeface="Times New Roman" panose="02020603050405020304" pitchFamily="18" charset="0"/>
                <a:ea typeface="楷体_GB2312" pitchFamily="49" charset="-122"/>
              </a:rPr>
              <a:t>/m</a:t>
            </a:r>
            <a:r>
              <a:rPr lang="en-US" altLang="zh-CN" b="1" baseline="-10000">
                <a:latin typeface="Times New Roman" panose="02020603050405020304" pitchFamily="18" charset="0"/>
                <a:ea typeface="楷体_GB2312" pitchFamily="49" charset="-122"/>
              </a:rPr>
              <a:t>e</a:t>
            </a:r>
            <a:r>
              <a:rPr lang="zh-CN" altLang="en-US" b="1">
                <a:latin typeface="Times New Roman" panose="02020603050405020304" pitchFamily="18" charset="0"/>
                <a:ea typeface="楷体_GB2312" pitchFamily="49" charset="-122"/>
              </a:rPr>
              <a:t>是原子物理中最重要的两个常数，都是至今没有办法从第一性原理导出的无量纲常数。</a:t>
            </a:r>
          </a:p>
        </p:txBody>
      </p:sp>
      <p:graphicFrame>
        <p:nvGraphicFramePr>
          <p:cNvPr id="248835" name="Object 3"/>
          <p:cNvGraphicFramePr>
            <a:graphicFrameLocks noChangeAspect="1"/>
          </p:cNvGraphicFramePr>
          <p:nvPr/>
        </p:nvGraphicFramePr>
        <p:xfrm>
          <a:off x="1042988" y="2997200"/>
          <a:ext cx="3455987" cy="1289050"/>
        </p:xfrm>
        <a:graphic>
          <a:graphicData uri="http://schemas.openxmlformats.org/presentationml/2006/ole">
            <mc:AlternateContent xmlns:mc="http://schemas.openxmlformats.org/markup-compatibility/2006">
              <mc:Choice xmlns:v="urn:schemas-microsoft-com:vml" Requires="v">
                <p:oleObj spid="_x0000_s36912" r:id="rId3" imgW="1727200" imgH="647700" progId="Equation.3">
                  <p:embed/>
                </p:oleObj>
              </mc:Choice>
              <mc:Fallback>
                <p:oleObj r:id="rId3" imgW="1727200" imgH="647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997200"/>
                        <a:ext cx="3455987" cy="1289050"/>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5"/>
          <p:cNvGraphicFramePr>
            <a:graphicFrameLocks noGrp="1" noChangeAspect="1"/>
          </p:cNvGraphicFramePr>
          <p:nvPr>
            <p:ph/>
          </p:nvPr>
        </p:nvGraphicFramePr>
        <p:xfrm>
          <a:off x="901700" y="1484313"/>
          <a:ext cx="7773988" cy="1054100"/>
        </p:xfrm>
        <a:graphic>
          <a:graphicData uri="http://schemas.openxmlformats.org/presentationml/2006/ole">
            <mc:AlternateContent xmlns:mc="http://schemas.openxmlformats.org/markup-compatibility/2006">
              <mc:Choice xmlns:v="urn:schemas-microsoft-com:vml" Requires="v">
                <p:oleObj spid="_x0000_s36913" name="公式" r:id="rId5" imgW="5245100" imgH="711200" progId="Equation.3">
                  <p:embed/>
                </p:oleObj>
              </mc:Choice>
              <mc:Fallback>
                <p:oleObj name="公式" r:id="rId5" imgW="52451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700" y="1484313"/>
                        <a:ext cx="7773988" cy="105410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Text Box 6"/>
          <p:cNvSpPr txBox="1">
            <a:spLocks noChangeArrowheads="1"/>
          </p:cNvSpPr>
          <p:nvPr/>
        </p:nvSpPr>
        <p:spPr bwMode="auto">
          <a:xfrm>
            <a:off x="166876" y="1634866"/>
            <a:ext cx="90011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sz="3200" b="1" dirty="0">
                <a:latin typeface="Times New Roman" panose="02020603050405020304" pitchFamily="18" charset="0"/>
                <a:ea typeface="楷体_GB2312" pitchFamily="49" charset="-122"/>
              </a:rPr>
              <a:t>例如</a:t>
            </a:r>
          </a:p>
        </p:txBody>
      </p:sp>
    </p:spTree>
    <p:extLst>
      <p:ext uri="{BB962C8B-B14F-4D97-AF65-F5344CB8AC3E}">
        <p14:creationId xmlns:p14="http://schemas.microsoft.com/office/powerpoint/2010/main" val="28051455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48835"/>
                                        </p:tgtEl>
                                        <p:attrNameLst>
                                          <p:attrName>style.visibility</p:attrName>
                                        </p:attrNameLst>
                                      </p:cBhvr>
                                      <p:to>
                                        <p:strVal val="visible"/>
                                      </p:to>
                                    </p:set>
                                    <p:animEffect transition="in" filter="fade">
                                      <p:cBhvr>
                                        <p:cTn id="7" dur="1000"/>
                                        <p:tgtEl>
                                          <p:spTgt spid="248835"/>
                                        </p:tgtEl>
                                      </p:cBhvr>
                                    </p:animEffect>
                                    <p:anim calcmode="lin" valueType="num">
                                      <p:cBhvr>
                                        <p:cTn id="8" dur="1000" fill="hold"/>
                                        <p:tgtEl>
                                          <p:spTgt spid="248835"/>
                                        </p:tgtEl>
                                        <p:attrNameLst>
                                          <p:attrName>ppt_x</p:attrName>
                                        </p:attrNameLst>
                                      </p:cBhvr>
                                      <p:tavLst>
                                        <p:tav tm="0">
                                          <p:val>
                                            <p:strVal val="#ppt_x"/>
                                          </p:val>
                                        </p:tav>
                                        <p:tav tm="100000">
                                          <p:val>
                                            <p:strVal val="#ppt_x"/>
                                          </p:val>
                                        </p:tav>
                                      </p:tavLst>
                                    </p:anim>
                                    <p:anim calcmode="lin" valueType="num">
                                      <p:cBhvr>
                                        <p:cTn id="9" dur="900" decel="100000" fill="hold"/>
                                        <p:tgtEl>
                                          <p:spTgt spid="24883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883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48836"/>
                                        </p:tgtEl>
                                        <p:attrNameLst>
                                          <p:attrName>style.visibility</p:attrName>
                                        </p:attrNameLst>
                                      </p:cBhvr>
                                      <p:to>
                                        <p:strVal val="visible"/>
                                      </p:to>
                                    </p:set>
                                    <p:animEffect transition="in" filter="fade">
                                      <p:cBhvr>
                                        <p:cTn id="13" dur="1000"/>
                                        <p:tgtEl>
                                          <p:spTgt spid="248836"/>
                                        </p:tgtEl>
                                      </p:cBhvr>
                                    </p:animEffect>
                                    <p:anim calcmode="lin" valueType="num">
                                      <p:cBhvr>
                                        <p:cTn id="14" dur="1000" fill="hold"/>
                                        <p:tgtEl>
                                          <p:spTgt spid="248836"/>
                                        </p:tgtEl>
                                        <p:attrNameLst>
                                          <p:attrName>ppt_x</p:attrName>
                                        </p:attrNameLst>
                                      </p:cBhvr>
                                      <p:tavLst>
                                        <p:tav tm="0">
                                          <p:val>
                                            <p:strVal val="#ppt_x"/>
                                          </p:val>
                                        </p:tav>
                                        <p:tav tm="100000">
                                          <p:val>
                                            <p:strVal val="#ppt_x"/>
                                          </p:val>
                                        </p:tav>
                                      </p:tavLst>
                                    </p:anim>
                                    <p:anim calcmode="lin" valueType="num">
                                      <p:cBhvr>
                                        <p:cTn id="15" dur="900" decel="100000" fill="hold"/>
                                        <p:tgtEl>
                                          <p:spTgt spid="24883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488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3"/>
          <p:cNvGraphicFramePr>
            <a:graphicFrameLocks noChangeAspect="1"/>
          </p:cNvGraphicFramePr>
          <p:nvPr>
            <p:extLst>
              <p:ext uri="{D42A27DB-BD31-4B8C-83A1-F6EECF244321}">
                <p14:modId xmlns:p14="http://schemas.microsoft.com/office/powerpoint/2010/main" val="3278728366"/>
              </p:ext>
            </p:extLst>
          </p:nvPr>
        </p:nvGraphicFramePr>
        <p:xfrm>
          <a:off x="1475656" y="476672"/>
          <a:ext cx="5573713" cy="2960688"/>
        </p:xfrm>
        <a:graphic>
          <a:graphicData uri="http://schemas.openxmlformats.org/presentationml/2006/ole">
            <mc:AlternateContent xmlns:mc="http://schemas.openxmlformats.org/markup-compatibility/2006">
              <mc:Choice xmlns:v="urn:schemas-microsoft-com:vml" Requires="v">
                <p:oleObj spid="_x0000_s37936" name="Equation" r:id="rId3" imgW="3759200" imgH="2019300" progId="Equation.DSMT4">
                  <p:embed/>
                </p:oleObj>
              </mc:Choice>
              <mc:Fallback>
                <p:oleObj name="Equation" r:id="rId3" imgW="3759200" imgH="2019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76672"/>
                        <a:ext cx="5573713" cy="29606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9863" name="Object 7"/>
          <p:cNvGraphicFramePr>
            <a:graphicFrameLocks noChangeAspect="1"/>
          </p:cNvGraphicFramePr>
          <p:nvPr>
            <p:extLst>
              <p:ext uri="{D42A27DB-BD31-4B8C-83A1-F6EECF244321}">
                <p14:modId xmlns:p14="http://schemas.microsoft.com/office/powerpoint/2010/main" val="663093230"/>
              </p:ext>
            </p:extLst>
          </p:nvPr>
        </p:nvGraphicFramePr>
        <p:xfrm>
          <a:off x="1504231" y="4054897"/>
          <a:ext cx="3562350" cy="982663"/>
        </p:xfrm>
        <a:graphic>
          <a:graphicData uri="http://schemas.openxmlformats.org/presentationml/2006/ole">
            <mc:AlternateContent xmlns:mc="http://schemas.openxmlformats.org/markup-compatibility/2006">
              <mc:Choice xmlns:v="urn:schemas-microsoft-com:vml" Requires="v">
                <p:oleObj spid="_x0000_s37937" r:id="rId5" imgW="2133600" imgH="584200" progId="Equation.3">
                  <p:embed/>
                </p:oleObj>
              </mc:Choice>
              <mc:Fallback>
                <p:oleObj r:id="rId5" imgW="21336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231" y="4054897"/>
                        <a:ext cx="3562350" cy="98266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9864" name="Rectangle 8"/>
          <p:cNvSpPr>
            <a:spLocks noChangeArrowheads="1"/>
          </p:cNvSpPr>
          <p:nvPr/>
        </p:nvSpPr>
        <p:spPr bwMode="auto">
          <a:xfrm>
            <a:off x="342181" y="5064547"/>
            <a:ext cx="836295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a:latin typeface="Arial Unicode MS" panose="020B0604020202020204" pitchFamily="34" charset="-122"/>
                <a:ea typeface="楷体_GB2312" pitchFamily="49" charset="-122"/>
              </a:rPr>
              <a:t>      </a:t>
            </a:r>
            <a:r>
              <a:rPr lang="zh-CN" altLang="en-US" b="1">
                <a:latin typeface="Arial Unicode MS" panose="020B0604020202020204" pitchFamily="34" charset="-122"/>
                <a:ea typeface="楷体_GB2312" pitchFamily="49" charset="-122"/>
              </a:rPr>
              <a:t>于是，我们有了表征原子的两个重要的物理量：一是线度，玻尔第一半径；一是能量，氢原子基态能量或电离能。</a:t>
            </a:r>
            <a:endParaRPr lang="zh-CN" altLang="en-US" b="1">
              <a:latin typeface="Times New Roman" panose="02020603050405020304" pitchFamily="18" charset="0"/>
              <a:ea typeface="楷体_GB2312" pitchFamily="49" charset="-122"/>
            </a:endParaRPr>
          </a:p>
        </p:txBody>
      </p:sp>
      <p:sp>
        <p:nvSpPr>
          <p:cNvPr id="249865" name="Rectangle 9"/>
          <p:cNvSpPr>
            <a:spLocks noChangeArrowheads="1"/>
          </p:cNvSpPr>
          <p:nvPr/>
        </p:nvSpPr>
        <p:spPr bwMode="auto">
          <a:xfrm>
            <a:off x="342181" y="3551660"/>
            <a:ext cx="868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b="1">
                <a:latin typeface="Times New Roman" panose="02020603050405020304" pitchFamily="18" charset="0"/>
                <a:ea typeface="楷体_GB2312" pitchFamily="49" charset="-122"/>
              </a:rPr>
              <a:t>这就是氢原子基态能量；若定义氢原子基态能量为</a:t>
            </a:r>
            <a:r>
              <a:rPr lang="en-US" altLang="zh-CN" b="1">
                <a:latin typeface="Times New Roman" panose="02020603050405020304" pitchFamily="18" charset="0"/>
                <a:ea typeface="楷体_GB2312" pitchFamily="49" charset="-122"/>
              </a:rPr>
              <a:t>0</a:t>
            </a:r>
            <a:r>
              <a:rPr lang="zh-CN" altLang="en-US" b="1">
                <a:latin typeface="Times New Roman" panose="02020603050405020304" pitchFamily="18" charset="0"/>
                <a:ea typeface="楷体_GB2312" pitchFamily="49" charset="-122"/>
              </a:rPr>
              <a:t>，那末，</a:t>
            </a:r>
          </a:p>
        </p:txBody>
      </p:sp>
    </p:spTree>
    <p:extLst>
      <p:ext uri="{BB962C8B-B14F-4D97-AF65-F5344CB8AC3E}">
        <p14:creationId xmlns:p14="http://schemas.microsoft.com/office/powerpoint/2010/main" val="3276263856"/>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9865"/>
                                        </p:tgtEl>
                                        <p:attrNameLst>
                                          <p:attrName>style.visibility</p:attrName>
                                        </p:attrNameLst>
                                      </p:cBhvr>
                                      <p:to>
                                        <p:strVal val="visible"/>
                                      </p:to>
                                    </p:set>
                                    <p:animEffect transition="in" filter="wipe(down)">
                                      <p:cBhvr>
                                        <p:cTn id="7" dur="500"/>
                                        <p:tgtEl>
                                          <p:spTgt spid="249865"/>
                                        </p:tgtEl>
                                      </p:cBhvr>
                                    </p:animEffect>
                                  </p:childTnLst>
                                </p:cTn>
                              </p:par>
                              <p:par>
                                <p:cTn id="8" presetID="22" presetClass="entr" presetSubtype="4" fill="hold" nodeType="withEffect">
                                  <p:stCondLst>
                                    <p:cond delay="0"/>
                                  </p:stCondLst>
                                  <p:childTnLst>
                                    <p:set>
                                      <p:cBhvr>
                                        <p:cTn id="9" dur="1" fill="hold">
                                          <p:stCondLst>
                                            <p:cond delay="0"/>
                                          </p:stCondLst>
                                        </p:cTn>
                                        <p:tgtEl>
                                          <p:spTgt spid="249863"/>
                                        </p:tgtEl>
                                        <p:attrNameLst>
                                          <p:attrName>style.visibility</p:attrName>
                                        </p:attrNameLst>
                                      </p:cBhvr>
                                      <p:to>
                                        <p:strVal val="visible"/>
                                      </p:to>
                                    </p:set>
                                    <p:animEffect transition="in" filter="wipe(down)">
                                      <p:cBhvr>
                                        <p:cTn id="10" dur="500"/>
                                        <p:tgtEl>
                                          <p:spTgt spid="2498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49864"/>
                                        </p:tgtEl>
                                        <p:attrNameLst>
                                          <p:attrName>style.visibility</p:attrName>
                                        </p:attrNameLst>
                                      </p:cBhvr>
                                      <p:to>
                                        <p:strVal val="visible"/>
                                      </p:to>
                                    </p:set>
                                    <p:animEffect transition="in" filter="fade">
                                      <p:cBhvr>
                                        <p:cTn id="15" dur="1000"/>
                                        <p:tgtEl>
                                          <p:spTgt spid="249864"/>
                                        </p:tgtEl>
                                      </p:cBhvr>
                                    </p:animEffect>
                                    <p:anim calcmode="lin" valueType="num">
                                      <p:cBhvr>
                                        <p:cTn id="16" dur="1000" fill="hold"/>
                                        <p:tgtEl>
                                          <p:spTgt spid="249864"/>
                                        </p:tgtEl>
                                        <p:attrNameLst>
                                          <p:attrName>ppt_x</p:attrName>
                                        </p:attrNameLst>
                                      </p:cBhvr>
                                      <p:tavLst>
                                        <p:tav tm="0">
                                          <p:val>
                                            <p:strVal val="#ppt_x"/>
                                          </p:val>
                                        </p:tav>
                                        <p:tav tm="100000">
                                          <p:val>
                                            <p:strVal val="#ppt_x"/>
                                          </p:val>
                                        </p:tav>
                                      </p:tavLst>
                                    </p:anim>
                                    <p:anim calcmode="lin" valueType="num">
                                      <p:cBhvr>
                                        <p:cTn id="17" dur="900" decel="100000" fill="hold"/>
                                        <p:tgtEl>
                                          <p:spTgt spid="24986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98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4" grpId="0"/>
      <p:bldP spid="24986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755650" y="1557338"/>
            <a:ext cx="7848600"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latin typeface="Arial Unicode MS" panose="020B0604020202020204" pitchFamily="34" charset="-122"/>
                <a:ea typeface="楷体_GB2312" pitchFamily="49" charset="-122"/>
              </a:rPr>
              <a:t>    </a:t>
            </a:r>
            <a:r>
              <a:rPr lang="zh-CN" altLang="en-US" b="1" dirty="0" smtClean="0">
                <a:latin typeface="Times New Roman" panose="02020603050405020304" pitchFamily="18" charset="0"/>
                <a:ea typeface="楷体_GB2312" pitchFamily="49" charset="-122"/>
              </a:rPr>
              <a:t>从以上的讨论，我们看到氢原子的电子只能在一系列一定大小的、彼此分隔的轨道上运动；这样的轨道我们说是量子化的，具体地说，它的半径是量子化的，它的角动量是量子化的。相应的一系列原子能量值也是一定的、不连续的；这样的能量值也是量子化的。量子化是微观客体的特性。表达这些物理量的各公式中的</a:t>
            </a:r>
            <a:r>
              <a:rPr lang="en-US" altLang="zh-CN" b="1" i="1" dirty="0" smtClean="0">
                <a:solidFill>
                  <a:schemeClr val="hlink"/>
                </a:solidFill>
                <a:latin typeface="Times New Roman" panose="02020603050405020304" pitchFamily="18" charset="0"/>
                <a:ea typeface="楷体_GB2312" pitchFamily="49" charset="-122"/>
              </a:rPr>
              <a:t>n</a:t>
            </a:r>
            <a:r>
              <a:rPr lang="zh-CN" altLang="en-US" b="1" dirty="0" smtClean="0">
                <a:solidFill>
                  <a:schemeClr val="hlink"/>
                </a:solidFill>
                <a:latin typeface="Times New Roman" panose="02020603050405020304" pitchFamily="18" charset="0"/>
                <a:ea typeface="楷体_GB2312" pitchFamily="49" charset="-122"/>
              </a:rPr>
              <a:t>称为量子数</a:t>
            </a:r>
            <a:r>
              <a:rPr lang="zh-CN" altLang="en-US" b="1" dirty="0" smtClean="0">
                <a:latin typeface="Times New Roman" panose="02020603050405020304" pitchFamily="18" charset="0"/>
                <a:ea typeface="楷体_GB2312" pitchFamily="49" charset="-122"/>
              </a:rPr>
              <a:t>。</a:t>
            </a:r>
            <a:endParaRPr lang="zh-CN" altLang="en-US" b="1" dirty="0">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762124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62640" y="1268760"/>
                <a:ext cx="8229600" cy="4525962"/>
              </a:xfrm>
            </p:spPr>
            <p:txBody>
              <a:bodyPr/>
              <a:lstStyle/>
              <a:p>
                <a14:m>
                  <m:oMath xmlns:m="http://schemas.openxmlformats.org/officeDocument/2006/math">
                    <m:r>
                      <a:rPr lang="en-US" altLang="zh-CN" sz="2400" b="0" i="1" smtClean="0">
                        <a:latin typeface="Cambria Math" panose="02040503050406030204" pitchFamily="18" charset="0"/>
                      </a:rPr>
                      <m:t>𝑛</m:t>
                    </m:r>
                    <m:r>
                      <a:rPr lang="zh-CN" altLang="en-US" sz="2400" i="1">
                        <a:latin typeface="Cambria Math" panose="02040503050406030204" pitchFamily="18" charset="0"/>
                      </a:rPr>
                      <m:t>：量子数</m:t>
                    </m:r>
                  </m:oMath>
                </a14:m>
                <a:endParaRPr lang="en-US" altLang="zh-CN" sz="2400" dirty="0" smtClean="0"/>
              </a:p>
              <a:p>
                <a:r>
                  <a:rPr lang="zh-CN" altLang="en-US" sz="2400" dirty="0"/>
                  <a:t>基态能量：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𝐸</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=−13.6</m:t>
                    </m:r>
                    <m:r>
                      <m:rPr>
                        <m:sty m:val="p"/>
                      </m:rPr>
                      <a:rPr lang="en-US" altLang="zh-CN" sz="2400">
                        <a:latin typeface="Cambria Math" panose="02040503050406030204" pitchFamily="18" charset="0"/>
                      </a:rPr>
                      <m:t>eV</m:t>
                    </m:r>
                  </m:oMath>
                </a14:m>
                <a:endParaRPr lang="en-US" altLang="zh-CN" sz="2400" dirty="0"/>
              </a:p>
              <a:p>
                <a:r>
                  <a:rPr lang="zh-CN" altLang="en-US" sz="2400" dirty="0" smtClean="0"/>
                  <a:t>能量</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≈−13.6⋅</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oMath>
                  </m:oMathPara>
                </a14:m>
                <a:endParaRPr lang="en-US" altLang="zh-CN" sz="2400" dirty="0" smtClean="0"/>
              </a:p>
              <a:p>
                <a:r>
                  <a:rPr lang="zh-CN" altLang="en-US" sz="2400" dirty="0" smtClean="0"/>
                  <a:t>第一玻尔半径：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≈0.53</m:t>
                    </m:r>
                    <m:r>
                      <a:rPr lang="en-US" altLang="zh-CN" sz="2400" b="0" i="1" smtClean="0">
                        <a:latin typeface="Cambria Math" panose="02040503050406030204" pitchFamily="18" charset="0"/>
                        <a:ea typeface="Cambria Math" panose="02040503050406030204" pitchFamily="18" charset="0"/>
                      </a:rPr>
                      <m:t>Å</m:t>
                    </m:r>
                  </m:oMath>
                </a14:m>
                <a:endParaRPr lang="en-US" altLang="zh-CN" sz="2400" dirty="0" smtClean="0"/>
              </a:p>
              <a:p>
                <a:r>
                  <a:rPr lang="zh-CN" altLang="en-US" sz="2400" dirty="0" smtClean="0"/>
                  <a:t>半径</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oMath>
                  </m:oMathPara>
                </a14:m>
                <a:endParaRPr lang="en-US" altLang="zh-CN" sz="2400" b="0" dirty="0" smtClean="0"/>
              </a:p>
              <a:p>
                <a:r>
                  <a:rPr lang="zh-CN" altLang="en-US" sz="2400" dirty="0"/>
                  <a:t>玻尔</a:t>
                </a:r>
                <a:r>
                  <a:rPr lang="zh-CN" altLang="en-US" sz="2400" dirty="0" smtClean="0"/>
                  <a:t>第一速度：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/137</m:t>
                    </m:r>
                  </m:oMath>
                </a14:m>
                <a:endParaRPr lang="en-US" altLang="zh-CN" sz="2400" dirty="0" smtClean="0"/>
              </a:p>
              <a:p>
                <a:r>
                  <a:rPr lang="zh-CN" altLang="en-US" sz="2400" dirty="0" smtClean="0"/>
                  <a:t>速度</a:t>
                </a:r>
                <a:endParaRPr lang="en-US" altLang="zh-CN" sz="2400" dirty="0" smtClean="0"/>
              </a:p>
              <a:p>
                <a:pPr marL="82153" indent="0">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𝑐</m:t>
                          </m:r>
                        </m:num>
                        <m:den>
                          <m:r>
                            <a:rPr lang="en-US" altLang="zh-CN" sz="2400" b="0" i="1" smtClean="0">
                              <a:latin typeface="Cambria Math" panose="02040503050406030204" pitchFamily="18" charset="0"/>
                            </a:rPr>
                            <m:t>𝑛</m:t>
                          </m:r>
                        </m:den>
                      </m:f>
                    </m:oMath>
                  </m:oMathPara>
                </a14:m>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462640" y="1268760"/>
                <a:ext cx="8229600" cy="4525962"/>
              </a:xfrm>
              <a:blipFill rotWithShape="0">
                <a:blip r:embed="rId2"/>
                <a:stretch>
                  <a:fillRect b="-1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r>
              <a:rPr lang="en-US" altLang="zh-CN" sz="2800" dirty="0" smtClean="0"/>
              <a:t>Bohr</a:t>
            </a:r>
            <a:r>
              <a:rPr lang="zh-CN" altLang="en-US" sz="2800" dirty="0" smtClean="0"/>
              <a:t>的氢原子模型中的一些量</a:t>
            </a:r>
            <a:endParaRPr lang="zh-CN" altLang="en-US" sz="2800" dirty="0"/>
          </a:p>
        </p:txBody>
      </p:sp>
    </p:spTree>
    <p:extLst>
      <p:ext uri="{BB962C8B-B14F-4D97-AF65-F5344CB8AC3E}">
        <p14:creationId xmlns:p14="http://schemas.microsoft.com/office/powerpoint/2010/main" val="36080043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idx="1"/>
          </p:nvPr>
        </p:nvSpPr>
        <p:spPr>
          <a:xfrm>
            <a:off x="457200" y="1249343"/>
            <a:ext cx="8229600" cy="4525962"/>
          </a:xfrm>
        </p:spPr>
        <p:txBody>
          <a:bodyPr/>
          <a:lstStyle/>
          <a:p>
            <a:pPr algn="just">
              <a:spcAft>
                <a:spcPts val="1200"/>
              </a:spcAft>
            </a:pPr>
            <a:r>
              <a:rPr lang="en-US" altLang="zh-CN" sz="2000" dirty="0" smtClean="0">
                <a:latin typeface="Times New Roman" panose="02020603050405020304" pitchFamily="18" charset="0"/>
                <a:cs typeface="Times New Roman" panose="02020603050405020304" pitchFamily="18" charset="0"/>
              </a:rPr>
              <a:t>1900</a:t>
            </a:r>
            <a:r>
              <a:rPr lang="zh-CN" altLang="en-US" sz="2000" dirty="0" smtClean="0">
                <a:latin typeface="+mn-ea"/>
              </a:rPr>
              <a:t>年</a:t>
            </a:r>
            <a:r>
              <a:rPr lang="zh-CN" altLang="en-US" sz="2000" dirty="0" smtClean="0">
                <a:solidFill>
                  <a:schemeClr val="folHlink"/>
                </a:solidFill>
                <a:latin typeface="+mn-ea"/>
              </a:rPr>
              <a:t>普朗克</a:t>
            </a:r>
            <a:r>
              <a:rPr lang="zh-CN" altLang="en-US" sz="2000" dirty="0" smtClean="0">
                <a:latin typeface="+mn-ea"/>
              </a:rPr>
              <a:t>（</a:t>
            </a:r>
            <a:r>
              <a:rPr lang="en-US" altLang="zh-CN" sz="2000" dirty="0" err="1" smtClean="0">
                <a:latin typeface="Times New Roman" panose="02020603050405020304" pitchFamily="18" charset="0"/>
                <a:cs typeface="Times New Roman" panose="02020603050405020304" pitchFamily="18" charset="0"/>
              </a:rPr>
              <a:t>M.Plank</a:t>
            </a:r>
            <a:r>
              <a:rPr lang="en-US" altLang="zh-CN" sz="2000" dirty="0" smtClean="0">
                <a:latin typeface="Times New Roman" panose="02020603050405020304" pitchFamily="18" charset="0"/>
                <a:cs typeface="Times New Roman" panose="02020603050405020304" pitchFamily="18" charset="0"/>
              </a:rPr>
              <a:t> 1858</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1947</a:t>
            </a:r>
            <a:r>
              <a:rPr lang="zh-CN" altLang="en-US" sz="2000" dirty="0" smtClean="0">
                <a:latin typeface="+mn-ea"/>
              </a:rPr>
              <a:t>）发表了著名的</a:t>
            </a:r>
            <a:r>
              <a:rPr lang="zh-CN" altLang="en-US" sz="2000" dirty="0" smtClean="0">
                <a:solidFill>
                  <a:srgbClr val="FF0000"/>
                </a:solidFill>
                <a:latin typeface="+mn-ea"/>
              </a:rPr>
              <a:t>量子假说</a:t>
            </a:r>
            <a:r>
              <a:rPr lang="zh-CN" altLang="en-US" sz="2000" dirty="0" smtClean="0">
                <a:latin typeface="+mn-ea"/>
              </a:rPr>
              <a:t>，但当时很少有人注意他的文章，更不要说理解它了；连普朗克本人也不喜欢自己的“量子”，他与很多人一起想把量子说纳入经典轨道。</a:t>
            </a:r>
            <a:endParaRPr lang="en-US" altLang="zh-CN" sz="2000" dirty="0" smtClean="0">
              <a:latin typeface="+mn-ea"/>
            </a:endParaRPr>
          </a:p>
          <a:p>
            <a:pPr algn="just">
              <a:spcAft>
                <a:spcPts val="1200"/>
              </a:spcAft>
            </a:pPr>
            <a:r>
              <a:rPr lang="zh-CN" altLang="en-US" sz="2000" dirty="0" smtClean="0">
                <a:solidFill>
                  <a:schemeClr val="folHlink"/>
                </a:solidFill>
                <a:latin typeface="+mn-ea"/>
              </a:rPr>
              <a:t>爱因斯坦</a:t>
            </a:r>
            <a:r>
              <a:rPr lang="zh-CN" altLang="en-US" sz="2000" dirty="0" smtClean="0">
                <a:latin typeface="+mn-ea"/>
              </a:rPr>
              <a:t>（</a:t>
            </a:r>
            <a:r>
              <a:rPr lang="en-US" altLang="zh-CN" sz="2000" dirty="0" err="1" smtClean="0">
                <a:latin typeface="Times New Roman" panose="02020603050405020304" pitchFamily="18" charset="0"/>
                <a:cs typeface="Times New Roman" panose="02020603050405020304" pitchFamily="18" charset="0"/>
              </a:rPr>
              <a:t>A.Einstein</a:t>
            </a:r>
            <a:r>
              <a:rPr lang="en-US" altLang="zh-CN" sz="2000" dirty="0" smtClean="0">
                <a:latin typeface="Times New Roman" panose="02020603050405020304" pitchFamily="18" charset="0"/>
                <a:cs typeface="Times New Roman" panose="02020603050405020304" pitchFamily="18" charset="0"/>
              </a:rPr>
              <a:t> 1876</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1955</a:t>
            </a:r>
            <a:r>
              <a:rPr lang="zh-CN" altLang="en-US" sz="2000" dirty="0" smtClean="0">
                <a:latin typeface="+mn-ea"/>
              </a:rPr>
              <a:t>）却认真对待这一革命性的观念，他在提出狭义相对论的同年（</a:t>
            </a:r>
            <a:r>
              <a:rPr lang="en-US" altLang="zh-CN" sz="2000" dirty="0" smtClean="0">
                <a:latin typeface="Times New Roman" panose="02020603050405020304" pitchFamily="18" charset="0"/>
                <a:cs typeface="Times New Roman" panose="02020603050405020304" pitchFamily="18" charset="0"/>
              </a:rPr>
              <a:t>1905</a:t>
            </a:r>
            <a:r>
              <a:rPr lang="zh-CN" altLang="en-US" sz="2000" dirty="0" smtClean="0">
                <a:latin typeface="+mn-ea"/>
              </a:rPr>
              <a:t>）年明确地提出了</a:t>
            </a:r>
            <a:r>
              <a:rPr lang="zh-CN" altLang="en-US" sz="2000" dirty="0" smtClean="0">
                <a:solidFill>
                  <a:srgbClr val="FF0000"/>
                </a:solidFill>
                <a:latin typeface="+mn-ea"/>
              </a:rPr>
              <a:t>光量子</a:t>
            </a:r>
            <a:r>
              <a:rPr lang="zh-CN" altLang="en-US" sz="2000" dirty="0" smtClean="0">
                <a:latin typeface="+mn-ea"/>
              </a:rPr>
              <a:t>的概念。爱因斯坦的论文同样不受名人的重视；甚至到了</a:t>
            </a:r>
            <a:r>
              <a:rPr lang="en-US" altLang="zh-CN" sz="2000" dirty="0" smtClean="0">
                <a:latin typeface="Times New Roman" panose="02020603050405020304" pitchFamily="18" charset="0"/>
                <a:cs typeface="Times New Roman" panose="02020603050405020304" pitchFamily="18" charset="0"/>
              </a:rPr>
              <a:t>1913</a:t>
            </a:r>
            <a:r>
              <a:rPr lang="zh-CN" altLang="en-US" sz="2000" dirty="0" smtClean="0">
                <a:latin typeface="+mn-ea"/>
              </a:rPr>
              <a:t>年，德国最著名的四位物理学家（包括普朗克在内）在一封信中还把爱因斯坦的光量子概念说成是“迷失了方向”。</a:t>
            </a:r>
            <a:endParaRPr lang="en-US" altLang="zh-CN" sz="2000" dirty="0" smtClean="0">
              <a:latin typeface="+mn-ea"/>
            </a:endParaRPr>
          </a:p>
          <a:p>
            <a:pPr algn="just">
              <a:spcAft>
                <a:spcPts val="1200"/>
              </a:spcAft>
            </a:pPr>
            <a:r>
              <a:rPr lang="zh-CN" altLang="en-US" sz="2000" dirty="0" smtClean="0">
                <a:latin typeface="+mn-ea"/>
              </a:rPr>
              <a:t>年仅</a:t>
            </a:r>
            <a:r>
              <a:rPr lang="en-US" altLang="zh-CN" sz="2000" dirty="0" smtClean="0">
                <a:latin typeface="Times New Roman" panose="02020603050405020304" pitchFamily="18" charset="0"/>
                <a:cs typeface="Times New Roman" panose="02020603050405020304" pitchFamily="18" charset="0"/>
              </a:rPr>
              <a:t>28</a:t>
            </a:r>
            <a:r>
              <a:rPr lang="zh-CN" altLang="en-US" sz="2000" dirty="0" smtClean="0">
                <a:latin typeface="+mn-ea"/>
              </a:rPr>
              <a:t>岁的丹麦物理学家</a:t>
            </a:r>
            <a:r>
              <a:rPr lang="zh-CN" altLang="en-US" sz="2000" dirty="0" smtClean="0">
                <a:solidFill>
                  <a:schemeClr val="folHlink"/>
                </a:solidFill>
                <a:latin typeface="+mn-ea"/>
              </a:rPr>
              <a:t>尼尔斯</a:t>
            </a:r>
            <a:r>
              <a:rPr lang="en-US" altLang="zh-CN" sz="2000" dirty="0" smtClean="0">
                <a:solidFill>
                  <a:schemeClr val="folHlink"/>
                </a:solidFill>
                <a:latin typeface="+mn-ea"/>
              </a:rPr>
              <a:t>·</a:t>
            </a:r>
            <a:r>
              <a:rPr lang="zh-CN" altLang="en-US" sz="2000" dirty="0" smtClean="0">
                <a:solidFill>
                  <a:schemeClr val="folHlink"/>
                </a:solidFill>
                <a:latin typeface="+mn-ea"/>
              </a:rPr>
              <a:t>玻尔</a:t>
            </a:r>
            <a:r>
              <a:rPr lang="zh-CN" altLang="en-US" sz="2000" dirty="0" smtClean="0">
                <a:latin typeface="+mn-ea"/>
              </a:rPr>
              <a:t>，却创造性地把量子概念用到了当时人们持怀疑的卢瑟福原子结构模型，解释了近</a:t>
            </a:r>
            <a:r>
              <a:rPr lang="en-US" altLang="zh-CN" sz="2000" dirty="0" smtClean="0">
                <a:latin typeface="Times New Roman" panose="02020603050405020304" pitchFamily="18" charset="0"/>
                <a:cs typeface="Times New Roman" panose="02020603050405020304" pitchFamily="18" charset="0"/>
              </a:rPr>
              <a:t>30</a:t>
            </a:r>
            <a:r>
              <a:rPr lang="zh-CN" altLang="en-US" sz="2000" dirty="0" smtClean="0">
                <a:latin typeface="+mn-ea"/>
              </a:rPr>
              <a:t>年的光谱之谜。</a:t>
            </a:r>
          </a:p>
        </p:txBody>
      </p:sp>
      <p:sp>
        <p:nvSpPr>
          <p:cNvPr id="4098" name="Rectangle 2"/>
          <p:cNvSpPr>
            <a:spLocks noGrp="1" noChangeArrowheads="1"/>
          </p:cNvSpPr>
          <p:nvPr>
            <p:ph type="title"/>
          </p:nvPr>
        </p:nvSpPr>
        <p:spPr/>
        <p:txBody>
          <a:bodyPr>
            <a:normAutofit/>
          </a:bodyPr>
          <a:lstStyle/>
          <a:p>
            <a:pPr eaLnBrk="1" hangingPunct="1"/>
            <a:r>
              <a:rPr lang="zh-CN" altLang="en-US" sz="2800" b="1" dirty="0" smtClean="0">
                <a:solidFill>
                  <a:schemeClr val="hlink"/>
                </a:solidFill>
                <a:latin typeface="+mn-ea"/>
                <a:ea typeface="+mn-ea"/>
              </a:rPr>
              <a:t>量子假说</a:t>
            </a:r>
            <a:endParaRPr lang="zh-CN" altLang="en-US" sz="2800" dirty="0" smtClean="0">
              <a:solidFill>
                <a:schemeClr val="hlink"/>
              </a:solidFill>
              <a:latin typeface="+mn-ea"/>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anim calcmode="lin" valueType="num">
                                      <p:cBhvr>
                                        <p:cTn id="7" dur="500" fill="hold"/>
                                        <p:tgtEl>
                                          <p:spTgt spid="2058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058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 calcmode="lin" valueType="num">
                                      <p:cBhvr>
                                        <p:cTn id="13" dur="500" fill="hold"/>
                                        <p:tgtEl>
                                          <p:spTgt spid="20582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2058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5827">
                                            <p:txEl>
                                              <p:pRg st="2" end="2"/>
                                            </p:txEl>
                                          </p:spTgt>
                                        </p:tgtEl>
                                        <p:attrNameLst>
                                          <p:attrName>style.visibility</p:attrName>
                                        </p:attrNameLst>
                                      </p:cBhvr>
                                      <p:to>
                                        <p:strVal val="visible"/>
                                      </p:to>
                                    </p:set>
                                    <p:anim calcmode="lin" valueType="num">
                                      <p:cBhvr>
                                        <p:cTn id="19" dur="500" fill="hold"/>
                                        <p:tgtEl>
                                          <p:spTgt spid="20582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0582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3"/>
          <p:cNvSpPr>
            <a:spLocks noGrp="1" noChangeArrowheads="1"/>
          </p:cNvSpPr>
          <p:nvPr>
            <p:ph idx="1"/>
          </p:nvPr>
        </p:nvSpPr>
        <p:spPr>
          <a:xfrm>
            <a:off x="395536" y="1340768"/>
            <a:ext cx="8229600" cy="4525962"/>
          </a:xfrm>
        </p:spPr>
        <p:txBody>
          <a:bodyPr/>
          <a:lstStyle/>
          <a:p>
            <a:pPr marL="342900" indent="-342900" algn="just">
              <a:spcAft>
                <a:spcPts val="1200"/>
              </a:spcAft>
            </a:pPr>
            <a:r>
              <a:rPr lang="zh-CN" altLang="en-US" sz="2400" dirty="0" smtClean="0">
                <a:latin typeface="+mn-ea"/>
              </a:rPr>
              <a:t>什么叫黑体辐射？记得有时在评论某人物时（例如，莎士比亚的喜剧</a:t>
            </a:r>
            <a:r>
              <a:rPr lang="en-US" altLang="zh-CN" sz="2400" dirty="0" smtClean="0">
                <a:latin typeface="+mn-ea"/>
              </a:rPr>
              <a:t>《</a:t>
            </a:r>
            <a:r>
              <a:rPr lang="zh-CN" altLang="en-US" sz="2400" dirty="0" smtClean="0">
                <a:latin typeface="+mn-ea"/>
              </a:rPr>
              <a:t>威尼斯商人</a:t>
            </a:r>
            <a:r>
              <a:rPr lang="en-US" altLang="zh-CN" sz="2400" dirty="0" smtClean="0">
                <a:latin typeface="+mn-ea"/>
              </a:rPr>
              <a:t>》</a:t>
            </a:r>
            <a:r>
              <a:rPr lang="zh-CN" altLang="en-US" sz="2400" dirty="0" smtClean="0">
                <a:latin typeface="+mn-ea"/>
              </a:rPr>
              <a:t>中的高利贷者夏洛克），人们会贬称他“黑心”，就是说这个人对什么东西都贪得无厌。</a:t>
            </a:r>
            <a:endParaRPr lang="en-US" altLang="zh-CN" sz="2400" dirty="0" smtClean="0">
              <a:latin typeface="+mn-ea"/>
            </a:endParaRPr>
          </a:p>
          <a:p>
            <a:pPr marL="342900" indent="-342900" algn="just">
              <a:spcAft>
                <a:spcPts val="1200"/>
              </a:spcAft>
            </a:pPr>
            <a:r>
              <a:rPr lang="zh-CN" altLang="en-US" sz="2400" dirty="0" smtClean="0">
                <a:solidFill>
                  <a:srgbClr val="FF0000"/>
                </a:solidFill>
                <a:latin typeface="+mn-ea"/>
              </a:rPr>
              <a:t>若一物体对什么光都吸收而无反射</a:t>
            </a:r>
            <a:r>
              <a:rPr lang="zh-CN" altLang="en-US" sz="2400" dirty="0" smtClean="0">
                <a:latin typeface="+mn-ea"/>
              </a:rPr>
              <a:t>，我们就称这种物体为“</a:t>
            </a:r>
            <a:r>
              <a:rPr lang="zh-CN" altLang="en-US" sz="2400" dirty="0" smtClean="0">
                <a:solidFill>
                  <a:srgbClr val="FF0000"/>
                </a:solidFill>
                <a:latin typeface="+mn-ea"/>
              </a:rPr>
              <a:t>绝对黑体</a:t>
            </a:r>
            <a:r>
              <a:rPr lang="zh-CN" altLang="en-US" sz="2400" dirty="0" smtClean="0">
                <a:latin typeface="+mn-ea"/>
              </a:rPr>
              <a:t>”，简称“黑体”。</a:t>
            </a:r>
            <a:endParaRPr lang="en-US" altLang="zh-CN" sz="2400" dirty="0" smtClean="0">
              <a:latin typeface="+mn-ea"/>
            </a:endParaRPr>
          </a:p>
          <a:p>
            <a:pPr marL="342900" indent="-342900" algn="just">
              <a:spcAft>
                <a:spcPts val="1200"/>
              </a:spcAft>
            </a:pPr>
            <a:r>
              <a:rPr lang="zh-CN" altLang="en-US" sz="2400" dirty="0" smtClean="0">
                <a:latin typeface="+mn-ea"/>
              </a:rPr>
              <a:t>事实上当然不存在“绝对黑体”，不过有些物体可以近似地作为“黑体”来处理，如一束光一旦从狭缝射入某一空腔后，就很难再通过狭缝反射出来，这个空腔的开口就可以被看作是黑体。</a:t>
            </a:r>
          </a:p>
        </p:txBody>
      </p:sp>
      <p:sp>
        <p:nvSpPr>
          <p:cNvPr id="2" name="标题 1"/>
          <p:cNvSpPr>
            <a:spLocks noGrp="1"/>
          </p:cNvSpPr>
          <p:nvPr>
            <p:ph type="title"/>
          </p:nvPr>
        </p:nvSpPr>
        <p:spPr/>
        <p:txBody>
          <a:bodyPr>
            <a:normAutofit/>
          </a:bodyPr>
          <a:lstStyle/>
          <a:p>
            <a:r>
              <a:rPr lang="zh-CN" altLang="en-US" sz="2800" dirty="0"/>
              <a:t>黑体辐射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Effect transition="in" filter="fade">
                                      <p:cBhvr>
                                        <p:cTn id="7" dur="1000"/>
                                        <p:tgtEl>
                                          <p:spTgt spid="206851">
                                            <p:txEl>
                                              <p:pRg st="0" end="0"/>
                                            </p:txEl>
                                          </p:spTgt>
                                        </p:tgtEl>
                                      </p:cBhvr>
                                    </p:animEffect>
                                    <p:anim calcmode="lin" valueType="num">
                                      <p:cBhvr>
                                        <p:cTn id="8" dur="1000" fill="hold"/>
                                        <p:tgtEl>
                                          <p:spTgt spid="206851">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06851">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685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06851">
                                            <p:txEl>
                                              <p:pRg st="1" end="1"/>
                                            </p:txEl>
                                          </p:spTgt>
                                        </p:tgtEl>
                                        <p:attrNameLst>
                                          <p:attrName>style.visibility</p:attrName>
                                        </p:attrNameLst>
                                      </p:cBhvr>
                                      <p:to>
                                        <p:strVal val="visible"/>
                                      </p:to>
                                    </p:set>
                                    <p:animEffect transition="in" filter="fade">
                                      <p:cBhvr>
                                        <p:cTn id="15" dur="1000"/>
                                        <p:tgtEl>
                                          <p:spTgt spid="206851">
                                            <p:txEl>
                                              <p:pRg st="1" end="1"/>
                                            </p:txEl>
                                          </p:spTgt>
                                        </p:tgtEl>
                                      </p:cBhvr>
                                    </p:animEffect>
                                    <p:anim calcmode="lin" valueType="num">
                                      <p:cBhvr>
                                        <p:cTn id="16" dur="1000" fill="hold"/>
                                        <p:tgtEl>
                                          <p:spTgt spid="206851">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06851">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06851">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06851">
                                            <p:txEl>
                                              <p:pRg st="2" end="2"/>
                                            </p:txEl>
                                          </p:spTgt>
                                        </p:tgtEl>
                                        <p:attrNameLst>
                                          <p:attrName>style.visibility</p:attrName>
                                        </p:attrNameLst>
                                      </p:cBhvr>
                                      <p:to>
                                        <p:strVal val="visible"/>
                                      </p:to>
                                    </p:set>
                                    <p:animEffect transition="in" filter="fade">
                                      <p:cBhvr>
                                        <p:cTn id="23" dur="1000"/>
                                        <p:tgtEl>
                                          <p:spTgt spid="206851">
                                            <p:txEl>
                                              <p:pRg st="2" end="2"/>
                                            </p:txEl>
                                          </p:spTgt>
                                        </p:tgtEl>
                                      </p:cBhvr>
                                    </p:animEffect>
                                    <p:anim calcmode="lin" valueType="num">
                                      <p:cBhvr>
                                        <p:cTn id="24" dur="1000" fill="hold"/>
                                        <p:tgtEl>
                                          <p:spTgt spid="206851">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06851">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06851">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5999163" y="479492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spcBef>
                <a:spcPct val="50000"/>
              </a:spcBef>
              <a:buClr>
                <a:schemeClr val="accent2"/>
              </a:buClr>
              <a:buSzPct val="80000"/>
              <a:buFont typeface="Wingdings" panose="05000000000000000000" pitchFamily="2" charset="2"/>
              <a:buChar char="l"/>
            </a:pPr>
            <a:endParaRPr lang="zh-CN" altLang="en-US" b="1">
              <a:latin typeface="黑体" panose="02010609060101010101" pitchFamily="49" charset="-122"/>
              <a:ea typeface="楷体_GB2312" pitchFamily="49" charset="-122"/>
            </a:endParaRPr>
          </a:p>
        </p:txBody>
      </p:sp>
      <p:sp>
        <p:nvSpPr>
          <p:cNvPr id="6148" name="Text Box 4"/>
          <p:cNvSpPr txBox="1">
            <a:spLocks noChangeArrowheads="1"/>
          </p:cNvSpPr>
          <p:nvPr/>
        </p:nvSpPr>
        <p:spPr bwMode="auto">
          <a:xfrm>
            <a:off x="2627784" y="5266407"/>
            <a:ext cx="1512168" cy="4616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r">
              <a:spcBef>
                <a:spcPct val="20000"/>
              </a:spcBef>
              <a:buClr>
                <a:schemeClr val="accent2"/>
              </a:buClr>
              <a:buSzPct val="80000"/>
              <a:buFont typeface="Wingdings" panose="05000000000000000000" pitchFamily="2" charset="2"/>
              <a:buNone/>
            </a:pPr>
            <a:r>
              <a:rPr lang="zh-CN" altLang="en-US" b="1" dirty="0">
                <a:latin typeface="黑体" panose="02010609060101010101" pitchFamily="49" charset="-122"/>
                <a:ea typeface="楷体_GB2312" pitchFamily="49" charset="-122"/>
              </a:rPr>
              <a:t>空腔小孔</a:t>
            </a:r>
          </a:p>
        </p:txBody>
      </p:sp>
      <p:grpSp>
        <p:nvGrpSpPr>
          <p:cNvPr id="323589" name="Group 5"/>
          <p:cNvGrpSpPr>
            <a:grpSpLocks/>
          </p:cNvGrpSpPr>
          <p:nvPr/>
        </p:nvGrpSpPr>
        <p:grpSpPr bwMode="auto">
          <a:xfrm>
            <a:off x="6303963" y="908720"/>
            <a:ext cx="2286000" cy="3200400"/>
            <a:chOff x="240" y="2784"/>
            <a:chExt cx="1231" cy="1325"/>
          </a:xfrm>
        </p:grpSpPr>
        <p:sp>
          <p:nvSpPr>
            <p:cNvPr id="6151" name="Rectangle 6"/>
            <p:cNvSpPr>
              <a:spLocks noChangeArrowheads="1"/>
            </p:cNvSpPr>
            <p:nvPr/>
          </p:nvSpPr>
          <p:spPr bwMode="auto">
            <a:xfrm>
              <a:off x="244" y="3519"/>
              <a:ext cx="1224" cy="586"/>
            </a:xfrm>
            <a:prstGeom prst="rect">
              <a:avLst/>
            </a:prstGeom>
            <a:solidFill>
              <a:srgbClr val="7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52" name="Freeform 7"/>
            <p:cNvSpPr>
              <a:spLocks/>
            </p:cNvSpPr>
            <p:nvPr/>
          </p:nvSpPr>
          <p:spPr bwMode="auto">
            <a:xfrm>
              <a:off x="244" y="3515"/>
              <a:ext cx="1227" cy="8"/>
            </a:xfrm>
            <a:custGeom>
              <a:avLst/>
              <a:gdLst>
                <a:gd name="T0" fmla="*/ 1227 w 2454"/>
                <a:gd name="T1" fmla="*/ 4 h 15"/>
                <a:gd name="T2" fmla="*/ 1224 w 2454"/>
                <a:gd name="T3" fmla="*/ 0 h 15"/>
                <a:gd name="T4" fmla="*/ 0 w 2454"/>
                <a:gd name="T5" fmla="*/ 0 h 15"/>
                <a:gd name="T6" fmla="*/ 0 w 2454"/>
                <a:gd name="T7" fmla="*/ 8 h 15"/>
                <a:gd name="T8" fmla="*/ 1224 w 2454"/>
                <a:gd name="T9" fmla="*/ 8 h 15"/>
                <a:gd name="T10" fmla="*/ 1220 w 2454"/>
                <a:gd name="T11" fmla="*/ 4 h 15"/>
                <a:gd name="T12" fmla="*/ 1227 w 2454"/>
                <a:gd name="T13" fmla="*/ 4 h 15"/>
                <a:gd name="T14" fmla="*/ 1227 w 2454"/>
                <a:gd name="T15" fmla="*/ 0 h 15"/>
                <a:gd name="T16" fmla="*/ 1224 w 2454"/>
                <a:gd name="T17" fmla="*/ 0 h 15"/>
                <a:gd name="T18" fmla="*/ 1227 w 2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54" h="15">
                  <a:moveTo>
                    <a:pt x="2454" y="8"/>
                  </a:moveTo>
                  <a:lnTo>
                    <a:pt x="2447" y="0"/>
                  </a:lnTo>
                  <a:lnTo>
                    <a:pt x="0" y="0"/>
                  </a:lnTo>
                  <a:lnTo>
                    <a:pt x="0" y="15"/>
                  </a:lnTo>
                  <a:lnTo>
                    <a:pt x="2447" y="15"/>
                  </a:lnTo>
                  <a:lnTo>
                    <a:pt x="2439" y="8"/>
                  </a:lnTo>
                  <a:lnTo>
                    <a:pt x="2454" y="8"/>
                  </a:lnTo>
                  <a:lnTo>
                    <a:pt x="2454" y="0"/>
                  </a:lnTo>
                  <a:lnTo>
                    <a:pt x="2447" y="0"/>
                  </a:lnTo>
                  <a:lnTo>
                    <a:pt x="245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Freeform 8"/>
            <p:cNvSpPr>
              <a:spLocks/>
            </p:cNvSpPr>
            <p:nvPr/>
          </p:nvSpPr>
          <p:spPr bwMode="auto">
            <a:xfrm>
              <a:off x="1464" y="3519"/>
              <a:ext cx="7" cy="590"/>
            </a:xfrm>
            <a:custGeom>
              <a:avLst/>
              <a:gdLst>
                <a:gd name="T0" fmla="*/ 4 w 15"/>
                <a:gd name="T1" fmla="*/ 590 h 1179"/>
                <a:gd name="T2" fmla="*/ 7 w 15"/>
                <a:gd name="T3" fmla="*/ 586 h 1179"/>
                <a:gd name="T4" fmla="*/ 7 w 15"/>
                <a:gd name="T5" fmla="*/ 0 h 1179"/>
                <a:gd name="T6" fmla="*/ 0 w 15"/>
                <a:gd name="T7" fmla="*/ 0 h 1179"/>
                <a:gd name="T8" fmla="*/ 0 w 15"/>
                <a:gd name="T9" fmla="*/ 586 h 1179"/>
                <a:gd name="T10" fmla="*/ 4 w 15"/>
                <a:gd name="T11" fmla="*/ 582 h 1179"/>
                <a:gd name="T12" fmla="*/ 4 w 15"/>
                <a:gd name="T13" fmla="*/ 590 h 1179"/>
                <a:gd name="T14" fmla="*/ 7 w 15"/>
                <a:gd name="T15" fmla="*/ 590 h 1179"/>
                <a:gd name="T16" fmla="*/ 7 w 15"/>
                <a:gd name="T17" fmla="*/ 586 h 1179"/>
                <a:gd name="T18" fmla="*/ 4 w 15"/>
                <a:gd name="T19" fmla="*/ 590 h 1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79">
                  <a:moveTo>
                    <a:pt x="8" y="1179"/>
                  </a:moveTo>
                  <a:lnTo>
                    <a:pt x="15" y="1171"/>
                  </a:lnTo>
                  <a:lnTo>
                    <a:pt x="15" y="0"/>
                  </a:lnTo>
                  <a:lnTo>
                    <a:pt x="0" y="0"/>
                  </a:lnTo>
                  <a:lnTo>
                    <a:pt x="0" y="1171"/>
                  </a:lnTo>
                  <a:lnTo>
                    <a:pt x="8" y="1164"/>
                  </a:lnTo>
                  <a:lnTo>
                    <a:pt x="8" y="1179"/>
                  </a:lnTo>
                  <a:lnTo>
                    <a:pt x="15" y="1179"/>
                  </a:lnTo>
                  <a:lnTo>
                    <a:pt x="15" y="1171"/>
                  </a:lnTo>
                  <a:lnTo>
                    <a:pt x="8" y="11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4" name="Freeform 9"/>
            <p:cNvSpPr>
              <a:spLocks/>
            </p:cNvSpPr>
            <p:nvPr/>
          </p:nvSpPr>
          <p:spPr bwMode="auto">
            <a:xfrm>
              <a:off x="240" y="4102"/>
              <a:ext cx="1228" cy="7"/>
            </a:xfrm>
            <a:custGeom>
              <a:avLst/>
              <a:gdLst>
                <a:gd name="T0" fmla="*/ 0 w 2455"/>
                <a:gd name="T1" fmla="*/ 3 h 15"/>
                <a:gd name="T2" fmla="*/ 4 w 2455"/>
                <a:gd name="T3" fmla="*/ 7 h 15"/>
                <a:gd name="T4" fmla="*/ 1228 w 2455"/>
                <a:gd name="T5" fmla="*/ 7 h 15"/>
                <a:gd name="T6" fmla="*/ 1228 w 2455"/>
                <a:gd name="T7" fmla="*/ 0 h 15"/>
                <a:gd name="T8" fmla="*/ 4 w 2455"/>
                <a:gd name="T9" fmla="*/ 0 h 15"/>
                <a:gd name="T10" fmla="*/ 8 w 2455"/>
                <a:gd name="T11" fmla="*/ 3 h 15"/>
                <a:gd name="T12" fmla="*/ 0 w 2455"/>
                <a:gd name="T13" fmla="*/ 3 h 15"/>
                <a:gd name="T14" fmla="*/ 0 w 2455"/>
                <a:gd name="T15" fmla="*/ 7 h 15"/>
                <a:gd name="T16" fmla="*/ 4 w 2455"/>
                <a:gd name="T17" fmla="*/ 7 h 15"/>
                <a:gd name="T18" fmla="*/ 0 w 245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55" h="15">
                  <a:moveTo>
                    <a:pt x="0" y="7"/>
                  </a:moveTo>
                  <a:lnTo>
                    <a:pt x="8" y="15"/>
                  </a:lnTo>
                  <a:lnTo>
                    <a:pt x="2455" y="15"/>
                  </a:lnTo>
                  <a:lnTo>
                    <a:pt x="245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5" name="Freeform 10"/>
            <p:cNvSpPr>
              <a:spLocks/>
            </p:cNvSpPr>
            <p:nvPr/>
          </p:nvSpPr>
          <p:spPr bwMode="auto">
            <a:xfrm>
              <a:off x="240" y="3515"/>
              <a:ext cx="7" cy="590"/>
            </a:xfrm>
            <a:custGeom>
              <a:avLst/>
              <a:gdLst>
                <a:gd name="T0" fmla="*/ 4 w 15"/>
                <a:gd name="T1" fmla="*/ 0 h 1179"/>
                <a:gd name="T2" fmla="*/ 0 w 15"/>
                <a:gd name="T3" fmla="*/ 4 h 1179"/>
                <a:gd name="T4" fmla="*/ 0 w 15"/>
                <a:gd name="T5" fmla="*/ 590 h 1179"/>
                <a:gd name="T6" fmla="*/ 7 w 15"/>
                <a:gd name="T7" fmla="*/ 590 h 1179"/>
                <a:gd name="T8" fmla="*/ 7 w 15"/>
                <a:gd name="T9" fmla="*/ 4 h 1179"/>
                <a:gd name="T10" fmla="*/ 4 w 15"/>
                <a:gd name="T11" fmla="*/ 8 h 1179"/>
                <a:gd name="T12" fmla="*/ 4 w 15"/>
                <a:gd name="T13" fmla="*/ 0 h 1179"/>
                <a:gd name="T14" fmla="*/ 0 w 15"/>
                <a:gd name="T15" fmla="*/ 0 h 1179"/>
                <a:gd name="T16" fmla="*/ 0 w 15"/>
                <a:gd name="T17" fmla="*/ 4 h 1179"/>
                <a:gd name="T18" fmla="*/ 4 w 15"/>
                <a:gd name="T19" fmla="*/ 0 h 1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79">
                  <a:moveTo>
                    <a:pt x="8" y="0"/>
                  </a:moveTo>
                  <a:lnTo>
                    <a:pt x="0" y="8"/>
                  </a:lnTo>
                  <a:lnTo>
                    <a:pt x="0" y="1179"/>
                  </a:lnTo>
                  <a:lnTo>
                    <a:pt x="15" y="1179"/>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6" name="Freeform 11"/>
            <p:cNvSpPr>
              <a:spLocks/>
            </p:cNvSpPr>
            <p:nvPr/>
          </p:nvSpPr>
          <p:spPr bwMode="auto">
            <a:xfrm>
              <a:off x="330" y="3789"/>
              <a:ext cx="1057" cy="277"/>
            </a:xfrm>
            <a:custGeom>
              <a:avLst/>
              <a:gdLst>
                <a:gd name="T0" fmla="*/ 6 w 2114"/>
                <a:gd name="T1" fmla="*/ 277 h 554"/>
                <a:gd name="T2" fmla="*/ 1057 w 2114"/>
                <a:gd name="T3" fmla="*/ 277 h 554"/>
                <a:gd name="T4" fmla="*/ 1057 w 2114"/>
                <a:gd name="T5" fmla="*/ 70 h 554"/>
                <a:gd name="T6" fmla="*/ 1034 w 2114"/>
                <a:gd name="T7" fmla="*/ 66 h 554"/>
                <a:gd name="T8" fmla="*/ 1031 w 2114"/>
                <a:gd name="T9" fmla="*/ 62 h 554"/>
                <a:gd name="T10" fmla="*/ 1028 w 2114"/>
                <a:gd name="T11" fmla="*/ 58 h 554"/>
                <a:gd name="T12" fmla="*/ 1025 w 2114"/>
                <a:gd name="T13" fmla="*/ 55 h 554"/>
                <a:gd name="T14" fmla="*/ 1022 w 2114"/>
                <a:gd name="T15" fmla="*/ 52 h 554"/>
                <a:gd name="T16" fmla="*/ 1005 w 2114"/>
                <a:gd name="T17" fmla="*/ 65 h 554"/>
                <a:gd name="T18" fmla="*/ 1008 w 2114"/>
                <a:gd name="T19" fmla="*/ 48 h 554"/>
                <a:gd name="T20" fmla="*/ 998 w 2114"/>
                <a:gd name="T21" fmla="*/ 46 h 554"/>
                <a:gd name="T22" fmla="*/ 988 w 2114"/>
                <a:gd name="T23" fmla="*/ 74 h 554"/>
                <a:gd name="T24" fmla="*/ 986 w 2114"/>
                <a:gd name="T25" fmla="*/ 55 h 554"/>
                <a:gd name="T26" fmla="*/ 977 w 2114"/>
                <a:gd name="T27" fmla="*/ 52 h 554"/>
                <a:gd name="T28" fmla="*/ 980 w 2114"/>
                <a:gd name="T29" fmla="*/ 82 h 554"/>
                <a:gd name="T30" fmla="*/ 973 w 2114"/>
                <a:gd name="T31" fmla="*/ 73 h 554"/>
                <a:gd name="T32" fmla="*/ 961 w 2114"/>
                <a:gd name="T33" fmla="*/ 93 h 554"/>
                <a:gd name="T34" fmla="*/ 148 w 2114"/>
                <a:gd name="T35" fmla="*/ 46 h 554"/>
                <a:gd name="T36" fmla="*/ 66 w 2114"/>
                <a:gd name="T37" fmla="*/ 0 h 554"/>
                <a:gd name="T38" fmla="*/ 55 w 2114"/>
                <a:gd name="T39" fmla="*/ 4 h 554"/>
                <a:gd name="T40" fmla="*/ 47 w 2114"/>
                <a:gd name="T41" fmla="*/ 1 h 554"/>
                <a:gd name="T42" fmla="*/ 42 w 2114"/>
                <a:gd name="T43" fmla="*/ 30 h 554"/>
                <a:gd name="T44" fmla="*/ 35 w 2114"/>
                <a:gd name="T45" fmla="*/ 13 h 554"/>
                <a:gd name="T46" fmla="*/ 27 w 2114"/>
                <a:gd name="T47" fmla="*/ 17 h 554"/>
                <a:gd name="T48" fmla="*/ 27 w 2114"/>
                <a:gd name="T49" fmla="*/ 46 h 554"/>
                <a:gd name="T50" fmla="*/ 21 w 2114"/>
                <a:gd name="T51" fmla="*/ 23 h 554"/>
                <a:gd name="T52" fmla="*/ 15 w 2114"/>
                <a:gd name="T53" fmla="*/ 25 h 554"/>
                <a:gd name="T54" fmla="*/ 15 w 2114"/>
                <a:gd name="T55" fmla="*/ 71 h 554"/>
                <a:gd name="T56" fmla="*/ 8 w 2114"/>
                <a:gd name="T57" fmla="*/ 58 h 554"/>
                <a:gd name="T58" fmla="*/ 0 w 2114"/>
                <a:gd name="T59" fmla="*/ 63 h 554"/>
                <a:gd name="T60" fmla="*/ 5 w 2114"/>
                <a:gd name="T61" fmla="*/ 101 h 554"/>
                <a:gd name="T62" fmla="*/ 7 w 2114"/>
                <a:gd name="T63" fmla="*/ 166 h 554"/>
                <a:gd name="T64" fmla="*/ 7 w 2114"/>
                <a:gd name="T65" fmla="*/ 233 h 554"/>
                <a:gd name="T66" fmla="*/ 6 w 2114"/>
                <a:gd name="T67" fmla="*/ 277 h 5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14" h="554">
                  <a:moveTo>
                    <a:pt x="11" y="554"/>
                  </a:moveTo>
                  <a:lnTo>
                    <a:pt x="2113" y="554"/>
                  </a:lnTo>
                  <a:lnTo>
                    <a:pt x="2114" y="139"/>
                  </a:lnTo>
                  <a:lnTo>
                    <a:pt x="2067" y="131"/>
                  </a:lnTo>
                  <a:lnTo>
                    <a:pt x="2062" y="124"/>
                  </a:lnTo>
                  <a:lnTo>
                    <a:pt x="2056" y="116"/>
                  </a:lnTo>
                  <a:lnTo>
                    <a:pt x="2049" y="109"/>
                  </a:lnTo>
                  <a:lnTo>
                    <a:pt x="2043" y="103"/>
                  </a:lnTo>
                  <a:lnTo>
                    <a:pt x="2009" y="129"/>
                  </a:lnTo>
                  <a:lnTo>
                    <a:pt x="2016" y="95"/>
                  </a:lnTo>
                  <a:lnTo>
                    <a:pt x="1996" y="92"/>
                  </a:lnTo>
                  <a:lnTo>
                    <a:pt x="1975" y="147"/>
                  </a:lnTo>
                  <a:lnTo>
                    <a:pt x="1971" y="110"/>
                  </a:lnTo>
                  <a:lnTo>
                    <a:pt x="1953" y="103"/>
                  </a:lnTo>
                  <a:lnTo>
                    <a:pt x="1960" y="163"/>
                  </a:lnTo>
                  <a:lnTo>
                    <a:pt x="1945" y="146"/>
                  </a:lnTo>
                  <a:lnTo>
                    <a:pt x="1922" y="186"/>
                  </a:lnTo>
                  <a:lnTo>
                    <a:pt x="296" y="92"/>
                  </a:lnTo>
                  <a:lnTo>
                    <a:pt x="132" y="0"/>
                  </a:lnTo>
                  <a:lnTo>
                    <a:pt x="110" y="8"/>
                  </a:lnTo>
                  <a:lnTo>
                    <a:pt x="94" y="2"/>
                  </a:lnTo>
                  <a:lnTo>
                    <a:pt x="83" y="60"/>
                  </a:lnTo>
                  <a:lnTo>
                    <a:pt x="69" y="26"/>
                  </a:lnTo>
                  <a:lnTo>
                    <a:pt x="54" y="33"/>
                  </a:lnTo>
                  <a:lnTo>
                    <a:pt x="53" y="92"/>
                  </a:lnTo>
                  <a:lnTo>
                    <a:pt x="41" y="45"/>
                  </a:lnTo>
                  <a:lnTo>
                    <a:pt x="30" y="50"/>
                  </a:lnTo>
                  <a:lnTo>
                    <a:pt x="30" y="142"/>
                  </a:lnTo>
                  <a:lnTo>
                    <a:pt x="15" y="116"/>
                  </a:lnTo>
                  <a:lnTo>
                    <a:pt x="0" y="126"/>
                  </a:lnTo>
                  <a:lnTo>
                    <a:pt x="10" y="201"/>
                  </a:lnTo>
                  <a:lnTo>
                    <a:pt x="13" y="331"/>
                  </a:lnTo>
                  <a:lnTo>
                    <a:pt x="13" y="465"/>
                  </a:lnTo>
                  <a:lnTo>
                    <a:pt x="11" y="554"/>
                  </a:lnTo>
                  <a:close/>
                </a:path>
              </a:pathLst>
            </a:custGeom>
            <a:solidFill>
              <a:srgbClr val="02C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Freeform 12"/>
            <p:cNvSpPr>
              <a:spLocks/>
            </p:cNvSpPr>
            <p:nvPr/>
          </p:nvSpPr>
          <p:spPr bwMode="auto">
            <a:xfrm>
              <a:off x="336" y="4062"/>
              <a:ext cx="1054" cy="7"/>
            </a:xfrm>
            <a:custGeom>
              <a:avLst/>
              <a:gdLst>
                <a:gd name="T0" fmla="*/ 1047 w 2109"/>
                <a:gd name="T1" fmla="*/ 4 h 15"/>
                <a:gd name="T2" fmla="*/ 1051 w 2109"/>
                <a:gd name="T3" fmla="*/ 0 h 15"/>
                <a:gd name="T4" fmla="*/ 0 w 2109"/>
                <a:gd name="T5" fmla="*/ 0 h 15"/>
                <a:gd name="T6" fmla="*/ 0 w 2109"/>
                <a:gd name="T7" fmla="*/ 7 h 15"/>
                <a:gd name="T8" fmla="*/ 1051 w 2109"/>
                <a:gd name="T9" fmla="*/ 7 h 15"/>
                <a:gd name="T10" fmla="*/ 1054 w 2109"/>
                <a:gd name="T11" fmla="*/ 4 h 15"/>
                <a:gd name="T12" fmla="*/ 1051 w 2109"/>
                <a:gd name="T13" fmla="*/ 7 h 15"/>
                <a:gd name="T14" fmla="*/ 1054 w 2109"/>
                <a:gd name="T15" fmla="*/ 7 h 15"/>
                <a:gd name="T16" fmla="*/ 1054 w 2109"/>
                <a:gd name="T17" fmla="*/ 4 h 15"/>
                <a:gd name="T18" fmla="*/ 1047 w 210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9" h="15">
                  <a:moveTo>
                    <a:pt x="2094" y="8"/>
                  </a:moveTo>
                  <a:lnTo>
                    <a:pt x="2102" y="0"/>
                  </a:lnTo>
                  <a:lnTo>
                    <a:pt x="0" y="0"/>
                  </a:lnTo>
                  <a:lnTo>
                    <a:pt x="0" y="15"/>
                  </a:lnTo>
                  <a:lnTo>
                    <a:pt x="2102" y="15"/>
                  </a:lnTo>
                  <a:lnTo>
                    <a:pt x="2109" y="8"/>
                  </a:lnTo>
                  <a:lnTo>
                    <a:pt x="2102" y="15"/>
                  </a:lnTo>
                  <a:lnTo>
                    <a:pt x="2109" y="15"/>
                  </a:lnTo>
                  <a:lnTo>
                    <a:pt x="2109" y="8"/>
                  </a:lnTo>
                  <a:lnTo>
                    <a:pt x="209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8" name="Freeform 13"/>
            <p:cNvSpPr>
              <a:spLocks/>
            </p:cNvSpPr>
            <p:nvPr/>
          </p:nvSpPr>
          <p:spPr bwMode="auto">
            <a:xfrm>
              <a:off x="1383" y="3855"/>
              <a:ext cx="8" cy="211"/>
            </a:xfrm>
            <a:custGeom>
              <a:avLst/>
              <a:gdLst>
                <a:gd name="T0" fmla="*/ 4 w 16"/>
                <a:gd name="T1" fmla="*/ 7 h 422"/>
                <a:gd name="T2" fmla="*/ 1 w 16"/>
                <a:gd name="T3" fmla="*/ 4 h 422"/>
                <a:gd name="T4" fmla="*/ 0 w 16"/>
                <a:gd name="T5" fmla="*/ 211 h 422"/>
                <a:gd name="T6" fmla="*/ 8 w 16"/>
                <a:gd name="T7" fmla="*/ 211 h 422"/>
                <a:gd name="T8" fmla="*/ 8 w 16"/>
                <a:gd name="T9" fmla="*/ 4 h 422"/>
                <a:gd name="T10" fmla="*/ 5 w 16"/>
                <a:gd name="T11" fmla="*/ 0 h 422"/>
                <a:gd name="T12" fmla="*/ 8 w 16"/>
                <a:gd name="T13" fmla="*/ 4 h 422"/>
                <a:gd name="T14" fmla="*/ 8 w 16"/>
                <a:gd name="T15" fmla="*/ 1 h 422"/>
                <a:gd name="T16" fmla="*/ 5 w 16"/>
                <a:gd name="T17" fmla="*/ 0 h 422"/>
                <a:gd name="T18" fmla="*/ 4 w 16"/>
                <a:gd name="T19" fmla="*/ 7 h 4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422">
                  <a:moveTo>
                    <a:pt x="8" y="14"/>
                  </a:moveTo>
                  <a:lnTo>
                    <a:pt x="1" y="7"/>
                  </a:lnTo>
                  <a:lnTo>
                    <a:pt x="0" y="422"/>
                  </a:lnTo>
                  <a:lnTo>
                    <a:pt x="15" y="422"/>
                  </a:lnTo>
                  <a:lnTo>
                    <a:pt x="16" y="7"/>
                  </a:lnTo>
                  <a:lnTo>
                    <a:pt x="10" y="0"/>
                  </a:lnTo>
                  <a:lnTo>
                    <a:pt x="16" y="7"/>
                  </a:lnTo>
                  <a:lnTo>
                    <a:pt x="15" y="1"/>
                  </a:lnTo>
                  <a:lnTo>
                    <a:pt x="10" y="0"/>
                  </a:lnTo>
                  <a:lnTo>
                    <a:pt x="8"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9" name="Freeform 14"/>
            <p:cNvSpPr>
              <a:spLocks/>
            </p:cNvSpPr>
            <p:nvPr/>
          </p:nvSpPr>
          <p:spPr bwMode="auto">
            <a:xfrm>
              <a:off x="1362" y="3852"/>
              <a:ext cx="26" cy="10"/>
            </a:xfrm>
            <a:custGeom>
              <a:avLst/>
              <a:gdLst>
                <a:gd name="T0" fmla="*/ 0 w 53"/>
                <a:gd name="T1" fmla="*/ 5 h 21"/>
                <a:gd name="T2" fmla="*/ 25 w 53"/>
                <a:gd name="T3" fmla="*/ 10 h 21"/>
                <a:gd name="T4" fmla="*/ 26 w 53"/>
                <a:gd name="T5" fmla="*/ 3 h 21"/>
                <a:gd name="T6" fmla="*/ 3 w 53"/>
                <a:gd name="T7" fmla="*/ 0 h 21"/>
                <a:gd name="T8" fmla="*/ 5 w 53"/>
                <a:gd name="T9" fmla="*/ 1 h 21"/>
                <a:gd name="T10" fmla="*/ 0 w 53"/>
                <a:gd name="T11" fmla="*/ 5 h 21"/>
                <a:gd name="T12" fmla="*/ 0 w 53"/>
                <a:gd name="T13" fmla="*/ 6 h 21"/>
                <a:gd name="T14" fmla="*/ 0 w 53"/>
                <a:gd name="T15" fmla="*/ 6 h 21"/>
                <a:gd name="T16" fmla="*/ 1 w 53"/>
                <a:gd name="T17" fmla="*/ 6 h 21"/>
                <a:gd name="T18" fmla="*/ 2 w 53"/>
                <a:gd name="T19" fmla="*/ 6 h 21"/>
                <a:gd name="T20" fmla="*/ 0 w 53"/>
                <a:gd name="T21" fmla="*/ 5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1">
                  <a:moveTo>
                    <a:pt x="0" y="11"/>
                  </a:moveTo>
                  <a:lnTo>
                    <a:pt x="51" y="21"/>
                  </a:lnTo>
                  <a:lnTo>
                    <a:pt x="53" y="7"/>
                  </a:lnTo>
                  <a:lnTo>
                    <a:pt x="6" y="0"/>
                  </a:lnTo>
                  <a:lnTo>
                    <a:pt x="10" y="3"/>
                  </a:lnTo>
                  <a:lnTo>
                    <a:pt x="0" y="11"/>
                  </a:lnTo>
                  <a:lnTo>
                    <a:pt x="0" y="12"/>
                  </a:lnTo>
                  <a:lnTo>
                    <a:pt x="1" y="13"/>
                  </a:lnTo>
                  <a:lnTo>
                    <a:pt x="2" y="13"/>
                  </a:lnTo>
                  <a:lnTo>
                    <a:pt x="4" y="13"/>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 name="Freeform 15"/>
            <p:cNvSpPr>
              <a:spLocks/>
            </p:cNvSpPr>
            <p:nvPr/>
          </p:nvSpPr>
          <p:spPr bwMode="auto">
            <a:xfrm>
              <a:off x="1355" y="3844"/>
              <a:ext cx="12" cy="13"/>
            </a:xfrm>
            <a:custGeom>
              <a:avLst/>
              <a:gdLst>
                <a:gd name="T0" fmla="*/ 1 w 24"/>
                <a:gd name="T1" fmla="*/ 5 h 27"/>
                <a:gd name="T2" fmla="*/ 0 w 24"/>
                <a:gd name="T3" fmla="*/ 4 h 27"/>
                <a:gd name="T4" fmla="*/ 7 w 24"/>
                <a:gd name="T5" fmla="*/ 13 h 27"/>
                <a:gd name="T6" fmla="*/ 12 w 24"/>
                <a:gd name="T7" fmla="*/ 9 h 27"/>
                <a:gd name="T8" fmla="*/ 11 w 24"/>
                <a:gd name="T9" fmla="*/ 7 h 27"/>
                <a:gd name="T10" fmla="*/ 9 w 24"/>
                <a:gd name="T11" fmla="*/ 4 h 27"/>
                <a:gd name="T12" fmla="*/ 7 w 24"/>
                <a:gd name="T13" fmla="*/ 2 h 27"/>
                <a:gd name="T14" fmla="*/ 6 w 24"/>
                <a:gd name="T15" fmla="*/ 0 h 27"/>
                <a:gd name="T16" fmla="*/ 6 w 24"/>
                <a:gd name="T17" fmla="*/ 0 h 27"/>
                <a:gd name="T18" fmla="*/ 6 w 24"/>
                <a:gd name="T19" fmla="*/ 0 h 27"/>
                <a:gd name="T20" fmla="*/ 1 w 24"/>
                <a:gd name="T21" fmla="*/ 5 h 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27">
                  <a:moveTo>
                    <a:pt x="1" y="10"/>
                  </a:moveTo>
                  <a:lnTo>
                    <a:pt x="0" y="9"/>
                  </a:lnTo>
                  <a:lnTo>
                    <a:pt x="14" y="27"/>
                  </a:lnTo>
                  <a:lnTo>
                    <a:pt x="24" y="19"/>
                  </a:lnTo>
                  <a:lnTo>
                    <a:pt x="21" y="14"/>
                  </a:lnTo>
                  <a:lnTo>
                    <a:pt x="18" y="9"/>
                  </a:lnTo>
                  <a:lnTo>
                    <a:pt x="14" y="5"/>
                  </a:lnTo>
                  <a:lnTo>
                    <a:pt x="11" y="0"/>
                  </a:lnTo>
                  <a:lnTo>
                    <a:pt x="12" y="1"/>
                  </a:lnTo>
                  <a:lnTo>
                    <a:pt x="11" y="0"/>
                  </a:lnTo>
                  <a:lnTo>
                    <a:pt x="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1" name="Freeform 16"/>
            <p:cNvSpPr>
              <a:spLocks/>
            </p:cNvSpPr>
            <p:nvPr/>
          </p:nvSpPr>
          <p:spPr bwMode="auto">
            <a:xfrm>
              <a:off x="1349" y="3835"/>
              <a:ext cx="11" cy="14"/>
            </a:xfrm>
            <a:custGeom>
              <a:avLst/>
              <a:gdLst>
                <a:gd name="T0" fmla="*/ 4 w 21"/>
                <a:gd name="T1" fmla="*/ 9 h 26"/>
                <a:gd name="T2" fmla="*/ 0 w 21"/>
                <a:gd name="T3" fmla="*/ 9 h 26"/>
                <a:gd name="T4" fmla="*/ 6 w 21"/>
                <a:gd name="T5" fmla="*/ 14 h 26"/>
                <a:gd name="T6" fmla="*/ 11 w 21"/>
                <a:gd name="T7" fmla="*/ 9 h 26"/>
                <a:gd name="T8" fmla="*/ 4 w 21"/>
                <a:gd name="T9" fmla="*/ 3 h 26"/>
                <a:gd name="T10" fmla="*/ 0 w 21"/>
                <a:gd name="T11" fmla="*/ 3 h 26"/>
                <a:gd name="T12" fmla="*/ 4 w 21"/>
                <a:gd name="T13" fmla="*/ 3 h 26"/>
                <a:gd name="T14" fmla="*/ 3 w 21"/>
                <a:gd name="T15" fmla="*/ 0 h 26"/>
                <a:gd name="T16" fmla="*/ 0 w 21"/>
                <a:gd name="T17" fmla="*/ 3 h 26"/>
                <a:gd name="T18" fmla="*/ 4 w 21"/>
                <a:gd name="T19" fmla="*/ 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26">
                  <a:moveTo>
                    <a:pt x="8" y="16"/>
                  </a:moveTo>
                  <a:lnTo>
                    <a:pt x="0" y="16"/>
                  </a:lnTo>
                  <a:lnTo>
                    <a:pt x="11" y="26"/>
                  </a:lnTo>
                  <a:lnTo>
                    <a:pt x="21" y="16"/>
                  </a:lnTo>
                  <a:lnTo>
                    <a:pt x="8" y="5"/>
                  </a:lnTo>
                  <a:lnTo>
                    <a:pt x="0" y="5"/>
                  </a:lnTo>
                  <a:lnTo>
                    <a:pt x="8" y="5"/>
                  </a:lnTo>
                  <a:lnTo>
                    <a:pt x="5" y="0"/>
                  </a:lnTo>
                  <a:lnTo>
                    <a:pt x="0" y="5"/>
                  </a:lnTo>
                  <a:lnTo>
                    <a:pt x="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2" name="Freeform 17"/>
            <p:cNvSpPr>
              <a:spLocks/>
            </p:cNvSpPr>
            <p:nvPr/>
          </p:nvSpPr>
          <p:spPr bwMode="auto">
            <a:xfrm>
              <a:off x="1329" y="3838"/>
              <a:ext cx="24" cy="25"/>
            </a:xfrm>
            <a:custGeom>
              <a:avLst/>
              <a:gdLst>
                <a:gd name="T0" fmla="*/ 2 w 48"/>
                <a:gd name="T1" fmla="*/ 15 h 49"/>
                <a:gd name="T2" fmla="*/ 8 w 48"/>
                <a:gd name="T3" fmla="*/ 18 h 49"/>
                <a:gd name="T4" fmla="*/ 24 w 48"/>
                <a:gd name="T5" fmla="*/ 6 h 49"/>
                <a:gd name="T6" fmla="*/ 20 w 48"/>
                <a:gd name="T7" fmla="*/ 0 h 49"/>
                <a:gd name="T8" fmla="*/ 4 w 48"/>
                <a:gd name="T9" fmla="*/ 13 h 49"/>
                <a:gd name="T10" fmla="*/ 9 w 48"/>
                <a:gd name="T11" fmla="*/ 16 h 49"/>
                <a:gd name="T12" fmla="*/ 2 w 48"/>
                <a:gd name="T13" fmla="*/ 15 h 49"/>
                <a:gd name="T14" fmla="*/ 0 w 48"/>
                <a:gd name="T15" fmla="*/ 25 h 49"/>
                <a:gd name="T16" fmla="*/ 8 w 48"/>
                <a:gd name="T17" fmla="*/ 18 h 49"/>
                <a:gd name="T18" fmla="*/ 2 w 48"/>
                <a:gd name="T19" fmla="*/ 1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4" y="30"/>
                  </a:moveTo>
                  <a:lnTo>
                    <a:pt x="15" y="36"/>
                  </a:lnTo>
                  <a:lnTo>
                    <a:pt x="48" y="11"/>
                  </a:lnTo>
                  <a:lnTo>
                    <a:pt x="40" y="0"/>
                  </a:lnTo>
                  <a:lnTo>
                    <a:pt x="7" y="26"/>
                  </a:lnTo>
                  <a:lnTo>
                    <a:pt x="17" y="32"/>
                  </a:lnTo>
                  <a:lnTo>
                    <a:pt x="4" y="30"/>
                  </a:lnTo>
                  <a:lnTo>
                    <a:pt x="0" y="49"/>
                  </a:lnTo>
                  <a:lnTo>
                    <a:pt x="15" y="36"/>
                  </a:lnTo>
                  <a:lnTo>
                    <a:pt x="4"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3" name="Freeform 18"/>
            <p:cNvSpPr>
              <a:spLocks/>
            </p:cNvSpPr>
            <p:nvPr/>
          </p:nvSpPr>
          <p:spPr bwMode="auto">
            <a:xfrm>
              <a:off x="1332" y="3834"/>
              <a:ext cx="11" cy="20"/>
            </a:xfrm>
            <a:custGeom>
              <a:avLst/>
              <a:gdLst>
                <a:gd name="T0" fmla="*/ 6 w 23"/>
                <a:gd name="T1" fmla="*/ 6 h 40"/>
                <a:gd name="T2" fmla="*/ 4 w 23"/>
                <a:gd name="T3" fmla="*/ 2 h 40"/>
                <a:gd name="T4" fmla="*/ 0 w 23"/>
                <a:gd name="T5" fmla="*/ 19 h 40"/>
                <a:gd name="T6" fmla="*/ 6 w 23"/>
                <a:gd name="T7" fmla="*/ 20 h 40"/>
                <a:gd name="T8" fmla="*/ 10 w 23"/>
                <a:gd name="T9" fmla="*/ 3 h 40"/>
                <a:gd name="T10" fmla="*/ 7 w 23"/>
                <a:gd name="T11" fmla="*/ 0 h 40"/>
                <a:gd name="T12" fmla="*/ 10 w 23"/>
                <a:gd name="T13" fmla="*/ 3 h 40"/>
                <a:gd name="T14" fmla="*/ 11 w 23"/>
                <a:gd name="T15" fmla="*/ 1 h 40"/>
                <a:gd name="T16" fmla="*/ 7 w 23"/>
                <a:gd name="T17" fmla="*/ 0 h 40"/>
                <a:gd name="T18" fmla="*/ 6 w 23"/>
                <a:gd name="T19" fmla="*/ 6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0">
                  <a:moveTo>
                    <a:pt x="13" y="12"/>
                  </a:moveTo>
                  <a:lnTo>
                    <a:pt x="8" y="4"/>
                  </a:lnTo>
                  <a:lnTo>
                    <a:pt x="0" y="38"/>
                  </a:lnTo>
                  <a:lnTo>
                    <a:pt x="13" y="40"/>
                  </a:lnTo>
                  <a:lnTo>
                    <a:pt x="21" y="6"/>
                  </a:lnTo>
                  <a:lnTo>
                    <a:pt x="15" y="0"/>
                  </a:lnTo>
                  <a:lnTo>
                    <a:pt x="21" y="6"/>
                  </a:lnTo>
                  <a:lnTo>
                    <a:pt x="23" y="1"/>
                  </a:lnTo>
                  <a:lnTo>
                    <a:pt x="15" y="0"/>
                  </a:ln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4" name="Freeform 19"/>
            <p:cNvSpPr>
              <a:spLocks/>
            </p:cNvSpPr>
            <p:nvPr/>
          </p:nvSpPr>
          <p:spPr bwMode="auto">
            <a:xfrm>
              <a:off x="1326" y="3830"/>
              <a:ext cx="13" cy="10"/>
            </a:xfrm>
            <a:custGeom>
              <a:avLst/>
              <a:gdLst>
                <a:gd name="T0" fmla="*/ 6 w 26"/>
                <a:gd name="T1" fmla="*/ 5 h 19"/>
                <a:gd name="T2" fmla="*/ 2 w 26"/>
                <a:gd name="T3" fmla="*/ 8 h 19"/>
                <a:gd name="T4" fmla="*/ 12 w 26"/>
                <a:gd name="T5" fmla="*/ 10 h 19"/>
                <a:gd name="T6" fmla="*/ 13 w 26"/>
                <a:gd name="T7" fmla="*/ 4 h 19"/>
                <a:gd name="T8" fmla="*/ 4 w 26"/>
                <a:gd name="T9" fmla="*/ 1 h 19"/>
                <a:gd name="T10" fmla="*/ 0 w 26"/>
                <a:gd name="T11" fmla="*/ 4 h 19"/>
                <a:gd name="T12" fmla="*/ 4 w 26"/>
                <a:gd name="T13" fmla="*/ 1 h 19"/>
                <a:gd name="T14" fmla="*/ 1 w 26"/>
                <a:gd name="T15" fmla="*/ 0 h 19"/>
                <a:gd name="T16" fmla="*/ 0 w 26"/>
                <a:gd name="T17" fmla="*/ 4 h 19"/>
                <a:gd name="T18" fmla="*/ 6 w 26"/>
                <a:gd name="T19" fmla="*/ 5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9">
                  <a:moveTo>
                    <a:pt x="12" y="10"/>
                  </a:moveTo>
                  <a:lnTo>
                    <a:pt x="4" y="15"/>
                  </a:lnTo>
                  <a:lnTo>
                    <a:pt x="24" y="19"/>
                  </a:lnTo>
                  <a:lnTo>
                    <a:pt x="26" y="7"/>
                  </a:lnTo>
                  <a:lnTo>
                    <a:pt x="7" y="2"/>
                  </a:lnTo>
                  <a:lnTo>
                    <a:pt x="0" y="7"/>
                  </a:lnTo>
                  <a:lnTo>
                    <a:pt x="7" y="2"/>
                  </a:lnTo>
                  <a:lnTo>
                    <a:pt x="1" y="0"/>
                  </a:lnTo>
                  <a:lnTo>
                    <a:pt x="0"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5" name="Freeform 20"/>
            <p:cNvSpPr>
              <a:spLocks/>
            </p:cNvSpPr>
            <p:nvPr/>
          </p:nvSpPr>
          <p:spPr bwMode="auto">
            <a:xfrm>
              <a:off x="1315" y="3834"/>
              <a:ext cx="17" cy="44"/>
            </a:xfrm>
            <a:custGeom>
              <a:avLst/>
              <a:gdLst>
                <a:gd name="T0" fmla="*/ 0 w 34"/>
                <a:gd name="T1" fmla="*/ 29 h 88"/>
                <a:gd name="T2" fmla="*/ 6 w 34"/>
                <a:gd name="T3" fmla="*/ 30 h 88"/>
                <a:gd name="T4" fmla="*/ 17 w 34"/>
                <a:gd name="T5" fmla="*/ 2 h 88"/>
                <a:gd name="T6" fmla="*/ 11 w 34"/>
                <a:gd name="T7" fmla="*/ 0 h 88"/>
                <a:gd name="T8" fmla="*/ 0 w 34"/>
                <a:gd name="T9" fmla="*/ 28 h 88"/>
                <a:gd name="T10" fmla="*/ 6 w 34"/>
                <a:gd name="T11" fmla="*/ 29 h 88"/>
                <a:gd name="T12" fmla="*/ 0 w 34"/>
                <a:gd name="T13" fmla="*/ 29 h 88"/>
                <a:gd name="T14" fmla="*/ 2 w 34"/>
                <a:gd name="T15" fmla="*/ 44 h 88"/>
                <a:gd name="T16" fmla="*/ 6 w 34"/>
                <a:gd name="T17" fmla="*/ 30 h 88"/>
                <a:gd name="T18" fmla="*/ 0 w 34"/>
                <a:gd name="T19" fmla="*/ 29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88">
                  <a:moveTo>
                    <a:pt x="0" y="57"/>
                  </a:moveTo>
                  <a:lnTo>
                    <a:pt x="12" y="59"/>
                  </a:lnTo>
                  <a:lnTo>
                    <a:pt x="34" y="3"/>
                  </a:lnTo>
                  <a:lnTo>
                    <a:pt x="22" y="0"/>
                  </a:lnTo>
                  <a:lnTo>
                    <a:pt x="0" y="56"/>
                  </a:lnTo>
                  <a:lnTo>
                    <a:pt x="12" y="57"/>
                  </a:lnTo>
                  <a:lnTo>
                    <a:pt x="0" y="57"/>
                  </a:lnTo>
                  <a:lnTo>
                    <a:pt x="3" y="88"/>
                  </a:lnTo>
                  <a:lnTo>
                    <a:pt x="12" y="59"/>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6" name="Freeform 21"/>
            <p:cNvSpPr>
              <a:spLocks/>
            </p:cNvSpPr>
            <p:nvPr/>
          </p:nvSpPr>
          <p:spPr bwMode="auto">
            <a:xfrm>
              <a:off x="1313" y="3841"/>
              <a:ext cx="8" cy="22"/>
            </a:xfrm>
            <a:custGeom>
              <a:avLst/>
              <a:gdLst>
                <a:gd name="T0" fmla="*/ 2 w 17"/>
                <a:gd name="T1" fmla="*/ 7 h 43"/>
                <a:gd name="T2" fmla="*/ 0 w 17"/>
                <a:gd name="T3" fmla="*/ 3 h 43"/>
                <a:gd name="T4" fmla="*/ 2 w 17"/>
                <a:gd name="T5" fmla="*/ 22 h 43"/>
                <a:gd name="T6" fmla="*/ 8 w 17"/>
                <a:gd name="T7" fmla="*/ 22 h 43"/>
                <a:gd name="T8" fmla="*/ 8 w 17"/>
                <a:gd name="T9" fmla="*/ 17 h 43"/>
                <a:gd name="T10" fmla="*/ 7 w 17"/>
                <a:gd name="T11" fmla="*/ 10 h 43"/>
                <a:gd name="T12" fmla="*/ 6 w 17"/>
                <a:gd name="T13" fmla="*/ 4 h 43"/>
                <a:gd name="T14" fmla="*/ 4 w 17"/>
                <a:gd name="T15" fmla="*/ 0 h 43"/>
                <a:gd name="T16" fmla="*/ 6 w 17"/>
                <a:gd name="T17" fmla="*/ 3 h 43"/>
                <a:gd name="T18" fmla="*/ 6 w 17"/>
                <a:gd name="T19" fmla="*/ 2 h 43"/>
                <a:gd name="T20" fmla="*/ 4 w 17"/>
                <a:gd name="T21" fmla="*/ 0 h 43"/>
                <a:gd name="T22" fmla="*/ 2 w 17"/>
                <a:gd name="T23" fmla="*/ 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 h="43">
                  <a:moveTo>
                    <a:pt x="5" y="13"/>
                  </a:moveTo>
                  <a:lnTo>
                    <a:pt x="0" y="6"/>
                  </a:lnTo>
                  <a:lnTo>
                    <a:pt x="5" y="43"/>
                  </a:lnTo>
                  <a:lnTo>
                    <a:pt x="17" y="43"/>
                  </a:lnTo>
                  <a:lnTo>
                    <a:pt x="16" y="34"/>
                  </a:lnTo>
                  <a:lnTo>
                    <a:pt x="15" y="20"/>
                  </a:lnTo>
                  <a:lnTo>
                    <a:pt x="13" y="7"/>
                  </a:lnTo>
                  <a:lnTo>
                    <a:pt x="9" y="0"/>
                  </a:lnTo>
                  <a:lnTo>
                    <a:pt x="13" y="6"/>
                  </a:lnTo>
                  <a:lnTo>
                    <a:pt x="13" y="3"/>
                  </a:lnTo>
                  <a:lnTo>
                    <a:pt x="9" y="0"/>
                  </a:lnTo>
                  <a:lnTo>
                    <a:pt x="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7" name="Freeform 22"/>
            <p:cNvSpPr>
              <a:spLocks/>
            </p:cNvSpPr>
            <p:nvPr/>
          </p:nvSpPr>
          <p:spPr bwMode="auto">
            <a:xfrm>
              <a:off x="1302" y="3835"/>
              <a:ext cx="15" cy="13"/>
            </a:xfrm>
            <a:custGeom>
              <a:avLst/>
              <a:gdLst>
                <a:gd name="T0" fmla="*/ 8 w 30"/>
                <a:gd name="T1" fmla="*/ 6 h 25"/>
                <a:gd name="T2" fmla="*/ 4 w 30"/>
                <a:gd name="T3" fmla="*/ 9 h 25"/>
                <a:gd name="T4" fmla="*/ 13 w 30"/>
                <a:gd name="T5" fmla="*/ 13 h 25"/>
                <a:gd name="T6" fmla="*/ 15 w 30"/>
                <a:gd name="T7" fmla="*/ 6 h 25"/>
                <a:gd name="T8" fmla="*/ 6 w 30"/>
                <a:gd name="T9" fmla="*/ 2 h 25"/>
                <a:gd name="T10" fmla="*/ 2 w 30"/>
                <a:gd name="T11" fmla="*/ 6 h 25"/>
                <a:gd name="T12" fmla="*/ 6 w 30"/>
                <a:gd name="T13" fmla="*/ 2 h 25"/>
                <a:gd name="T14" fmla="*/ 0 w 30"/>
                <a:gd name="T15" fmla="*/ 0 h 25"/>
                <a:gd name="T16" fmla="*/ 2 w 30"/>
                <a:gd name="T17" fmla="*/ 6 h 25"/>
                <a:gd name="T18" fmla="*/ 8 w 30"/>
                <a:gd name="T19" fmla="*/ 6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5">
                  <a:moveTo>
                    <a:pt x="15" y="11"/>
                  </a:moveTo>
                  <a:lnTo>
                    <a:pt x="7" y="18"/>
                  </a:lnTo>
                  <a:lnTo>
                    <a:pt x="26" y="25"/>
                  </a:lnTo>
                  <a:lnTo>
                    <a:pt x="30" y="12"/>
                  </a:lnTo>
                  <a:lnTo>
                    <a:pt x="12" y="4"/>
                  </a:lnTo>
                  <a:lnTo>
                    <a:pt x="3" y="11"/>
                  </a:lnTo>
                  <a:lnTo>
                    <a:pt x="12" y="4"/>
                  </a:lnTo>
                  <a:lnTo>
                    <a:pt x="0" y="0"/>
                  </a:lnTo>
                  <a:lnTo>
                    <a:pt x="3" y="11"/>
                  </a:lnTo>
                  <a:lnTo>
                    <a:pt x="1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8" name="Freeform 23"/>
            <p:cNvSpPr>
              <a:spLocks/>
            </p:cNvSpPr>
            <p:nvPr/>
          </p:nvSpPr>
          <p:spPr bwMode="auto">
            <a:xfrm>
              <a:off x="1303" y="3841"/>
              <a:ext cx="12" cy="40"/>
            </a:xfrm>
            <a:custGeom>
              <a:avLst/>
              <a:gdLst>
                <a:gd name="T0" fmla="*/ 5 w 24"/>
                <a:gd name="T1" fmla="*/ 32 h 81"/>
                <a:gd name="T2" fmla="*/ 10 w 24"/>
                <a:gd name="T3" fmla="*/ 30 h 81"/>
                <a:gd name="T4" fmla="*/ 6 w 24"/>
                <a:gd name="T5" fmla="*/ 0 h 81"/>
                <a:gd name="T6" fmla="*/ 0 w 24"/>
                <a:gd name="T7" fmla="*/ 0 h 81"/>
                <a:gd name="T8" fmla="*/ 4 w 24"/>
                <a:gd name="T9" fmla="*/ 30 h 81"/>
                <a:gd name="T10" fmla="*/ 10 w 24"/>
                <a:gd name="T11" fmla="*/ 28 h 81"/>
                <a:gd name="T12" fmla="*/ 5 w 24"/>
                <a:gd name="T13" fmla="*/ 32 h 81"/>
                <a:gd name="T14" fmla="*/ 12 w 24"/>
                <a:gd name="T15" fmla="*/ 40 h 81"/>
                <a:gd name="T16" fmla="*/ 10 w 24"/>
                <a:gd name="T17" fmla="*/ 30 h 81"/>
                <a:gd name="T18" fmla="*/ 5 w 24"/>
                <a:gd name="T19" fmla="*/ 3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1">
                  <a:moveTo>
                    <a:pt x="9" y="64"/>
                  </a:moveTo>
                  <a:lnTo>
                    <a:pt x="20" y="60"/>
                  </a:lnTo>
                  <a:lnTo>
                    <a:pt x="12" y="0"/>
                  </a:lnTo>
                  <a:lnTo>
                    <a:pt x="0" y="0"/>
                  </a:lnTo>
                  <a:lnTo>
                    <a:pt x="8" y="60"/>
                  </a:lnTo>
                  <a:lnTo>
                    <a:pt x="19" y="56"/>
                  </a:lnTo>
                  <a:lnTo>
                    <a:pt x="9" y="64"/>
                  </a:lnTo>
                  <a:lnTo>
                    <a:pt x="24" y="81"/>
                  </a:lnTo>
                  <a:lnTo>
                    <a:pt x="20" y="60"/>
                  </a:lnTo>
                  <a:lnTo>
                    <a:pt x="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9" name="Freeform 24"/>
            <p:cNvSpPr>
              <a:spLocks/>
            </p:cNvSpPr>
            <p:nvPr/>
          </p:nvSpPr>
          <p:spPr bwMode="auto">
            <a:xfrm>
              <a:off x="1300" y="3856"/>
              <a:ext cx="13" cy="16"/>
            </a:xfrm>
            <a:custGeom>
              <a:avLst/>
              <a:gdLst>
                <a:gd name="T0" fmla="*/ 7 w 26"/>
                <a:gd name="T1" fmla="*/ 7 h 33"/>
                <a:gd name="T2" fmla="*/ 0 w 26"/>
                <a:gd name="T3" fmla="*/ 8 h 33"/>
                <a:gd name="T4" fmla="*/ 8 w 26"/>
                <a:gd name="T5" fmla="*/ 16 h 33"/>
                <a:gd name="T6" fmla="*/ 13 w 26"/>
                <a:gd name="T7" fmla="*/ 12 h 33"/>
                <a:gd name="T8" fmla="*/ 6 w 26"/>
                <a:gd name="T9" fmla="*/ 4 h 33"/>
                <a:gd name="T10" fmla="*/ 0 w 26"/>
                <a:gd name="T11" fmla="*/ 5 h 33"/>
                <a:gd name="T12" fmla="*/ 6 w 26"/>
                <a:gd name="T13" fmla="*/ 4 h 33"/>
                <a:gd name="T14" fmla="*/ 2 w 26"/>
                <a:gd name="T15" fmla="*/ 0 h 33"/>
                <a:gd name="T16" fmla="*/ 0 w 26"/>
                <a:gd name="T17" fmla="*/ 5 h 33"/>
                <a:gd name="T18" fmla="*/ 7 w 26"/>
                <a:gd name="T19" fmla="*/ 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3">
                  <a:moveTo>
                    <a:pt x="13" y="15"/>
                  </a:moveTo>
                  <a:lnTo>
                    <a:pt x="0" y="17"/>
                  </a:lnTo>
                  <a:lnTo>
                    <a:pt x="16" y="33"/>
                  </a:lnTo>
                  <a:lnTo>
                    <a:pt x="26" y="25"/>
                  </a:lnTo>
                  <a:lnTo>
                    <a:pt x="11" y="8"/>
                  </a:lnTo>
                  <a:lnTo>
                    <a:pt x="0" y="10"/>
                  </a:lnTo>
                  <a:lnTo>
                    <a:pt x="11" y="8"/>
                  </a:lnTo>
                  <a:lnTo>
                    <a:pt x="4" y="0"/>
                  </a:lnTo>
                  <a:lnTo>
                    <a:pt x="0" y="10"/>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0" name="Freeform 25"/>
            <p:cNvSpPr>
              <a:spLocks/>
            </p:cNvSpPr>
            <p:nvPr/>
          </p:nvSpPr>
          <p:spPr bwMode="auto">
            <a:xfrm>
              <a:off x="1288" y="3861"/>
              <a:ext cx="18" cy="25"/>
            </a:xfrm>
            <a:custGeom>
              <a:avLst/>
              <a:gdLst>
                <a:gd name="T0" fmla="*/ 3 w 36"/>
                <a:gd name="T1" fmla="*/ 25 h 50"/>
                <a:gd name="T2" fmla="*/ 6 w 36"/>
                <a:gd name="T3" fmla="*/ 23 h 50"/>
                <a:gd name="T4" fmla="*/ 18 w 36"/>
                <a:gd name="T5" fmla="*/ 3 h 50"/>
                <a:gd name="T6" fmla="*/ 12 w 36"/>
                <a:gd name="T7" fmla="*/ 0 h 50"/>
                <a:gd name="T8" fmla="*/ 0 w 36"/>
                <a:gd name="T9" fmla="*/ 20 h 50"/>
                <a:gd name="T10" fmla="*/ 3 w 36"/>
                <a:gd name="T11" fmla="*/ 18 h 50"/>
                <a:gd name="T12" fmla="*/ 3 w 36"/>
                <a:gd name="T13" fmla="*/ 25 h 50"/>
                <a:gd name="T14" fmla="*/ 5 w 36"/>
                <a:gd name="T15" fmla="*/ 25 h 50"/>
                <a:gd name="T16" fmla="*/ 6 w 36"/>
                <a:gd name="T17" fmla="*/ 23 h 50"/>
                <a:gd name="T18" fmla="*/ 3 w 36"/>
                <a:gd name="T19" fmla="*/ 25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50">
                  <a:moveTo>
                    <a:pt x="6" y="49"/>
                  </a:moveTo>
                  <a:lnTo>
                    <a:pt x="12" y="46"/>
                  </a:lnTo>
                  <a:lnTo>
                    <a:pt x="36" y="5"/>
                  </a:lnTo>
                  <a:lnTo>
                    <a:pt x="23" y="0"/>
                  </a:lnTo>
                  <a:lnTo>
                    <a:pt x="0" y="39"/>
                  </a:lnTo>
                  <a:lnTo>
                    <a:pt x="6" y="36"/>
                  </a:lnTo>
                  <a:lnTo>
                    <a:pt x="6" y="49"/>
                  </a:lnTo>
                  <a:lnTo>
                    <a:pt x="9" y="50"/>
                  </a:lnTo>
                  <a:lnTo>
                    <a:pt x="12" y="46"/>
                  </a:lnTo>
                  <a:lnTo>
                    <a:pt x="6"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1" name="Freeform 26"/>
            <p:cNvSpPr>
              <a:spLocks/>
            </p:cNvSpPr>
            <p:nvPr/>
          </p:nvSpPr>
          <p:spPr bwMode="auto">
            <a:xfrm>
              <a:off x="477" y="3831"/>
              <a:ext cx="814" cy="55"/>
            </a:xfrm>
            <a:custGeom>
              <a:avLst/>
              <a:gdLst>
                <a:gd name="T0" fmla="*/ 0 w 1628"/>
                <a:gd name="T1" fmla="*/ 7 h 108"/>
                <a:gd name="T2" fmla="*/ 1 w 1628"/>
                <a:gd name="T3" fmla="*/ 7 h 108"/>
                <a:gd name="T4" fmla="*/ 814 w 1628"/>
                <a:gd name="T5" fmla="*/ 55 h 108"/>
                <a:gd name="T6" fmla="*/ 814 w 1628"/>
                <a:gd name="T7" fmla="*/ 48 h 108"/>
                <a:gd name="T8" fmla="*/ 1 w 1628"/>
                <a:gd name="T9" fmla="*/ 0 h 108"/>
                <a:gd name="T10" fmla="*/ 3 w 1628"/>
                <a:gd name="T11" fmla="*/ 0 h 108"/>
                <a:gd name="T12" fmla="*/ 0 w 1628"/>
                <a:gd name="T13" fmla="*/ 7 h 108"/>
                <a:gd name="T14" fmla="*/ 1 w 1628"/>
                <a:gd name="T15" fmla="*/ 7 h 108"/>
                <a:gd name="T16" fmla="*/ 0 w 1628"/>
                <a:gd name="T17" fmla="*/ 7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8" h="108">
                  <a:moveTo>
                    <a:pt x="0" y="13"/>
                  </a:moveTo>
                  <a:lnTo>
                    <a:pt x="2" y="13"/>
                  </a:lnTo>
                  <a:lnTo>
                    <a:pt x="1628" y="108"/>
                  </a:lnTo>
                  <a:lnTo>
                    <a:pt x="1628" y="95"/>
                  </a:lnTo>
                  <a:lnTo>
                    <a:pt x="2" y="0"/>
                  </a:lnTo>
                  <a:lnTo>
                    <a:pt x="5" y="0"/>
                  </a:lnTo>
                  <a:lnTo>
                    <a:pt x="0" y="13"/>
                  </a:lnTo>
                  <a:lnTo>
                    <a:pt x="2" y="13"/>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2" name="Freeform 27"/>
            <p:cNvSpPr>
              <a:spLocks/>
            </p:cNvSpPr>
            <p:nvPr/>
          </p:nvSpPr>
          <p:spPr bwMode="auto">
            <a:xfrm>
              <a:off x="395" y="3785"/>
              <a:ext cx="85" cy="53"/>
            </a:xfrm>
            <a:custGeom>
              <a:avLst/>
              <a:gdLst>
                <a:gd name="T0" fmla="*/ 3 w 170"/>
                <a:gd name="T1" fmla="*/ 7 h 106"/>
                <a:gd name="T2" fmla="*/ 0 w 170"/>
                <a:gd name="T3" fmla="*/ 7 h 106"/>
                <a:gd name="T4" fmla="*/ 83 w 170"/>
                <a:gd name="T5" fmla="*/ 53 h 106"/>
                <a:gd name="T6" fmla="*/ 85 w 170"/>
                <a:gd name="T7" fmla="*/ 47 h 106"/>
                <a:gd name="T8" fmla="*/ 79 w 170"/>
                <a:gd name="T9" fmla="*/ 43 h 106"/>
                <a:gd name="T10" fmla="*/ 68 w 170"/>
                <a:gd name="T11" fmla="*/ 37 h 106"/>
                <a:gd name="T12" fmla="*/ 56 w 170"/>
                <a:gd name="T13" fmla="*/ 29 h 106"/>
                <a:gd name="T14" fmla="*/ 41 w 170"/>
                <a:gd name="T15" fmla="*/ 21 h 106"/>
                <a:gd name="T16" fmla="*/ 27 w 170"/>
                <a:gd name="T17" fmla="*/ 13 h 106"/>
                <a:gd name="T18" fmla="*/ 15 w 170"/>
                <a:gd name="T19" fmla="*/ 7 h 106"/>
                <a:gd name="T20" fmla="*/ 5 w 170"/>
                <a:gd name="T21" fmla="*/ 2 h 106"/>
                <a:gd name="T22" fmla="*/ 1 w 170"/>
                <a:gd name="T23" fmla="*/ 1 h 106"/>
                <a:gd name="T24" fmla="*/ 3 w 170"/>
                <a:gd name="T25" fmla="*/ 1 h 106"/>
                <a:gd name="T26" fmla="*/ 3 w 170"/>
                <a:gd name="T27" fmla="*/ 0 h 106"/>
                <a:gd name="T28" fmla="*/ 2 w 170"/>
                <a:gd name="T29" fmla="*/ 0 h 106"/>
                <a:gd name="T30" fmla="*/ 1 w 170"/>
                <a:gd name="T31" fmla="*/ 0 h 106"/>
                <a:gd name="T32" fmla="*/ 1 w 170"/>
                <a:gd name="T33" fmla="*/ 1 h 106"/>
                <a:gd name="T34" fmla="*/ 3 w 170"/>
                <a:gd name="T35" fmla="*/ 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0" h="106">
                  <a:moveTo>
                    <a:pt x="6" y="13"/>
                  </a:moveTo>
                  <a:lnTo>
                    <a:pt x="0" y="13"/>
                  </a:lnTo>
                  <a:lnTo>
                    <a:pt x="165" y="106"/>
                  </a:lnTo>
                  <a:lnTo>
                    <a:pt x="170" y="93"/>
                  </a:lnTo>
                  <a:lnTo>
                    <a:pt x="158" y="85"/>
                  </a:lnTo>
                  <a:lnTo>
                    <a:pt x="136" y="73"/>
                  </a:lnTo>
                  <a:lnTo>
                    <a:pt x="111" y="58"/>
                  </a:lnTo>
                  <a:lnTo>
                    <a:pt x="82" y="42"/>
                  </a:lnTo>
                  <a:lnTo>
                    <a:pt x="54" y="26"/>
                  </a:lnTo>
                  <a:lnTo>
                    <a:pt x="30" y="13"/>
                  </a:lnTo>
                  <a:lnTo>
                    <a:pt x="10" y="4"/>
                  </a:lnTo>
                  <a:lnTo>
                    <a:pt x="1" y="1"/>
                  </a:lnTo>
                  <a:lnTo>
                    <a:pt x="6" y="1"/>
                  </a:lnTo>
                  <a:lnTo>
                    <a:pt x="5" y="0"/>
                  </a:lnTo>
                  <a:lnTo>
                    <a:pt x="3" y="0"/>
                  </a:lnTo>
                  <a:lnTo>
                    <a:pt x="2" y="0"/>
                  </a:lnTo>
                  <a:lnTo>
                    <a:pt x="1" y="1"/>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3" name="Freeform 28"/>
            <p:cNvSpPr>
              <a:spLocks/>
            </p:cNvSpPr>
            <p:nvPr/>
          </p:nvSpPr>
          <p:spPr bwMode="auto">
            <a:xfrm>
              <a:off x="385" y="3785"/>
              <a:ext cx="13" cy="12"/>
            </a:xfrm>
            <a:custGeom>
              <a:avLst/>
              <a:gdLst>
                <a:gd name="T0" fmla="*/ 0 w 27"/>
                <a:gd name="T1" fmla="*/ 11 h 23"/>
                <a:gd name="T2" fmla="*/ 2 w 27"/>
                <a:gd name="T3" fmla="*/ 10 h 23"/>
                <a:gd name="T4" fmla="*/ 6 w 27"/>
                <a:gd name="T5" fmla="*/ 9 h 23"/>
                <a:gd name="T6" fmla="*/ 10 w 27"/>
                <a:gd name="T7" fmla="*/ 8 h 23"/>
                <a:gd name="T8" fmla="*/ 13 w 27"/>
                <a:gd name="T9" fmla="*/ 6 h 23"/>
                <a:gd name="T10" fmla="*/ 11 w 27"/>
                <a:gd name="T11" fmla="*/ 0 h 23"/>
                <a:gd name="T12" fmla="*/ 0 w 27"/>
                <a:gd name="T13" fmla="*/ 5 h 23"/>
                <a:gd name="T14" fmla="*/ 2 w 27"/>
                <a:gd name="T15" fmla="*/ 5 h 23"/>
                <a:gd name="T16" fmla="*/ 0 w 27"/>
                <a:gd name="T17" fmla="*/ 11 h 23"/>
                <a:gd name="T18" fmla="*/ 0 w 27"/>
                <a:gd name="T19" fmla="*/ 12 h 23"/>
                <a:gd name="T20" fmla="*/ 1 w 27"/>
                <a:gd name="T21" fmla="*/ 12 h 23"/>
                <a:gd name="T22" fmla="*/ 2 w 27"/>
                <a:gd name="T23" fmla="*/ 12 h 23"/>
                <a:gd name="T24" fmla="*/ 2 w 27"/>
                <a:gd name="T25" fmla="*/ 11 h 23"/>
                <a:gd name="T26" fmla="*/ 0 w 27"/>
                <a:gd name="T27" fmla="*/ 11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23">
                  <a:moveTo>
                    <a:pt x="0" y="22"/>
                  </a:moveTo>
                  <a:lnTo>
                    <a:pt x="5" y="20"/>
                  </a:lnTo>
                  <a:lnTo>
                    <a:pt x="13" y="18"/>
                  </a:lnTo>
                  <a:lnTo>
                    <a:pt x="21" y="15"/>
                  </a:lnTo>
                  <a:lnTo>
                    <a:pt x="27" y="12"/>
                  </a:lnTo>
                  <a:lnTo>
                    <a:pt x="22" y="0"/>
                  </a:lnTo>
                  <a:lnTo>
                    <a:pt x="0" y="9"/>
                  </a:lnTo>
                  <a:lnTo>
                    <a:pt x="5" y="9"/>
                  </a:lnTo>
                  <a:lnTo>
                    <a:pt x="0" y="22"/>
                  </a:lnTo>
                  <a:lnTo>
                    <a:pt x="1" y="23"/>
                  </a:lnTo>
                  <a:lnTo>
                    <a:pt x="2" y="23"/>
                  </a:lnTo>
                  <a:lnTo>
                    <a:pt x="4" y="23"/>
                  </a:lnTo>
                  <a:lnTo>
                    <a:pt x="5"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4" name="Freeform 29"/>
            <p:cNvSpPr>
              <a:spLocks/>
            </p:cNvSpPr>
            <p:nvPr/>
          </p:nvSpPr>
          <p:spPr bwMode="auto">
            <a:xfrm>
              <a:off x="374" y="3785"/>
              <a:ext cx="13" cy="11"/>
            </a:xfrm>
            <a:custGeom>
              <a:avLst/>
              <a:gdLst>
                <a:gd name="T0" fmla="*/ 7 w 26"/>
                <a:gd name="T1" fmla="*/ 5 h 23"/>
                <a:gd name="T2" fmla="*/ 3 w 26"/>
                <a:gd name="T3" fmla="*/ 8 h 23"/>
                <a:gd name="T4" fmla="*/ 11 w 26"/>
                <a:gd name="T5" fmla="*/ 11 h 23"/>
                <a:gd name="T6" fmla="*/ 13 w 26"/>
                <a:gd name="T7" fmla="*/ 5 h 23"/>
                <a:gd name="T8" fmla="*/ 5 w 26"/>
                <a:gd name="T9" fmla="*/ 1 h 23"/>
                <a:gd name="T10" fmla="*/ 0 w 26"/>
                <a:gd name="T11" fmla="*/ 4 h 23"/>
                <a:gd name="T12" fmla="*/ 5 w 26"/>
                <a:gd name="T13" fmla="*/ 1 h 23"/>
                <a:gd name="T14" fmla="*/ 1 w 26"/>
                <a:gd name="T15" fmla="*/ 0 h 23"/>
                <a:gd name="T16" fmla="*/ 0 w 26"/>
                <a:gd name="T17" fmla="*/ 4 h 23"/>
                <a:gd name="T18" fmla="*/ 7 w 26"/>
                <a:gd name="T19" fmla="*/ 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3">
                  <a:moveTo>
                    <a:pt x="13" y="10"/>
                  </a:moveTo>
                  <a:lnTo>
                    <a:pt x="5" y="16"/>
                  </a:lnTo>
                  <a:lnTo>
                    <a:pt x="21" y="23"/>
                  </a:lnTo>
                  <a:lnTo>
                    <a:pt x="26" y="10"/>
                  </a:lnTo>
                  <a:lnTo>
                    <a:pt x="10" y="3"/>
                  </a:lnTo>
                  <a:lnTo>
                    <a:pt x="0" y="9"/>
                  </a:lnTo>
                  <a:lnTo>
                    <a:pt x="10" y="3"/>
                  </a:lnTo>
                  <a:lnTo>
                    <a:pt x="2" y="0"/>
                  </a:lnTo>
                  <a:lnTo>
                    <a:pt x="0" y="9"/>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5" name="Freeform 30"/>
            <p:cNvSpPr>
              <a:spLocks/>
            </p:cNvSpPr>
            <p:nvPr/>
          </p:nvSpPr>
          <p:spPr bwMode="auto">
            <a:xfrm>
              <a:off x="369" y="3789"/>
              <a:ext cx="12" cy="42"/>
            </a:xfrm>
            <a:custGeom>
              <a:avLst/>
              <a:gdLst>
                <a:gd name="T0" fmla="*/ 0 w 23"/>
                <a:gd name="T1" fmla="*/ 31 h 84"/>
                <a:gd name="T2" fmla="*/ 7 w 23"/>
                <a:gd name="T3" fmla="*/ 30 h 84"/>
                <a:gd name="T4" fmla="*/ 12 w 23"/>
                <a:gd name="T5" fmla="*/ 1 h 84"/>
                <a:gd name="T6" fmla="*/ 5 w 23"/>
                <a:gd name="T7" fmla="*/ 0 h 84"/>
                <a:gd name="T8" fmla="*/ 0 w 23"/>
                <a:gd name="T9" fmla="*/ 29 h 84"/>
                <a:gd name="T10" fmla="*/ 7 w 23"/>
                <a:gd name="T11" fmla="*/ 28 h 84"/>
                <a:gd name="T12" fmla="*/ 0 w 23"/>
                <a:gd name="T13" fmla="*/ 31 h 84"/>
                <a:gd name="T14" fmla="*/ 4 w 23"/>
                <a:gd name="T15" fmla="*/ 42 h 84"/>
                <a:gd name="T16" fmla="*/ 7 w 23"/>
                <a:gd name="T17" fmla="*/ 30 h 84"/>
                <a:gd name="T18" fmla="*/ 0 w 23"/>
                <a:gd name="T19" fmla="*/ 3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84">
                  <a:moveTo>
                    <a:pt x="0" y="61"/>
                  </a:moveTo>
                  <a:lnTo>
                    <a:pt x="13" y="60"/>
                  </a:lnTo>
                  <a:lnTo>
                    <a:pt x="23" y="1"/>
                  </a:lnTo>
                  <a:lnTo>
                    <a:pt x="10" y="0"/>
                  </a:lnTo>
                  <a:lnTo>
                    <a:pt x="0" y="57"/>
                  </a:lnTo>
                  <a:lnTo>
                    <a:pt x="13" y="56"/>
                  </a:lnTo>
                  <a:lnTo>
                    <a:pt x="0" y="61"/>
                  </a:lnTo>
                  <a:lnTo>
                    <a:pt x="8" y="84"/>
                  </a:lnTo>
                  <a:lnTo>
                    <a:pt x="13" y="60"/>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6" name="Freeform 31"/>
            <p:cNvSpPr>
              <a:spLocks/>
            </p:cNvSpPr>
            <p:nvPr/>
          </p:nvSpPr>
          <p:spPr bwMode="auto">
            <a:xfrm>
              <a:off x="362" y="3797"/>
              <a:ext cx="13" cy="23"/>
            </a:xfrm>
            <a:custGeom>
              <a:avLst/>
              <a:gdLst>
                <a:gd name="T0" fmla="*/ 4 w 27"/>
                <a:gd name="T1" fmla="*/ 8 h 45"/>
                <a:gd name="T2" fmla="*/ 0 w 27"/>
                <a:gd name="T3" fmla="*/ 6 h 45"/>
                <a:gd name="T4" fmla="*/ 7 w 27"/>
                <a:gd name="T5" fmla="*/ 23 h 45"/>
                <a:gd name="T6" fmla="*/ 13 w 27"/>
                <a:gd name="T7" fmla="*/ 20 h 45"/>
                <a:gd name="T8" fmla="*/ 6 w 27"/>
                <a:gd name="T9" fmla="*/ 4 h 45"/>
                <a:gd name="T10" fmla="*/ 2 w 27"/>
                <a:gd name="T11" fmla="*/ 2 h 45"/>
                <a:gd name="T12" fmla="*/ 6 w 27"/>
                <a:gd name="T13" fmla="*/ 4 h 45"/>
                <a:gd name="T14" fmla="*/ 4 w 27"/>
                <a:gd name="T15" fmla="*/ 0 h 45"/>
                <a:gd name="T16" fmla="*/ 2 w 27"/>
                <a:gd name="T17" fmla="*/ 2 h 45"/>
                <a:gd name="T18" fmla="*/ 4 w 27"/>
                <a:gd name="T19" fmla="*/ 8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45">
                  <a:moveTo>
                    <a:pt x="8" y="16"/>
                  </a:moveTo>
                  <a:lnTo>
                    <a:pt x="0" y="11"/>
                  </a:lnTo>
                  <a:lnTo>
                    <a:pt x="14" y="45"/>
                  </a:lnTo>
                  <a:lnTo>
                    <a:pt x="27" y="40"/>
                  </a:lnTo>
                  <a:lnTo>
                    <a:pt x="13" y="7"/>
                  </a:lnTo>
                  <a:lnTo>
                    <a:pt x="4" y="3"/>
                  </a:lnTo>
                  <a:lnTo>
                    <a:pt x="13" y="7"/>
                  </a:lnTo>
                  <a:lnTo>
                    <a:pt x="9" y="0"/>
                  </a:lnTo>
                  <a:lnTo>
                    <a:pt x="4" y="3"/>
                  </a:lnTo>
                  <a:lnTo>
                    <a:pt x="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7" name="Freeform 32"/>
            <p:cNvSpPr>
              <a:spLocks/>
            </p:cNvSpPr>
            <p:nvPr/>
          </p:nvSpPr>
          <p:spPr bwMode="auto">
            <a:xfrm>
              <a:off x="353" y="3799"/>
              <a:ext cx="13" cy="9"/>
            </a:xfrm>
            <a:custGeom>
              <a:avLst/>
              <a:gdLst>
                <a:gd name="T0" fmla="*/ 8 w 25"/>
                <a:gd name="T1" fmla="*/ 6 h 19"/>
                <a:gd name="T2" fmla="*/ 5 w 25"/>
                <a:gd name="T3" fmla="*/ 9 h 19"/>
                <a:gd name="T4" fmla="*/ 13 w 25"/>
                <a:gd name="T5" fmla="*/ 6 h 19"/>
                <a:gd name="T6" fmla="*/ 11 w 25"/>
                <a:gd name="T7" fmla="*/ 0 h 19"/>
                <a:gd name="T8" fmla="*/ 3 w 25"/>
                <a:gd name="T9" fmla="*/ 3 h 19"/>
                <a:gd name="T10" fmla="*/ 1 w 25"/>
                <a:gd name="T11" fmla="*/ 6 h 19"/>
                <a:gd name="T12" fmla="*/ 3 w 25"/>
                <a:gd name="T13" fmla="*/ 3 h 19"/>
                <a:gd name="T14" fmla="*/ 1 w 25"/>
                <a:gd name="T15" fmla="*/ 4 h 19"/>
                <a:gd name="T16" fmla="*/ 0 w 25"/>
                <a:gd name="T17" fmla="*/ 6 h 19"/>
                <a:gd name="T18" fmla="*/ 8 w 25"/>
                <a:gd name="T19" fmla="*/ 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15" y="13"/>
                  </a:moveTo>
                  <a:lnTo>
                    <a:pt x="10" y="19"/>
                  </a:lnTo>
                  <a:lnTo>
                    <a:pt x="25" y="13"/>
                  </a:lnTo>
                  <a:lnTo>
                    <a:pt x="21" y="0"/>
                  </a:lnTo>
                  <a:lnTo>
                    <a:pt x="6" y="6"/>
                  </a:lnTo>
                  <a:lnTo>
                    <a:pt x="1" y="13"/>
                  </a:lnTo>
                  <a:lnTo>
                    <a:pt x="6" y="6"/>
                  </a:lnTo>
                  <a:lnTo>
                    <a:pt x="1" y="8"/>
                  </a:lnTo>
                  <a:lnTo>
                    <a:pt x="0" y="13"/>
                  </a:lnTo>
                  <a:lnTo>
                    <a:pt x="15"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8" name="Freeform 33"/>
            <p:cNvSpPr>
              <a:spLocks/>
            </p:cNvSpPr>
            <p:nvPr/>
          </p:nvSpPr>
          <p:spPr bwMode="auto">
            <a:xfrm>
              <a:off x="353" y="3806"/>
              <a:ext cx="8" cy="57"/>
            </a:xfrm>
            <a:custGeom>
              <a:avLst/>
              <a:gdLst>
                <a:gd name="T0" fmla="*/ 0 w 15"/>
                <a:gd name="T1" fmla="*/ 30 h 114"/>
                <a:gd name="T2" fmla="*/ 7 w 15"/>
                <a:gd name="T3" fmla="*/ 30 h 114"/>
                <a:gd name="T4" fmla="*/ 8 w 15"/>
                <a:gd name="T5" fmla="*/ 0 h 114"/>
                <a:gd name="T6" fmla="*/ 1 w 15"/>
                <a:gd name="T7" fmla="*/ 0 h 114"/>
                <a:gd name="T8" fmla="*/ 0 w 15"/>
                <a:gd name="T9" fmla="*/ 30 h 114"/>
                <a:gd name="T10" fmla="*/ 7 w 15"/>
                <a:gd name="T11" fmla="*/ 29 h 114"/>
                <a:gd name="T12" fmla="*/ 0 w 15"/>
                <a:gd name="T13" fmla="*/ 30 h 114"/>
                <a:gd name="T14" fmla="*/ 7 w 15"/>
                <a:gd name="T15" fmla="*/ 57 h 114"/>
                <a:gd name="T16" fmla="*/ 8 w 15"/>
                <a:gd name="T17" fmla="*/ 30 h 114"/>
                <a:gd name="T18" fmla="*/ 0 w 15"/>
                <a:gd name="T19" fmla="*/ 30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4">
                  <a:moveTo>
                    <a:pt x="0" y="59"/>
                  </a:moveTo>
                  <a:lnTo>
                    <a:pt x="14" y="59"/>
                  </a:lnTo>
                  <a:lnTo>
                    <a:pt x="15" y="0"/>
                  </a:lnTo>
                  <a:lnTo>
                    <a:pt x="1" y="0"/>
                  </a:lnTo>
                  <a:lnTo>
                    <a:pt x="0" y="59"/>
                  </a:lnTo>
                  <a:lnTo>
                    <a:pt x="14" y="58"/>
                  </a:lnTo>
                  <a:lnTo>
                    <a:pt x="0" y="59"/>
                  </a:lnTo>
                  <a:lnTo>
                    <a:pt x="14" y="114"/>
                  </a:lnTo>
                  <a:lnTo>
                    <a:pt x="15" y="59"/>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9" name="Freeform 34"/>
            <p:cNvSpPr>
              <a:spLocks/>
            </p:cNvSpPr>
            <p:nvPr/>
          </p:nvSpPr>
          <p:spPr bwMode="auto">
            <a:xfrm>
              <a:off x="348" y="3806"/>
              <a:ext cx="12" cy="29"/>
            </a:xfrm>
            <a:custGeom>
              <a:avLst/>
              <a:gdLst>
                <a:gd name="T0" fmla="*/ 5 w 26"/>
                <a:gd name="T1" fmla="*/ 9 h 58"/>
                <a:gd name="T2" fmla="*/ 0 w 26"/>
                <a:gd name="T3" fmla="*/ 6 h 58"/>
                <a:gd name="T4" fmla="*/ 6 w 26"/>
                <a:gd name="T5" fmla="*/ 29 h 58"/>
                <a:gd name="T6" fmla="*/ 12 w 26"/>
                <a:gd name="T7" fmla="*/ 29 h 58"/>
                <a:gd name="T8" fmla="*/ 6 w 26"/>
                <a:gd name="T9" fmla="*/ 5 h 58"/>
                <a:gd name="T10" fmla="*/ 2 w 26"/>
                <a:gd name="T11" fmla="*/ 3 h 58"/>
                <a:gd name="T12" fmla="*/ 6 w 26"/>
                <a:gd name="T13" fmla="*/ 5 h 58"/>
                <a:gd name="T14" fmla="*/ 6 w 26"/>
                <a:gd name="T15" fmla="*/ 0 h 58"/>
                <a:gd name="T16" fmla="*/ 2 w 26"/>
                <a:gd name="T17" fmla="*/ 3 h 58"/>
                <a:gd name="T18" fmla="*/ 5 w 26"/>
                <a:gd name="T19" fmla="*/ 9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58">
                  <a:moveTo>
                    <a:pt x="11" y="17"/>
                  </a:moveTo>
                  <a:lnTo>
                    <a:pt x="0" y="12"/>
                  </a:lnTo>
                  <a:lnTo>
                    <a:pt x="12" y="58"/>
                  </a:lnTo>
                  <a:lnTo>
                    <a:pt x="26" y="57"/>
                  </a:lnTo>
                  <a:lnTo>
                    <a:pt x="13" y="9"/>
                  </a:lnTo>
                  <a:lnTo>
                    <a:pt x="4" y="5"/>
                  </a:lnTo>
                  <a:lnTo>
                    <a:pt x="13" y="9"/>
                  </a:lnTo>
                  <a:lnTo>
                    <a:pt x="12" y="0"/>
                  </a:lnTo>
                  <a:lnTo>
                    <a:pt x="4" y="5"/>
                  </a:lnTo>
                  <a:lnTo>
                    <a:pt x="1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0" name="Freeform 35"/>
            <p:cNvSpPr>
              <a:spLocks/>
            </p:cNvSpPr>
            <p:nvPr/>
          </p:nvSpPr>
          <p:spPr bwMode="auto">
            <a:xfrm>
              <a:off x="342" y="3808"/>
              <a:ext cx="11" cy="9"/>
            </a:xfrm>
            <a:custGeom>
              <a:avLst/>
              <a:gdLst>
                <a:gd name="T0" fmla="*/ 8 w 22"/>
                <a:gd name="T1" fmla="*/ 6 h 17"/>
                <a:gd name="T2" fmla="*/ 5 w 22"/>
                <a:gd name="T3" fmla="*/ 9 h 17"/>
                <a:gd name="T4" fmla="*/ 11 w 22"/>
                <a:gd name="T5" fmla="*/ 6 h 17"/>
                <a:gd name="T6" fmla="*/ 8 w 22"/>
                <a:gd name="T7" fmla="*/ 0 h 17"/>
                <a:gd name="T8" fmla="*/ 3 w 22"/>
                <a:gd name="T9" fmla="*/ 2 h 17"/>
                <a:gd name="T10" fmla="*/ 0 w 22"/>
                <a:gd name="T11" fmla="*/ 6 h 17"/>
                <a:gd name="T12" fmla="*/ 3 w 22"/>
                <a:gd name="T13" fmla="*/ 2 h 17"/>
                <a:gd name="T14" fmla="*/ 0 w 22"/>
                <a:gd name="T15" fmla="*/ 4 h 17"/>
                <a:gd name="T16" fmla="*/ 0 w 22"/>
                <a:gd name="T17" fmla="*/ 6 h 17"/>
                <a:gd name="T18" fmla="*/ 8 w 22"/>
                <a:gd name="T19" fmla="*/ 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15" y="11"/>
                  </a:moveTo>
                  <a:lnTo>
                    <a:pt x="10" y="17"/>
                  </a:lnTo>
                  <a:lnTo>
                    <a:pt x="22" y="12"/>
                  </a:lnTo>
                  <a:lnTo>
                    <a:pt x="15" y="0"/>
                  </a:lnTo>
                  <a:lnTo>
                    <a:pt x="5" y="4"/>
                  </a:lnTo>
                  <a:lnTo>
                    <a:pt x="0" y="11"/>
                  </a:lnTo>
                  <a:lnTo>
                    <a:pt x="5" y="4"/>
                  </a:lnTo>
                  <a:lnTo>
                    <a:pt x="0" y="7"/>
                  </a:lnTo>
                  <a:lnTo>
                    <a:pt x="0" y="11"/>
                  </a:lnTo>
                  <a:lnTo>
                    <a:pt x="1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1" name="Freeform 36"/>
            <p:cNvSpPr>
              <a:spLocks/>
            </p:cNvSpPr>
            <p:nvPr/>
          </p:nvSpPr>
          <p:spPr bwMode="auto">
            <a:xfrm>
              <a:off x="342" y="3814"/>
              <a:ext cx="7" cy="59"/>
            </a:xfrm>
            <a:custGeom>
              <a:avLst/>
              <a:gdLst>
                <a:gd name="T0" fmla="*/ 0 w 15"/>
                <a:gd name="T1" fmla="*/ 48 h 118"/>
                <a:gd name="T2" fmla="*/ 7 w 15"/>
                <a:gd name="T3" fmla="*/ 46 h 118"/>
                <a:gd name="T4" fmla="*/ 7 w 15"/>
                <a:gd name="T5" fmla="*/ 0 h 118"/>
                <a:gd name="T6" fmla="*/ 0 w 15"/>
                <a:gd name="T7" fmla="*/ 0 h 118"/>
                <a:gd name="T8" fmla="*/ 0 w 15"/>
                <a:gd name="T9" fmla="*/ 46 h 118"/>
                <a:gd name="T10" fmla="*/ 7 w 15"/>
                <a:gd name="T11" fmla="*/ 45 h 118"/>
                <a:gd name="T12" fmla="*/ 0 w 15"/>
                <a:gd name="T13" fmla="*/ 48 h 118"/>
                <a:gd name="T14" fmla="*/ 7 w 15"/>
                <a:gd name="T15" fmla="*/ 59 h 118"/>
                <a:gd name="T16" fmla="*/ 7 w 15"/>
                <a:gd name="T17" fmla="*/ 46 h 118"/>
                <a:gd name="T18" fmla="*/ 0 w 15"/>
                <a:gd name="T19" fmla="*/ 48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8">
                  <a:moveTo>
                    <a:pt x="1" y="96"/>
                  </a:moveTo>
                  <a:lnTo>
                    <a:pt x="15" y="92"/>
                  </a:lnTo>
                  <a:lnTo>
                    <a:pt x="15" y="0"/>
                  </a:lnTo>
                  <a:lnTo>
                    <a:pt x="0" y="0"/>
                  </a:lnTo>
                  <a:lnTo>
                    <a:pt x="0" y="92"/>
                  </a:lnTo>
                  <a:lnTo>
                    <a:pt x="14" y="89"/>
                  </a:lnTo>
                  <a:lnTo>
                    <a:pt x="1" y="96"/>
                  </a:lnTo>
                  <a:lnTo>
                    <a:pt x="15" y="118"/>
                  </a:lnTo>
                  <a:lnTo>
                    <a:pt x="15" y="92"/>
                  </a:lnTo>
                  <a:lnTo>
                    <a:pt x="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2" name="Freeform 37"/>
            <p:cNvSpPr>
              <a:spLocks/>
            </p:cNvSpPr>
            <p:nvPr/>
          </p:nvSpPr>
          <p:spPr bwMode="auto">
            <a:xfrm>
              <a:off x="335" y="3842"/>
              <a:ext cx="14" cy="20"/>
            </a:xfrm>
            <a:custGeom>
              <a:avLst/>
              <a:gdLst>
                <a:gd name="T0" fmla="*/ 5 w 28"/>
                <a:gd name="T1" fmla="*/ 8 h 39"/>
                <a:gd name="T2" fmla="*/ 0 w 28"/>
                <a:gd name="T3" fmla="*/ 6 h 39"/>
                <a:gd name="T4" fmla="*/ 8 w 28"/>
                <a:gd name="T5" fmla="*/ 20 h 39"/>
                <a:gd name="T6" fmla="*/ 14 w 28"/>
                <a:gd name="T7" fmla="*/ 16 h 39"/>
                <a:gd name="T8" fmla="*/ 7 w 28"/>
                <a:gd name="T9" fmla="*/ 3 h 39"/>
                <a:gd name="T10" fmla="*/ 1 w 28"/>
                <a:gd name="T11" fmla="*/ 2 h 39"/>
                <a:gd name="T12" fmla="*/ 7 w 28"/>
                <a:gd name="T13" fmla="*/ 3 h 39"/>
                <a:gd name="T14" fmla="*/ 4 w 28"/>
                <a:gd name="T15" fmla="*/ 0 h 39"/>
                <a:gd name="T16" fmla="*/ 1 w 28"/>
                <a:gd name="T17" fmla="*/ 2 h 39"/>
                <a:gd name="T18" fmla="*/ 5 w 28"/>
                <a:gd name="T19" fmla="*/ 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9">
                  <a:moveTo>
                    <a:pt x="9" y="15"/>
                  </a:moveTo>
                  <a:lnTo>
                    <a:pt x="0" y="12"/>
                  </a:lnTo>
                  <a:lnTo>
                    <a:pt x="15" y="39"/>
                  </a:lnTo>
                  <a:lnTo>
                    <a:pt x="28" y="32"/>
                  </a:lnTo>
                  <a:lnTo>
                    <a:pt x="13" y="6"/>
                  </a:lnTo>
                  <a:lnTo>
                    <a:pt x="2" y="3"/>
                  </a:lnTo>
                  <a:lnTo>
                    <a:pt x="13" y="6"/>
                  </a:lnTo>
                  <a:lnTo>
                    <a:pt x="8" y="0"/>
                  </a:lnTo>
                  <a:lnTo>
                    <a:pt x="2" y="3"/>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3" name="Freeform 38"/>
            <p:cNvSpPr>
              <a:spLocks/>
            </p:cNvSpPr>
            <p:nvPr/>
          </p:nvSpPr>
          <p:spPr bwMode="auto">
            <a:xfrm>
              <a:off x="326" y="3844"/>
              <a:ext cx="14" cy="10"/>
            </a:xfrm>
            <a:custGeom>
              <a:avLst/>
              <a:gdLst>
                <a:gd name="T0" fmla="*/ 8 w 26"/>
                <a:gd name="T1" fmla="*/ 7 h 21"/>
                <a:gd name="T2" fmla="*/ 6 w 26"/>
                <a:gd name="T3" fmla="*/ 10 h 21"/>
                <a:gd name="T4" fmla="*/ 14 w 26"/>
                <a:gd name="T5" fmla="*/ 6 h 21"/>
                <a:gd name="T6" fmla="*/ 10 w 26"/>
                <a:gd name="T7" fmla="*/ 0 h 21"/>
                <a:gd name="T8" fmla="*/ 2 w 26"/>
                <a:gd name="T9" fmla="*/ 5 h 21"/>
                <a:gd name="T10" fmla="*/ 1 w 26"/>
                <a:gd name="T11" fmla="*/ 9 h 21"/>
                <a:gd name="T12" fmla="*/ 2 w 26"/>
                <a:gd name="T13" fmla="*/ 5 h 21"/>
                <a:gd name="T14" fmla="*/ 0 w 26"/>
                <a:gd name="T15" fmla="*/ 6 h 21"/>
                <a:gd name="T16" fmla="*/ 1 w 26"/>
                <a:gd name="T17" fmla="*/ 9 h 21"/>
                <a:gd name="T18" fmla="*/ 8 w 26"/>
                <a:gd name="T19" fmla="*/ 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1">
                  <a:moveTo>
                    <a:pt x="15" y="15"/>
                  </a:moveTo>
                  <a:lnTo>
                    <a:pt x="11" y="21"/>
                  </a:lnTo>
                  <a:lnTo>
                    <a:pt x="26" y="12"/>
                  </a:lnTo>
                  <a:lnTo>
                    <a:pt x="19" y="0"/>
                  </a:lnTo>
                  <a:lnTo>
                    <a:pt x="4" y="11"/>
                  </a:lnTo>
                  <a:lnTo>
                    <a:pt x="1" y="18"/>
                  </a:lnTo>
                  <a:lnTo>
                    <a:pt x="4" y="11"/>
                  </a:lnTo>
                  <a:lnTo>
                    <a:pt x="0" y="13"/>
                  </a:lnTo>
                  <a:lnTo>
                    <a:pt x="1" y="18"/>
                  </a:lnTo>
                  <a:lnTo>
                    <a:pt x="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4" name="Freeform 39"/>
            <p:cNvSpPr>
              <a:spLocks/>
            </p:cNvSpPr>
            <p:nvPr/>
          </p:nvSpPr>
          <p:spPr bwMode="auto">
            <a:xfrm>
              <a:off x="327" y="3852"/>
              <a:ext cx="12" cy="23"/>
            </a:xfrm>
            <a:custGeom>
              <a:avLst/>
              <a:gdLst>
                <a:gd name="T0" fmla="*/ 12 w 24"/>
                <a:gd name="T1" fmla="*/ 22 h 46"/>
                <a:gd name="T2" fmla="*/ 7 w 24"/>
                <a:gd name="T3" fmla="*/ 0 h 46"/>
                <a:gd name="T4" fmla="*/ 0 w 24"/>
                <a:gd name="T5" fmla="*/ 2 h 46"/>
                <a:gd name="T6" fmla="*/ 5 w 24"/>
                <a:gd name="T7" fmla="*/ 23 h 46"/>
                <a:gd name="T8" fmla="*/ 5 w 24"/>
                <a:gd name="T9" fmla="*/ 23 h 46"/>
                <a:gd name="T10" fmla="*/ 12 w 24"/>
                <a:gd name="T11" fmla="*/ 23 h 46"/>
                <a:gd name="T12" fmla="*/ 12 w 24"/>
                <a:gd name="T13" fmla="*/ 23 h 46"/>
                <a:gd name="T14" fmla="*/ 12 w 24"/>
                <a:gd name="T15" fmla="*/ 23 h 46"/>
                <a:gd name="T16" fmla="*/ 12 w 24"/>
                <a:gd name="T17" fmla="*/ 22 h 46"/>
                <a:gd name="T18" fmla="*/ 12 w 24"/>
                <a:gd name="T19" fmla="*/ 22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46">
                  <a:moveTo>
                    <a:pt x="23" y="44"/>
                  </a:moveTo>
                  <a:lnTo>
                    <a:pt x="14" y="0"/>
                  </a:lnTo>
                  <a:lnTo>
                    <a:pt x="0" y="3"/>
                  </a:lnTo>
                  <a:lnTo>
                    <a:pt x="10" y="46"/>
                  </a:lnTo>
                  <a:lnTo>
                    <a:pt x="9" y="45"/>
                  </a:lnTo>
                  <a:lnTo>
                    <a:pt x="24" y="45"/>
                  </a:lnTo>
                  <a:lnTo>
                    <a:pt x="23" y="45"/>
                  </a:lnTo>
                  <a:lnTo>
                    <a:pt x="23"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5" name="Freeform 40"/>
            <p:cNvSpPr>
              <a:spLocks/>
            </p:cNvSpPr>
            <p:nvPr/>
          </p:nvSpPr>
          <p:spPr bwMode="auto">
            <a:xfrm>
              <a:off x="332" y="3874"/>
              <a:ext cx="8" cy="195"/>
            </a:xfrm>
            <a:custGeom>
              <a:avLst/>
              <a:gdLst>
                <a:gd name="T0" fmla="*/ 4 w 17"/>
                <a:gd name="T1" fmla="*/ 188 h 391"/>
                <a:gd name="T2" fmla="*/ 8 w 17"/>
                <a:gd name="T3" fmla="*/ 192 h 391"/>
                <a:gd name="T4" fmla="*/ 7 w 17"/>
                <a:gd name="T5" fmla="*/ 0 h 391"/>
                <a:gd name="T6" fmla="*/ 0 w 17"/>
                <a:gd name="T7" fmla="*/ 0 h 391"/>
                <a:gd name="T8" fmla="*/ 1 w 17"/>
                <a:gd name="T9" fmla="*/ 192 h 391"/>
                <a:gd name="T10" fmla="*/ 4 w 17"/>
                <a:gd name="T11" fmla="*/ 195 h 391"/>
                <a:gd name="T12" fmla="*/ 1 w 17"/>
                <a:gd name="T13" fmla="*/ 192 h 391"/>
                <a:gd name="T14" fmla="*/ 2 w 17"/>
                <a:gd name="T15" fmla="*/ 194 h 391"/>
                <a:gd name="T16" fmla="*/ 4 w 17"/>
                <a:gd name="T17" fmla="*/ 195 h 391"/>
                <a:gd name="T18" fmla="*/ 4 w 17"/>
                <a:gd name="T19" fmla="*/ 188 h 3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391">
                  <a:moveTo>
                    <a:pt x="9" y="376"/>
                  </a:moveTo>
                  <a:lnTo>
                    <a:pt x="17" y="384"/>
                  </a:lnTo>
                  <a:lnTo>
                    <a:pt x="15" y="0"/>
                  </a:lnTo>
                  <a:lnTo>
                    <a:pt x="0" y="0"/>
                  </a:lnTo>
                  <a:lnTo>
                    <a:pt x="2" y="384"/>
                  </a:lnTo>
                  <a:lnTo>
                    <a:pt x="9" y="391"/>
                  </a:lnTo>
                  <a:lnTo>
                    <a:pt x="2" y="384"/>
                  </a:lnTo>
                  <a:lnTo>
                    <a:pt x="4" y="389"/>
                  </a:lnTo>
                  <a:lnTo>
                    <a:pt x="9" y="391"/>
                  </a:lnTo>
                  <a:lnTo>
                    <a:pt x="9" y="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6" name="Rectangle 41"/>
            <p:cNvSpPr>
              <a:spLocks noChangeArrowheads="1"/>
            </p:cNvSpPr>
            <p:nvPr/>
          </p:nvSpPr>
          <p:spPr bwMode="auto">
            <a:xfrm>
              <a:off x="963" y="2815"/>
              <a:ext cx="108" cy="212"/>
            </a:xfrm>
            <a:prstGeom prst="rect">
              <a:avLst/>
            </a:prstGeom>
            <a:solidFill>
              <a:srgbClr val="B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187" name="Freeform 42"/>
            <p:cNvSpPr>
              <a:spLocks/>
            </p:cNvSpPr>
            <p:nvPr/>
          </p:nvSpPr>
          <p:spPr bwMode="auto">
            <a:xfrm>
              <a:off x="963" y="2811"/>
              <a:ext cx="112" cy="8"/>
            </a:xfrm>
            <a:custGeom>
              <a:avLst/>
              <a:gdLst>
                <a:gd name="T0" fmla="*/ 112 w 225"/>
                <a:gd name="T1" fmla="*/ 4 h 15"/>
                <a:gd name="T2" fmla="*/ 108 w 225"/>
                <a:gd name="T3" fmla="*/ 0 h 15"/>
                <a:gd name="T4" fmla="*/ 0 w 225"/>
                <a:gd name="T5" fmla="*/ 0 h 15"/>
                <a:gd name="T6" fmla="*/ 0 w 225"/>
                <a:gd name="T7" fmla="*/ 8 h 15"/>
                <a:gd name="T8" fmla="*/ 108 w 225"/>
                <a:gd name="T9" fmla="*/ 8 h 15"/>
                <a:gd name="T10" fmla="*/ 105 w 225"/>
                <a:gd name="T11" fmla="*/ 4 h 15"/>
                <a:gd name="T12" fmla="*/ 112 w 225"/>
                <a:gd name="T13" fmla="*/ 4 h 15"/>
                <a:gd name="T14" fmla="*/ 112 w 225"/>
                <a:gd name="T15" fmla="*/ 0 h 15"/>
                <a:gd name="T16" fmla="*/ 108 w 225"/>
                <a:gd name="T17" fmla="*/ 0 h 15"/>
                <a:gd name="T18" fmla="*/ 112 w 22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15">
                  <a:moveTo>
                    <a:pt x="225" y="8"/>
                  </a:moveTo>
                  <a:lnTo>
                    <a:pt x="216" y="0"/>
                  </a:lnTo>
                  <a:lnTo>
                    <a:pt x="0" y="0"/>
                  </a:lnTo>
                  <a:lnTo>
                    <a:pt x="0" y="15"/>
                  </a:lnTo>
                  <a:lnTo>
                    <a:pt x="216" y="15"/>
                  </a:lnTo>
                  <a:lnTo>
                    <a:pt x="210" y="8"/>
                  </a:lnTo>
                  <a:lnTo>
                    <a:pt x="225" y="8"/>
                  </a:lnTo>
                  <a:lnTo>
                    <a:pt x="225" y="0"/>
                  </a:lnTo>
                  <a:lnTo>
                    <a:pt x="216" y="0"/>
                  </a:lnTo>
                  <a:lnTo>
                    <a:pt x="2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8" name="Freeform 43"/>
            <p:cNvSpPr>
              <a:spLocks/>
            </p:cNvSpPr>
            <p:nvPr/>
          </p:nvSpPr>
          <p:spPr bwMode="auto">
            <a:xfrm>
              <a:off x="1068" y="2815"/>
              <a:ext cx="7" cy="216"/>
            </a:xfrm>
            <a:custGeom>
              <a:avLst/>
              <a:gdLst>
                <a:gd name="T0" fmla="*/ 3 w 15"/>
                <a:gd name="T1" fmla="*/ 216 h 432"/>
                <a:gd name="T2" fmla="*/ 7 w 15"/>
                <a:gd name="T3" fmla="*/ 212 h 432"/>
                <a:gd name="T4" fmla="*/ 7 w 15"/>
                <a:gd name="T5" fmla="*/ 0 h 432"/>
                <a:gd name="T6" fmla="*/ 0 w 15"/>
                <a:gd name="T7" fmla="*/ 0 h 432"/>
                <a:gd name="T8" fmla="*/ 0 w 15"/>
                <a:gd name="T9" fmla="*/ 212 h 432"/>
                <a:gd name="T10" fmla="*/ 3 w 15"/>
                <a:gd name="T11" fmla="*/ 208 h 432"/>
                <a:gd name="T12" fmla="*/ 3 w 15"/>
                <a:gd name="T13" fmla="*/ 216 h 432"/>
                <a:gd name="T14" fmla="*/ 7 w 15"/>
                <a:gd name="T15" fmla="*/ 216 h 432"/>
                <a:gd name="T16" fmla="*/ 7 w 15"/>
                <a:gd name="T17" fmla="*/ 212 h 432"/>
                <a:gd name="T18" fmla="*/ 3 w 15"/>
                <a:gd name="T19" fmla="*/ 216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32">
                  <a:moveTo>
                    <a:pt x="6" y="432"/>
                  </a:moveTo>
                  <a:lnTo>
                    <a:pt x="15" y="424"/>
                  </a:lnTo>
                  <a:lnTo>
                    <a:pt x="15" y="0"/>
                  </a:lnTo>
                  <a:lnTo>
                    <a:pt x="0" y="0"/>
                  </a:lnTo>
                  <a:lnTo>
                    <a:pt x="0" y="424"/>
                  </a:lnTo>
                  <a:lnTo>
                    <a:pt x="6" y="416"/>
                  </a:lnTo>
                  <a:lnTo>
                    <a:pt x="6" y="432"/>
                  </a:lnTo>
                  <a:lnTo>
                    <a:pt x="15" y="432"/>
                  </a:lnTo>
                  <a:lnTo>
                    <a:pt x="15" y="424"/>
                  </a:lnTo>
                  <a:lnTo>
                    <a:pt x="6" y="4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9" name="Freeform 44"/>
            <p:cNvSpPr>
              <a:spLocks/>
            </p:cNvSpPr>
            <p:nvPr/>
          </p:nvSpPr>
          <p:spPr bwMode="auto">
            <a:xfrm>
              <a:off x="959" y="3023"/>
              <a:ext cx="112" cy="8"/>
            </a:xfrm>
            <a:custGeom>
              <a:avLst/>
              <a:gdLst>
                <a:gd name="T0" fmla="*/ 0 w 223"/>
                <a:gd name="T1" fmla="*/ 4 h 16"/>
                <a:gd name="T2" fmla="*/ 4 w 223"/>
                <a:gd name="T3" fmla="*/ 8 h 16"/>
                <a:gd name="T4" fmla="*/ 112 w 223"/>
                <a:gd name="T5" fmla="*/ 8 h 16"/>
                <a:gd name="T6" fmla="*/ 112 w 223"/>
                <a:gd name="T7" fmla="*/ 0 h 16"/>
                <a:gd name="T8" fmla="*/ 4 w 223"/>
                <a:gd name="T9" fmla="*/ 0 h 16"/>
                <a:gd name="T10" fmla="*/ 8 w 223"/>
                <a:gd name="T11" fmla="*/ 4 h 16"/>
                <a:gd name="T12" fmla="*/ 0 w 223"/>
                <a:gd name="T13" fmla="*/ 4 h 16"/>
                <a:gd name="T14" fmla="*/ 0 w 223"/>
                <a:gd name="T15" fmla="*/ 8 h 16"/>
                <a:gd name="T16" fmla="*/ 4 w 223"/>
                <a:gd name="T17" fmla="*/ 8 h 16"/>
                <a:gd name="T18" fmla="*/ 0 w 223"/>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
                  <a:moveTo>
                    <a:pt x="0" y="8"/>
                  </a:moveTo>
                  <a:lnTo>
                    <a:pt x="7" y="16"/>
                  </a:lnTo>
                  <a:lnTo>
                    <a:pt x="223" y="16"/>
                  </a:lnTo>
                  <a:lnTo>
                    <a:pt x="223"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0" name="Freeform 45"/>
            <p:cNvSpPr>
              <a:spLocks/>
            </p:cNvSpPr>
            <p:nvPr/>
          </p:nvSpPr>
          <p:spPr bwMode="auto">
            <a:xfrm>
              <a:off x="959" y="2811"/>
              <a:ext cx="8" cy="216"/>
            </a:xfrm>
            <a:custGeom>
              <a:avLst/>
              <a:gdLst>
                <a:gd name="T0" fmla="*/ 4 w 15"/>
                <a:gd name="T1" fmla="*/ 0 h 432"/>
                <a:gd name="T2" fmla="*/ 0 w 15"/>
                <a:gd name="T3" fmla="*/ 4 h 432"/>
                <a:gd name="T4" fmla="*/ 0 w 15"/>
                <a:gd name="T5" fmla="*/ 216 h 432"/>
                <a:gd name="T6" fmla="*/ 8 w 15"/>
                <a:gd name="T7" fmla="*/ 216 h 432"/>
                <a:gd name="T8" fmla="*/ 8 w 15"/>
                <a:gd name="T9" fmla="*/ 4 h 432"/>
                <a:gd name="T10" fmla="*/ 4 w 15"/>
                <a:gd name="T11" fmla="*/ 8 h 432"/>
                <a:gd name="T12" fmla="*/ 4 w 15"/>
                <a:gd name="T13" fmla="*/ 0 h 432"/>
                <a:gd name="T14" fmla="*/ 0 w 15"/>
                <a:gd name="T15" fmla="*/ 0 h 432"/>
                <a:gd name="T16" fmla="*/ 0 w 15"/>
                <a:gd name="T17" fmla="*/ 4 h 432"/>
                <a:gd name="T18" fmla="*/ 4 w 15"/>
                <a:gd name="T19" fmla="*/ 0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32">
                  <a:moveTo>
                    <a:pt x="7" y="0"/>
                  </a:moveTo>
                  <a:lnTo>
                    <a:pt x="0" y="8"/>
                  </a:lnTo>
                  <a:lnTo>
                    <a:pt x="0" y="432"/>
                  </a:lnTo>
                  <a:lnTo>
                    <a:pt x="15" y="432"/>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1" name="Freeform 46"/>
            <p:cNvSpPr>
              <a:spLocks/>
            </p:cNvSpPr>
            <p:nvPr/>
          </p:nvSpPr>
          <p:spPr bwMode="auto">
            <a:xfrm>
              <a:off x="505" y="2789"/>
              <a:ext cx="726" cy="363"/>
            </a:xfrm>
            <a:custGeom>
              <a:avLst/>
              <a:gdLst>
                <a:gd name="T0" fmla="*/ 363 w 1452"/>
                <a:gd name="T1" fmla="*/ 0 h 726"/>
                <a:gd name="T2" fmla="*/ 726 w 1452"/>
                <a:gd name="T3" fmla="*/ 363 h 726"/>
                <a:gd name="T4" fmla="*/ 0 w 1452"/>
                <a:gd name="T5" fmla="*/ 363 h 726"/>
                <a:gd name="T6" fmla="*/ 363 w 1452"/>
                <a:gd name="T7" fmla="*/ 0 h 7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2" h="726">
                  <a:moveTo>
                    <a:pt x="726" y="0"/>
                  </a:moveTo>
                  <a:lnTo>
                    <a:pt x="1452" y="726"/>
                  </a:lnTo>
                  <a:lnTo>
                    <a:pt x="0" y="726"/>
                  </a:lnTo>
                  <a:lnTo>
                    <a:pt x="726"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2" name="Freeform 47"/>
            <p:cNvSpPr>
              <a:spLocks/>
            </p:cNvSpPr>
            <p:nvPr/>
          </p:nvSpPr>
          <p:spPr bwMode="auto">
            <a:xfrm>
              <a:off x="866" y="2787"/>
              <a:ext cx="373" cy="369"/>
            </a:xfrm>
            <a:custGeom>
              <a:avLst/>
              <a:gdLst>
                <a:gd name="T0" fmla="*/ 365 w 748"/>
                <a:gd name="T1" fmla="*/ 369 h 738"/>
                <a:gd name="T2" fmla="*/ 367 w 748"/>
                <a:gd name="T3" fmla="*/ 363 h 738"/>
                <a:gd name="T4" fmla="*/ 4 w 748"/>
                <a:gd name="T5" fmla="*/ 0 h 738"/>
                <a:gd name="T6" fmla="*/ 0 w 748"/>
                <a:gd name="T7" fmla="*/ 4 h 738"/>
                <a:gd name="T8" fmla="*/ 362 w 748"/>
                <a:gd name="T9" fmla="*/ 368 h 738"/>
                <a:gd name="T10" fmla="*/ 365 w 748"/>
                <a:gd name="T11" fmla="*/ 361 h 738"/>
                <a:gd name="T12" fmla="*/ 365 w 748"/>
                <a:gd name="T13" fmla="*/ 369 h 738"/>
                <a:gd name="T14" fmla="*/ 373 w 748"/>
                <a:gd name="T15" fmla="*/ 369 h 738"/>
                <a:gd name="T16" fmla="*/ 367 w 748"/>
                <a:gd name="T17" fmla="*/ 363 h 738"/>
                <a:gd name="T18" fmla="*/ 365 w 748"/>
                <a:gd name="T19" fmla="*/ 369 h 7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8" h="738">
                  <a:moveTo>
                    <a:pt x="731" y="738"/>
                  </a:moveTo>
                  <a:lnTo>
                    <a:pt x="735" y="725"/>
                  </a:lnTo>
                  <a:lnTo>
                    <a:pt x="9" y="0"/>
                  </a:lnTo>
                  <a:lnTo>
                    <a:pt x="0" y="8"/>
                  </a:lnTo>
                  <a:lnTo>
                    <a:pt x="726" y="735"/>
                  </a:lnTo>
                  <a:lnTo>
                    <a:pt x="731" y="722"/>
                  </a:lnTo>
                  <a:lnTo>
                    <a:pt x="731" y="738"/>
                  </a:lnTo>
                  <a:lnTo>
                    <a:pt x="748" y="738"/>
                  </a:lnTo>
                  <a:lnTo>
                    <a:pt x="735" y="725"/>
                  </a:lnTo>
                  <a:lnTo>
                    <a:pt x="731" y="7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3" name="Freeform 48"/>
            <p:cNvSpPr>
              <a:spLocks/>
            </p:cNvSpPr>
            <p:nvPr/>
          </p:nvSpPr>
          <p:spPr bwMode="auto">
            <a:xfrm>
              <a:off x="496" y="3148"/>
              <a:ext cx="735" cy="8"/>
            </a:xfrm>
            <a:custGeom>
              <a:avLst/>
              <a:gdLst>
                <a:gd name="T0" fmla="*/ 7 w 1469"/>
                <a:gd name="T1" fmla="*/ 2 h 16"/>
                <a:gd name="T2" fmla="*/ 9 w 1469"/>
                <a:gd name="T3" fmla="*/ 8 h 16"/>
                <a:gd name="T4" fmla="*/ 735 w 1469"/>
                <a:gd name="T5" fmla="*/ 8 h 16"/>
                <a:gd name="T6" fmla="*/ 735 w 1469"/>
                <a:gd name="T7" fmla="*/ 0 h 16"/>
                <a:gd name="T8" fmla="*/ 9 w 1469"/>
                <a:gd name="T9" fmla="*/ 0 h 16"/>
                <a:gd name="T10" fmla="*/ 11 w 1469"/>
                <a:gd name="T11" fmla="*/ 7 h 16"/>
                <a:gd name="T12" fmla="*/ 7 w 1469"/>
                <a:gd name="T13" fmla="*/ 2 h 16"/>
                <a:gd name="T14" fmla="*/ 0 w 1469"/>
                <a:gd name="T15" fmla="*/ 8 h 16"/>
                <a:gd name="T16" fmla="*/ 9 w 1469"/>
                <a:gd name="T17" fmla="*/ 8 h 16"/>
                <a:gd name="T18" fmla="*/ 7 w 1469"/>
                <a:gd name="T19" fmla="*/ 2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9" h="16">
                  <a:moveTo>
                    <a:pt x="14" y="3"/>
                  </a:moveTo>
                  <a:lnTo>
                    <a:pt x="17" y="16"/>
                  </a:lnTo>
                  <a:lnTo>
                    <a:pt x="1469" y="16"/>
                  </a:lnTo>
                  <a:lnTo>
                    <a:pt x="1469" y="0"/>
                  </a:lnTo>
                  <a:lnTo>
                    <a:pt x="17" y="0"/>
                  </a:lnTo>
                  <a:lnTo>
                    <a:pt x="22" y="13"/>
                  </a:lnTo>
                  <a:lnTo>
                    <a:pt x="14" y="3"/>
                  </a:lnTo>
                  <a:lnTo>
                    <a:pt x="0" y="16"/>
                  </a:lnTo>
                  <a:lnTo>
                    <a:pt x="17" y="16"/>
                  </a:lnTo>
                  <a:lnTo>
                    <a:pt x="14"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4" name="Freeform 49"/>
            <p:cNvSpPr>
              <a:spLocks/>
            </p:cNvSpPr>
            <p:nvPr/>
          </p:nvSpPr>
          <p:spPr bwMode="auto">
            <a:xfrm>
              <a:off x="503" y="2784"/>
              <a:ext cx="367" cy="370"/>
            </a:xfrm>
            <a:custGeom>
              <a:avLst/>
              <a:gdLst>
                <a:gd name="T0" fmla="*/ 367 w 733"/>
                <a:gd name="T1" fmla="*/ 3 h 741"/>
                <a:gd name="T2" fmla="*/ 362 w 733"/>
                <a:gd name="T3" fmla="*/ 3 h 741"/>
                <a:gd name="T4" fmla="*/ 0 w 733"/>
                <a:gd name="T5" fmla="*/ 365 h 741"/>
                <a:gd name="T6" fmla="*/ 4 w 733"/>
                <a:gd name="T7" fmla="*/ 370 h 741"/>
                <a:gd name="T8" fmla="*/ 367 w 733"/>
                <a:gd name="T9" fmla="*/ 7 h 741"/>
                <a:gd name="T10" fmla="*/ 362 w 733"/>
                <a:gd name="T11" fmla="*/ 7 h 741"/>
                <a:gd name="T12" fmla="*/ 367 w 733"/>
                <a:gd name="T13" fmla="*/ 3 h 741"/>
                <a:gd name="T14" fmla="*/ 365 w 733"/>
                <a:gd name="T15" fmla="*/ 0 h 741"/>
                <a:gd name="T16" fmla="*/ 362 w 733"/>
                <a:gd name="T17" fmla="*/ 3 h 741"/>
                <a:gd name="T18" fmla="*/ 367 w 733"/>
                <a:gd name="T19" fmla="*/ 3 h 7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3" h="741">
                  <a:moveTo>
                    <a:pt x="733" y="6"/>
                  </a:moveTo>
                  <a:lnTo>
                    <a:pt x="724" y="6"/>
                  </a:lnTo>
                  <a:lnTo>
                    <a:pt x="0" y="731"/>
                  </a:lnTo>
                  <a:lnTo>
                    <a:pt x="8" y="741"/>
                  </a:lnTo>
                  <a:lnTo>
                    <a:pt x="733" y="14"/>
                  </a:lnTo>
                  <a:lnTo>
                    <a:pt x="724" y="14"/>
                  </a:lnTo>
                  <a:lnTo>
                    <a:pt x="733" y="6"/>
                  </a:lnTo>
                  <a:lnTo>
                    <a:pt x="729" y="0"/>
                  </a:lnTo>
                  <a:lnTo>
                    <a:pt x="724" y="6"/>
                  </a:lnTo>
                  <a:lnTo>
                    <a:pt x="73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5" name="Freeform 50"/>
            <p:cNvSpPr>
              <a:spLocks/>
            </p:cNvSpPr>
            <p:nvPr/>
          </p:nvSpPr>
          <p:spPr bwMode="auto">
            <a:xfrm>
              <a:off x="533" y="2817"/>
              <a:ext cx="672" cy="1112"/>
            </a:xfrm>
            <a:custGeom>
              <a:avLst/>
              <a:gdLst>
                <a:gd name="T0" fmla="*/ 0 w 1345"/>
                <a:gd name="T1" fmla="*/ 336 h 2224"/>
                <a:gd name="T2" fmla="*/ 336 w 1345"/>
                <a:gd name="T3" fmla="*/ 0 h 2224"/>
                <a:gd name="T4" fmla="*/ 672 w 1345"/>
                <a:gd name="T5" fmla="*/ 336 h 2224"/>
                <a:gd name="T6" fmla="*/ 672 w 1345"/>
                <a:gd name="T7" fmla="*/ 1112 h 2224"/>
                <a:gd name="T8" fmla="*/ 0 w 1345"/>
                <a:gd name="T9" fmla="*/ 1112 h 2224"/>
                <a:gd name="T10" fmla="*/ 0 w 1345"/>
                <a:gd name="T11" fmla="*/ 336 h 2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45" h="2224">
                  <a:moveTo>
                    <a:pt x="0" y="671"/>
                  </a:moveTo>
                  <a:lnTo>
                    <a:pt x="672" y="0"/>
                  </a:lnTo>
                  <a:lnTo>
                    <a:pt x="1345" y="671"/>
                  </a:lnTo>
                  <a:lnTo>
                    <a:pt x="1345" y="2224"/>
                  </a:lnTo>
                  <a:lnTo>
                    <a:pt x="0" y="2224"/>
                  </a:lnTo>
                  <a:lnTo>
                    <a:pt x="0" y="671"/>
                  </a:lnTo>
                  <a:close/>
                </a:path>
              </a:pathLst>
            </a:custGeom>
            <a:solidFill>
              <a:srgbClr val="FFF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6" name="Freeform 51"/>
            <p:cNvSpPr>
              <a:spLocks/>
            </p:cNvSpPr>
            <p:nvPr/>
          </p:nvSpPr>
          <p:spPr bwMode="auto">
            <a:xfrm>
              <a:off x="531" y="2812"/>
              <a:ext cx="340" cy="343"/>
            </a:xfrm>
            <a:custGeom>
              <a:avLst/>
              <a:gdLst>
                <a:gd name="T0" fmla="*/ 340 w 680"/>
                <a:gd name="T1" fmla="*/ 3 h 687"/>
                <a:gd name="T2" fmla="*/ 335 w 680"/>
                <a:gd name="T3" fmla="*/ 3 h 687"/>
                <a:gd name="T4" fmla="*/ 0 w 680"/>
                <a:gd name="T5" fmla="*/ 338 h 687"/>
                <a:gd name="T6" fmla="*/ 4 w 680"/>
                <a:gd name="T7" fmla="*/ 343 h 687"/>
                <a:gd name="T8" fmla="*/ 340 w 680"/>
                <a:gd name="T9" fmla="*/ 7 h 687"/>
                <a:gd name="T10" fmla="*/ 335 w 680"/>
                <a:gd name="T11" fmla="*/ 7 h 687"/>
                <a:gd name="T12" fmla="*/ 340 w 680"/>
                <a:gd name="T13" fmla="*/ 3 h 687"/>
                <a:gd name="T14" fmla="*/ 338 w 680"/>
                <a:gd name="T15" fmla="*/ 0 h 687"/>
                <a:gd name="T16" fmla="*/ 335 w 680"/>
                <a:gd name="T17" fmla="*/ 3 h 687"/>
                <a:gd name="T18" fmla="*/ 340 w 680"/>
                <a:gd name="T19" fmla="*/ 3 h 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0" h="687">
                  <a:moveTo>
                    <a:pt x="680" y="6"/>
                  </a:moveTo>
                  <a:lnTo>
                    <a:pt x="670" y="6"/>
                  </a:lnTo>
                  <a:lnTo>
                    <a:pt x="0" y="677"/>
                  </a:lnTo>
                  <a:lnTo>
                    <a:pt x="8" y="687"/>
                  </a:lnTo>
                  <a:lnTo>
                    <a:pt x="680" y="14"/>
                  </a:lnTo>
                  <a:lnTo>
                    <a:pt x="670" y="14"/>
                  </a:lnTo>
                  <a:lnTo>
                    <a:pt x="680" y="6"/>
                  </a:lnTo>
                  <a:lnTo>
                    <a:pt x="675" y="0"/>
                  </a:lnTo>
                  <a:lnTo>
                    <a:pt x="670" y="6"/>
                  </a:lnTo>
                  <a:lnTo>
                    <a:pt x="68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7" name="Freeform 52"/>
            <p:cNvSpPr>
              <a:spLocks/>
            </p:cNvSpPr>
            <p:nvPr/>
          </p:nvSpPr>
          <p:spPr bwMode="auto">
            <a:xfrm>
              <a:off x="866" y="2815"/>
              <a:ext cx="343" cy="340"/>
            </a:xfrm>
            <a:custGeom>
              <a:avLst/>
              <a:gdLst>
                <a:gd name="T0" fmla="*/ 343 w 686"/>
                <a:gd name="T1" fmla="*/ 338 h 681"/>
                <a:gd name="T2" fmla="*/ 339 w 686"/>
                <a:gd name="T3" fmla="*/ 334 h 681"/>
                <a:gd name="T4" fmla="*/ 329 w 686"/>
                <a:gd name="T5" fmla="*/ 323 h 681"/>
                <a:gd name="T6" fmla="*/ 313 w 686"/>
                <a:gd name="T7" fmla="*/ 307 h 681"/>
                <a:gd name="T8" fmla="*/ 293 w 686"/>
                <a:gd name="T9" fmla="*/ 287 h 681"/>
                <a:gd name="T10" fmla="*/ 269 w 686"/>
                <a:gd name="T11" fmla="*/ 263 h 681"/>
                <a:gd name="T12" fmla="*/ 242 w 686"/>
                <a:gd name="T13" fmla="*/ 236 h 681"/>
                <a:gd name="T14" fmla="*/ 212 w 686"/>
                <a:gd name="T15" fmla="*/ 206 h 681"/>
                <a:gd name="T16" fmla="*/ 182 w 686"/>
                <a:gd name="T17" fmla="*/ 177 h 681"/>
                <a:gd name="T18" fmla="*/ 152 w 686"/>
                <a:gd name="T19" fmla="*/ 146 h 681"/>
                <a:gd name="T20" fmla="*/ 122 w 686"/>
                <a:gd name="T21" fmla="*/ 117 h 681"/>
                <a:gd name="T22" fmla="*/ 94 w 686"/>
                <a:gd name="T23" fmla="*/ 88 h 681"/>
                <a:gd name="T24" fmla="*/ 68 w 686"/>
                <a:gd name="T25" fmla="*/ 63 h 681"/>
                <a:gd name="T26" fmla="*/ 45 w 686"/>
                <a:gd name="T27" fmla="*/ 40 h 681"/>
                <a:gd name="T28" fmla="*/ 26 w 686"/>
                <a:gd name="T29" fmla="*/ 21 h 681"/>
                <a:gd name="T30" fmla="*/ 13 w 686"/>
                <a:gd name="T31" fmla="*/ 7 h 681"/>
                <a:gd name="T32" fmla="*/ 5 w 686"/>
                <a:gd name="T33" fmla="*/ 0 h 681"/>
                <a:gd name="T34" fmla="*/ 0 w 686"/>
                <a:gd name="T35" fmla="*/ 4 h 681"/>
                <a:gd name="T36" fmla="*/ 337 w 686"/>
                <a:gd name="T37" fmla="*/ 340 h 681"/>
                <a:gd name="T38" fmla="*/ 336 w 686"/>
                <a:gd name="T39" fmla="*/ 338 h 681"/>
                <a:gd name="T40" fmla="*/ 343 w 686"/>
                <a:gd name="T41" fmla="*/ 338 h 681"/>
                <a:gd name="T42" fmla="*/ 343 w 686"/>
                <a:gd name="T43" fmla="*/ 337 h 681"/>
                <a:gd name="T44" fmla="*/ 341 w 686"/>
                <a:gd name="T45" fmla="*/ 335 h 681"/>
                <a:gd name="T46" fmla="*/ 343 w 686"/>
                <a:gd name="T47" fmla="*/ 338 h 6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6" h="681">
                  <a:moveTo>
                    <a:pt x="686" y="676"/>
                  </a:moveTo>
                  <a:lnTo>
                    <a:pt x="678" y="668"/>
                  </a:lnTo>
                  <a:lnTo>
                    <a:pt x="657" y="647"/>
                  </a:lnTo>
                  <a:lnTo>
                    <a:pt x="626" y="615"/>
                  </a:lnTo>
                  <a:lnTo>
                    <a:pt x="586" y="575"/>
                  </a:lnTo>
                  <a:lnTo>
                    <a:pt x="537" y="526"/>
                  </a:lnTo>
                  <a:lnTo>
                    <a:pt x="483" y="472"/>
                  </a:lnTo>
                  <a:lnTo>
                    <a:pt x="424" y="413"/>
                  </a:lnTo>
                  <a:lnTo>
                    <a:pt x="364" y="354"/>
                  </a:lnTo>
                  <a:lnTo>
                    <a:pt x="303" y="293"/>
                  </a:lnTo>
                  <a:lnTo>
                    <a:pt x="243" y="234"/>
                  </a:lnTo>
                  <a:lnTo>
                    <a:pt x="187" y="177"/>
                  </a:lnTo>
                  <a:lnTo>
                    <a:pt x="135" y="126"/>
                  </a:lnTo>
                  <a:lnTo>
                    <a:pt x="89" y="80"/>
                  </a:lnTo>
                  <a:lnTo>
                    <a:pt x="52" y="43"/>
                  </a:lnTo>
                  <a:lnTo>
                    <a:pt x="25" y="15"/>
                  </a:lnTo>
                  <a:lnTo>
                    <a:pt x="10" y="0"/>
                  </a:lnTo>
                  <a:lnTo>
                    <a:pt x="0" y="8"/>
                  </a:lnTo>
                  <a:lnTo>
                    <a:pt x="673" y="681"/>
                  </a:lnTo>
                  <a:lnTo>
                    <a:pt x="671" y="676"/>
                  </a:lnTo>
                  <a:lnTo>
                    <a:pt x="686" y="676"/>
                  </a:lnTo>
                  <a:lnTo>
                    <a:pt x="686" y="674"/>
                  </a:lnTo>
                  <a:lnTo>
                    <a:pt x="682" y="671"/>
                  </a:lnTo>
                  <a:lnTo>
                    <a:pt x="686" y="6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8" name="Freeform 53"/>
            <p:cNvSpPr>
              <a:spLocks/>
            </p:cNvSpPr>
            <p:nvPr/>
          </p:nvSpPr>
          <p:spPr bwMode="auto">
            <a:xfrm>
              <a:off x="1201" y="3153"/>
              <a:ext cx="8" cy="780"/>
            </a:xfrm>
            <a:custGeom>
              <a:avLst/>
              <a:gdLst>
                <a:gd name="T0" fmla="*/ 4 w 15"/>
                <a:gd name="T1" fmla="*/ 780 h 1561"/>
                <a:gd name="T2" fmla="*/ 8 w 15"/>
                <a:gd name="T3" fmla="*/ 776 h 1561"/>
                <a:gd name="T4" fmla="*/ 8 w 15"/>
                <a:gd name="T5" fmla="*/ 0 h 1561"/>
                <a:gd name="T6" fmla="*/ 0 w 15"/>
                <a:gd name="T7" fmla="*/ 0 h 1561"/>
                <a:gd name="T8" fmla="*/ 0 w 15"/>
                <a:gd name="T9" fmla="*/ 776 h 1561"/>
                <a:gd name="T10" fmla="*/ 4 w 15"/>
                <a:gd name="T11" fmla="*/ 772 h 1561"/>
                <a:gd name="T12" fmla="*/ 4 w 15"/>
                <a:gd name="T13" fmla="*/ 780 h 1561"/>
                <a:gd name="T14" fmla="*/ 8 w 15"/>
                <a:gd name="T15" fmla="*/ 780 h 1561"/>
                <a:gd name="T16" fmla="*/ 8 w 15"/>
                <a:gd name="T17" fmla="*/ 776 h 1561"/>
                <a:gd name="T18" fmla="*/ 4 w 15"/>
                <a:gd name="T19" fmla="*/ 780 h 1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561">
                  <a:moveTo>
                    <a:pt x="7" y="1561"/>
                  </a:moveTo>
                  <a:lnTo>
                    <a:pt x="15" y="1553"/>
                  </a:lnTo>
                  <a:lnTo>
                    <a:pt x="15" y="0"/>
                  </a:lnTo>
                  <a:lnTo>
                    <a:pt x="0" y="0"/>
                  </a:lnTo>
                  <a:lnTo>
                    <a:pt x="0" y="1553"/>
                  </a:lnTo>
                  <a:lnTo>
                    <a:pt x="7" y="1544"/>
                  </a:lnTo>
                  <a:lnTo>
                    <a:pt x="7" y="1561"/>
                  </a:lnTo>
                  <a:lnTo>
                    <a:pt x="15" y="1561"/>
                  </a:lnTo>
                  <a:lnTo>
                    <a:pt x="15" y="1553"/>
                  </a:lnTo>
                  <a:lnTo>
                    <a:pt x="7" y="15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9" name="Freeform 54"/>
            <p:cNvSpPr>
              <a:spLocks/>
            </p:cNvSpPr>
            <p:nvPr/>
          </p:nvSpPr>
          <p:spPr bwMode="auto">
            <a:xfrm>
              <a:off x="529" y="3925"/>
              <a:ext cx="676" cy="8"/>
            </a:xfrm>
            <a:custGeom>
              <a:avLst/>
              <a:gdLst>
                <a:gd name="T0" fmla="*/ 0 w 1352"/>
                <a:gd name="T1" fmla="*/ 4 h 17"/>
                <a:gd name="T2" fmla="*/ 4 w 1352"/>
                <a:gd name="T3" fmla="*/ 8 h 17"/>
                <a:gd name="T4" fmla="*/ 676 w 1352"/>
                <a:gd name="T5" fmla="*/ 8 h 17"/>
                <a:gd name="T6" fmla="*/ 676 w 1352"/>
                <a:gd name="T7" fmla="*/ 0 h 17"/>
                <a:gd name="T8" fmla="*/ 4 w 1352"/>
                <a:gd name="T9" fmla="*/ 0 h 17"/>
                <a:gd name="T10" fmla="*/ 8 w 1352"/>
                <a:gd name="T11" fmla="*/ 4 h 17"/>
                <a:gd name="T12" fmla="*/ 0 w 1352"/>
                <a:gd name="T13" fmla="*/ 4 h 17"/>
                <a:gd name="T14" fmla="*/ 0 w 1352"/>
                <a:gd name="T15" fmla="*/ 8 h 17"/>
                <a:gd name="T16" fmla="*/ 4 w 1352"/>
                <a:gd name="T17" fmla="*/ 8 h 17"/>
                <a:gd name="T18" fmla="*/ 0 w 1352"/>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2" h="17">
                  <a:moveTo>
                    <a:pt x="0" y="9"/>
                  </a:moveTo>
                  <a:lnTo>
                    <a:pt x="7" y="17"/>
                  </a:lnTo>
                  <a:lnTo>
                    <a:pt x="1352" y="17"/>
                  </a:lnTo>
                  <a:lnTo>
                    <a:pt x="1352" y="0"/>
                  </a:lnTo>
                  <a:lnTo>
                    <a:pt x="7" y="0"/>
                  </a:lnTo>
                  <a:lnTo>
                    <a:pt x="15" y="9"/>
                  </a:lnTo>
                  <a:lnTo>
                    <a:pt x="0" y="9"/>
                  </a:lnTo>
                  <a:lnTo>
                    <a:pt x="0" y="17"/>
                  </a:lnTo>
                  <a:lnTo>
                    <a:pt x="7" y="17"/>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0" name="Freeform 55"/>
            <p:cNvSpPr>
              <a:spLocks/>
            </p:cNvSpPr>
            <p:nvPr/>
          </p:nvSpPr>
          <p:spPr bwMode="auto">
            <a:xfrm>
              <a:off x="529" y="3150"/>
              <a:ext cx="8" cy="779"/>
            </a:xfrm>
            <a:custGeom>
              <a:avLst/>
              <a:gdLst>
                <a:gd name="T0" fmla="*/ 2 w 15"/>
                <a:gd name="T1" fmla="*/ 0 h 1558"/>
                <a:gd name="T2" fmla="*/ 0 w 15"/>
                <a:gd name="T3" fmla="*/ 3 h 1558"/>
                <a:gd name="T4" fmla="*/ 0 w 15"/>
                <a:gd name="T5" fmla="*/ 779 h 1558"/>
                <a:gd name="T6" fmla="*/ 8 w 15"/>
                <a:gd name="T7" fmla="*/ 779 h 1558"/>
                <a:gd name="T8" fmla="*/ 8 w 15"/>
                <a:gd name="T9" fmla="*/ 3 h 1558"/>
                <a:gd name="T10" fmla="*/ 6 w 15"/>
                <a:gd name="T11" fmla="*/ 5 h 1558"/>
                <a:gd name="T12" fmla="*/ 2 w 15"/>
                <a:gd name="T13" fmla="*/ 0 h 1558"/>
                <a:gd name="T14" fmla="*/ 2 w 15"/>
                <a:gd name="T15" fmla="*/ 1 h 1558"/>
                <a:gd name="T16" fmla="*/ 0 w 15"/>
                <a:gd name="T17" fmla="*/ 2 h 1558"/>
                <a:gd name="T18" fmla="*/ 0 w 15"/>
                <a:gd name="T19" fmla="*/ 2 h 1558"/>
                <a:gd name="T20" fmla="*/ 0 w 15"/>
                <a:gd name="T21" fmla="*/ 3 h 1558"/>
                <a:gd name="T22" fmla="*/ 2 w 15"/>
                <a:gd name="T23" fmla="*/ 0 h 15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 h="1558">
                  <a:moveTo>
                    <a:pt x="4" y="0"/>
                  </a:moveTo>
                  <a:lnTo>
                    <a:pt x="0" y="5"/>
                  </a:lnTo>
                  <a:lnTo>
                    <a:pt x="0" y="1558"/>
                  </a:lnTo>
                  <a:lnTo>
                    <a:pt x="15" y="1558"/>
                  </a:lnTo>
                  <a:lnTo>
                    <a:pt x="15" y="5"/>
                  </a:lnTo>
                  <a:lnTo>
                    <a:pt x="12" y="10"/>
                  </a:lnTo>
                  <a:lnTo>
                    <a:pt x="4" y="0"/>
                  </a:lnTo>
                  <a:lnTo>
                    <a:pt x="3" y="2"/>
                  </a:lnTo>
                  <a:lnTo>
                    <a:pt x="0" y="3"/>
                  </a:lnTo>
                  <a:lnTo>
                    <a:pt x="0" y="4"/>
                  </a:lnTo>
                  <a:lnTo>
                    <a:pt x="0" y="5"/>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1" name="Rectangle 56"/>
            <p:cNvSpPr>
              <a:spLocks noChangeArrowheads="1"/>
            </p:cNvSpPr>
            <p:nvPr/>
          </p:nvSpPr>
          <p:spPr bwMode="auto">
            <a:xfrm>
              <a:off x="606" y="3575"/>
              <a:ext cx="110" cy="255"/>
            </a:xfrm>
            <a:prstGeom prst="rect">
              <a:avLst/>
            </a:prstGeom>
            <a:solidFill>
              <a:srgbClr val="00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02" name="Freeform 57"/>
            <p:cNvSpPr>
              <a:spLocks/>
            </p:cNvSpPr>
            <p:nvPr/>
          </p:nvSpPr>
          <p:spPr bwMode="auto">
            <a:xfrm>
              <a:off x="606" y="3571"/>
              <a:ext cx="113" cy="8"/>
            </a:xfrm>
            <a:custGeom>
              <a:avLst/>
              <a:gdLst>
                <a:gd name="T0" fmla="*/ 113 w 226"/>
                <a:gd name="T1" fmla="*/ 4 h 15"/>
                <a:gd name="T2" fmla="*/ 110 w 226"/>
                <a:gd name="T3" fmla="*/ 0 h 15"/>
                <a:gd name="T4" fmla="*/ 0 w 226"/>
                <a:gd name="T5" fmla="*/ 0 h 15"/>
                <a:gd name="T6" fmla="*/ 0 w 226"/>
                <a:gd name="T7" fmla="*/ 8 h 15"/>
                <a:gd name="T8" fmla="*/ 110 w 226"/>
                <a:gd name="T9" fmla="*/ 8 h 15"/>
                <a:gd name="T10" fmla="*/ 106 w 226"/>
                <a:gd name="T11" fmla="*/ 4 h 15"/>
                <a:gd name="T12" fmla="*/ 113 w 226"/>
                <a:gd name="T13" fmla="*/ 4 h 15"/>
                <a:gd name="T14" fmla="*/ 113 w 226"/>
                <a:gd name="T15" fmla="*/ 0 h 15"/>
                <a:gd name="T16" fmla="*/ 110 w 226"/>
                <a:gd name="T17" fmla="*/ 0 h 15"/>
                <a:gd name="T18" fmla="*/ 113 w 22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226" y="8"/>
                  </a:moveTo>
                  <a:lnTo>
                    <a:pt x="219" y="0"/>
                  </a:lnTo>
                  <a:lnTo>
                    <a:pt x="0" y="0"/>
                  </a:lnTo>
                  <a:lnTo>
                    <a:pt x="0" y="15"/>
                  </a:lnTo>
                  <a:lnTo>
                    <a:pt x="219" y="15"/>
                  </a:lnTo>
                  <a:lnTo>
                    <a:pt x="211" y="8"/>
                  </a:lnTo>
                  <a:lnTo>
                    <a:pt x="226" y="8"/>
                  </a:lnTo>
                  <a:lnTo>
                    <a:pt x="226" y="0"/>
                  </a:lnTo>
                  <a:lnTo>
                    <a:pt x="219" y="0"/>
                  </a:lnTo>
                  <a:lnTo>
                    <a:pt x="22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3" name="Freeform 58"/>
            <p:cNvSpPr>
              <a:spLocks/>
            </p:cNvSpPr>
            <p:nvPr/>
          </p:nvSpPr>
          <p:spPr bwMode="auto">
            <a:xfrm>
              <a:off x="712" y="3575"/>
              <a:ext cx="7" cy="259"/>
            </a:xfrm>
            <a:custGeom>
              <a:avLst/>
              <a:gdLst>
                <a:gd name="T0" fmla="*/ 4 w 15"/>
                <a:gd name="T1" fmla="*/ 259 h 519"/>
                <a:gd name="T2" fmla="*/ 7 w 15"/>
                <a:gd name="T3" fmla="*/ 255 h 519"/>
                <a:gd name="T4" fmla="*/ 7 w 15"/>
                <a:gd name="T5" fmla="*/ 0 h 519"/>
                <a:gd name="T6" fmla="*/ 0 w 15"/>
                <a:gd name="T7" fmla="*/ 0 h 519"/>
                <a:gd name="T8" fmla="*/ 0 w 15"/>
                <a:gd name="T9" fmla="*/ 255 h 519"/>
                <a:gd name="T10" fmla="*/ 4 w 15"/>
                <a:gd name="T11" fmla="*/ 251 h 519"/>
                <a:gd name="T12" fmla="*/ 4 w 15"/>
                <a:gd name="T13" fmla="*/ 259 h 519"/>
                <a:gd name="T14" fmla="*/ 7 w 15"/>
                <a:gd name="T15" fmla="*/ 259 h 519"/>
                <a:gd name="T16" fmla="*/ 7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8" y="519"/>
                  </a:moveTo>
                  <a:lnTo>
                    <a:pt x="15" y="511"/>
                  </a:lnTo>
                  <a:lnTo>
                    <a:pt x="15" y="0"/>
                  </a:lnTo>
                  <a:lnTo>
                    <a:pt x="0" y="0"/>
                  </a:lnTo>
                  <a:lnTo>
                    <a:pt x="0" y="511"/>
                  </a:lnTo>
                  <a:lnTo>
                    <a:pt x="8" y="503"/>
                  </a:lnTo>
                  <a:lnTo>
                    <a:pt x="8" y="519"/>
                  </a:lnTo>
                  <a:lnTo>
                    <a:pt x="15" y="519"/>
                  </a:lnTo>
                  <a:lnTo>
                    <a:pt x="15" y="511"/>
                  </a:lnTo>
                  <a:lnTo>
                    <a:pt x="8"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4" name="Freeform 59"/>
            <p:cNvSpPr>
              <a:spLocks/>
            </p:cNvSpPr>
            <p:nvPr/>
          </p:nvSpPr>
          <p:spPr bwMode="auto">
            <a:xfrm>
              <a:off x="603" y="3826"/>
              <a:ext cx="113" cy="8"/>
            </a:xfrm>
            <a:custGeom>
              <a:avLst/>
              <a:gdLst>
                <a:gd name="T0" fmla="*/ 0 w 226"/>
                <a:gd name="T1" fmla="*/ 4 h 16"/>
                <a:gd name="T2" fmla="*/ 4 w 226"/>
                <a:gd name="T3" fmla="*/ 8 h 16"/>
                <a:gd name="T4" fmla="*/ 113 w 226"/>
                <a:gd name="T5" fmla="*/ 8 h 16"/>
                <a:gd name="T6" fmla="*/ 113 w 226"/>
                <a:gd name="T7" fmla="*/ 0 h 16"/>
                <a:gd name="T8" fmla="*/ 4 w 226"/>
                <a:gd name="T9" fmla="*/ 0 h 16"/>
                <a:gd name="T10" fmla="*/ 8 w 226"/>
                <a:gd name="T11" fmla="*/ 4 h 16"/>
                <a:gd name="T12" fmla="*/ 0 w 226"/>
                <a:gd name="T13" fmla="*/ 4 h 16"/>
                <a:gd name="T14" fmla="*/ 0 w 226"/>
                <a:gd name="T15" fmla="*/ 8 h 16"/>
                <a:gd name="T16" fmla="*/ 4 w 226"/>
                <a:gd name="T17" fmla="*/ 8 h 16"/>
                <a:gd name="T18" fmla="*/ 0 w 226"/>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6">
                  <a:moveTo>
                    <a:pt x="0" y="8"/>
                  </a:moveTo>
                  <a:lnTo>
                    <a:pt x="7" y="16"/>
                  </a:lnTo>
                  <a:lnTo>
                    <a:pt x="226" y="16"/>
                  </a:lnTo>
                  <a:lnTo>
                    <a:pt x="226"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5" name="Freeform 60"/>
            <p:cNvSpPr>
              <a:spLocks/>
            </p:cNvSpPr>
            <p:nvPr/>
          </p:nvSpPr>
          <p:spPr bwMode="auto">
            <a:xfrm>
              <a:off x="603" y="3571"/>
              <a:ext cx="7" cy="259"/>
            </a:xfrm>
            <a:custGeom>
              <a:avLst/>
              <a:gdLst>
                <a:gd name="T0" fmla="*/ 3 w 15"/>
                <a:gd name="T1" fmla="*/ 0 h 519"/>
                <a:gd name="T2" fmla="*/ 0 w 15"/>
                <a:gd name="T3" fmla="*/ 4 h 519"/>
                <a:gd name="T4" fmla="*/ 0 w 15"/>
                <a:gd name="T5" fmla="*/ 259 h 519"/>
                <a:gd name="T6" fmla="*/ 7 w 15"/>
                <a:gd name="T7" fmla="*/ 259 h 519"/>
                <a:gd name="T8" fmla="*/ 7 w 15"/>
                <a:gd name="T9" fmla="*/ 4 h 519"/>
                <a:gd name="T10" fmla="*/ 3 w 15"/>
                <a:gd name="T11" fmla="*/ 7 h 519"/>
                <a:gd name="T12" fmla="*/ 3 w 15"/>
                <a:gd name="T13" fmla="*/ 0 h 519"/>
                <a:gd name="T14" fmla="*/ 0 w 15"/>
                <a:gd name="T15" fmla="*/ 0 h 519"/>
                <a:gd name="T16" fmla="*/ 0 w 15"/>
                <a:gd name="T17" fmla="*/ 4 h 519"/>
                <a:gd name="T18" fmla="*/ 3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6" name="Rectangle 61"/>
            <p:cNvSpPr>
              <a:spLocks noChangeArrowheads="1"/>
            </p:cNvSpPr>
            <p:nvPr/>
          </p:nvSpPr>
          <p:spPr bwMode="auto">
            <a:xfrm>
              <a:off x="560" y="3575"/>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07" name="Freeform 62"/>
            <p:cNvSpPr>
              <a:spLocks/>
            </p:cNvSpPr>
            <p:nvPr/>
          </p:nvSpPr>
          <p:spPr bwMode="auto">
            <a:xfrm>
              <a:off x="560" y="3571"/>
              <a:ext cx="52" cy="8"/>
            </a:xfrm>
            <a:custGeom>
              <a:avLst/>
              <a:gdLst>
                <a:gd name="T0" fmla="*/ 52 w 105"/>
                <a:gd name="T1" fmla="*/ 4 h 15"/>
                <a:gd name="T2" fmla="*/ 49 w 105"/>
                <a:gd name="T3" fmla="*/ 0 h 15"/>
                <a:gd name="T4" fmla="*/ 0 w 105"/>
                <a:gd name="T5" fmla="*/ 0 h 15"/>
                <a:gd name="T6" fmla="*/ 0 w 105"/>
                <a:gd name="T7" fmla="*/ 8 h 15"/>
                <a:gd name="T8" fmla="*/ 49 w 105"/>
                <a:gd name="T9" fmla="*/ 8 h 15"/>
                <a:gd name="T10" fmla="*/ 45 w 105"/>
                <a:gd name="T11" fmla="*/ 4 h 15"/>
                <a:gd name="T12" fmla="*/ 52 w 105"/>
                <a:gd name="T13" fmla="*/ 4 h 15"/>
                <a:gd name="T14" fmla="*/ 52 w 105"/>
                <a:gd name="T15" fmla="*/ 0 h 15"/>
                <a:gd name="T16" fmla="*/ 49 w 105"/>
                <a:gd name="T17" fmla="*/ 0 h 15"/>
                <a:gd name="T18" fmla="*/ 52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8"/>
                  </a:moveTo>
                  <a:lnTo>
                    <a:pt x="98" y="0"/>
                  </a:lnTo>
                  <a:lnTo>
                    <a:pt x="0" y="0"/>
                  </a:lnTo>
                  <a:lnTo>
                    <a:pt x="0" y="15"/>
                  </a:lnTo>
                  <a:lnTo>
                    <a:pt x="98" y="15"/>
                  </a:lnTo>
                  <a:lnTo>
                    <a:pt x="90" y="8"/>
                  </a:lnTo>
                  <a:lnTo>
                    <a:pt x="105" y="8"/>
                  </a:lnTo>
                  <a:lnTo>
                    <a:pt x="105" y="0"/>
                  </a:lnTo>
                  <a:lnTo>
                    <a:pt x="98" y="0"/>
                  </a:lnTo>
                  <a:lnTo>
                    <a:pt x="10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8" name="Freeform 63"/>
            <p:cNvSpPr>
              <a:spLocks/>
            </p:cNvSpPr>
            <p:nvPr/>
          </p:nvSpPr>
          <p:spPr bwMode="auto">
            <a:xfrm>
              <a:off x="605" y="3575"/>
              <a:ext cx="7" cy="259"/>
            </a:xfrm>
            <a:custGeom>
              <a:avLst/>
              <a:gdLst>
                <a:gd name="T0" fmla="*/ 4 w 15"/>
                <a:gd name="T1" fmla="*/ 259 h 519"/>
                <a:gd name="T2" fmla="*/ 7 w 15"/>
                <a:gd name="T3" fmla="*/ 255 h 519"/>
                <a:gd name="T4" fmla="*/ 7 w 15"/>
                <a:gd name="T5" fmla="*/ 0 h 519"/>
                <a:gd name="T6" fmla="*/ 0 w 15"/>
                <a:gd name="T7" fmla="*/ 0 h 519"/>
                <a:gd name="T8" fmla="*/ 0 w 15"/>
                <a:gd name="T9" fmla="*/ 255 h 519"/>
                <a:gd name="T10" fmla="*/ 4 w 15"/>
                <a:gd name="T11" fmla="*/ 251 h 519"/>
                <a:gd name="T12" fmla="*/ 4 w 15"/>
                <a:gd name="T13" fmla="*/ 259 h 519"/>
                <a:gd name="T14" fmla="*/ 7 w 15"/>
                <a:gd name="T15" fmla="*/ 259 h 519"/>
                <a:gd name="T16" fmla="*/ 7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8" y="519"/>
                  </a:moveTo>
                  <a:lnTo>
                    <a:pt x="15" y="511"/>
                  </a:lnTo>
                  <a:lnTo>
                    <a:pt x="15" y="0"/>
                  </a:lnTo>
                  <a:lnTo>
                    <a:pt x="0" y="0"/>
                  </a:lnTo>
                  <a:lnTo>
                    <a:pt x="0" y="511"/>
                  </a:lnTo>
                  <a:lnTo>
                    <a:pt x="8" y="503"/>
                  </a:lnTo>
                  <a:lnTo>
                    <a:pt x="8" y="519"/>
                  </a:lnTo>
                  <a:lnTo>
                    <a:pt x="15" y="519"/>
                  </a:lnTo>
                  <a:lnTo>
                    <a:pt x="15" y="511"/>
                  </a:lnTo>
                  <a:lnTo>
                    <a:pt x="8"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9" name="Freeform 64"/>
            <p:cNvSpPr>
              <a:spLocks/>
            </p:cNvSpPr>
            <p:nvPr/>
          </p:nvSpPr>
          <p:spPr bwMode="auto">
            <a:xfrm>
              <a:off x="556" y="3826"/>
              <a:ext cx="53" cy="8"/>
            </a:xfrm>
            <a:custGeom>
              <a:avLst/>
              <a:gdLst>
                <a:gd name="T0" fmla="*/ 0 w 105"/>
                <a:gd name="T1" fmla="*/ 4 h 16"/>
                <a:gd name="T2" fmla="*/ 4 w 105"/>
                <a:gd name="T3" fmla="*/ 8 h 16"/>
                <a:gd name="T4" fmla="*/ 53 w 105"/>
                <a:gd name="T5" fmla="*/ 8 h 16"/>
                <a:gd name="T6" fmla="*/ 53 w 105"/>
                <a:gd name="T7" fmla="*/ 0 h 16"/>
                <a:gd name="T8" fmla="*/ 4 w 105"/>
                <a:gd name="T9" fmla="*/ 0 h 16"/>
                <a:gd name="T10" fmla="*/ 8 w 105"/>
                <a:gd name="T11" fmla="*/ 4 h 16"/>
                <a:gd name="T12" fmla="*/ 0 w 105"/>
                <a:gd name="T13" fmla="*/ 4 h 16"/>
                <a:gd name="T14" fmla="*/ 0 w 105"/>
                <a:gd name="T15" fmla="*/ 8 h 16"/>
                <a:gd name="T16" fmla="*/ 4 w 105"/>
                <a:gd name="T17" fmla="*/ 8 h 16"/>
                <a:gd name="T18" fmla="*/ 0 w 105"/>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6">
                  <a:moveTo>
                    <a:pt x="0" y="8"/>
                  </a:moveTo>
                  <a:lnTo>
                    <a:pt x="7" y="16"/>
                  </a:lnTo>
                  <a:lnTo>
                    <a:pt x="105" y="16"/>
                  </a:lnTo>
                  <a:lnTo>
                    <a:pt x="105" y="0"/>
                  </a:lnTo>
                  <a:lnTo>
                    <a:pt x="7" y="0"/>
                  </a:lnTo>
                  <a:lnTo>
                    <a:pt x="15" y="8"/>
                  </a:lnTo>
                  <a:lnTo>
                    <a:pt x="0" y="8"/>
                  </a:lnTo>
                  <a:lnTo>
                    <a:pt x="0" y="16"/>
                  </a:lnTo>
                  <a:lnTo>
                    <a:pt x="7"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0" name="Freeform 65"/>
            <p:cNvSpPr>
              <a:spLocks/>
            </p:cNvSpPr>
            <p:nvPr/>
          </p:nvSpPr>
          <p:spPr bwMode="auto">
            <a:xfrm>
              <a:off x="556" y="3571"/>
              <a:ext cx="8" cy="259"/>
            </a:xfrm>
            <a:custGeom>
              <a:avLst/>
              <a:gdLst>
                <a:gd name="T0" fmla="*/ 4 w 15"/>
                <a:gd name="T1" fmla="*/ 0 h 519"/>
                <a:gd name="T2" fmla="*/ 0 w 15"/>
                <a:gd name="T3" fmla="*/ 4 h 519"/>
                <a:gd name="T4" fmla="*/ 0 w 15"/>
                <a:gd name="T5" fmla="*/ 259 h 519"/>
                <a:gd name="T6" fmla="*/ 8 w 15"/>
                <a:gd name="T7" fmla="*/ 259 h 519"/>
                <a:gd name="T8" fmla="*/ 8 w 15"/>
                <a:gd name="T9" fmla="*/ 4 h 519"/>
                <a:gd name="T10" fmla="*/ 4 w 15"/>
                <a:gd name="T11" fmla="*/ 7 h 519"/>
                <a:gd name="T12" fmla="*/ 4 w 15"/>
                <a:gd name="T13" fmla="*/ 0 h 519"/>
                <a:gd name="T14" fmla="*/ 0 w 15"/>
                <a:gd name="T15" fmla="*/ 0 h 519"/>
                <a:gd name="T16" fmla="*/ 0 w 15"/>
                <a:gd name="T17" fmla="*/ 4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1" name="Rectangle 66"/>
            <p:cNvSpPr>
              <a:spLocks noChangeArrowheads="1"/>
            </p:cNvSpPr>
            <p:nvPr/>
          </p:nvSpPr>
          <p:spPr bwMode="auto">
            <a:xfrm>
              <a:off x="714" y="3575"/>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12" name="Freeform 67"/>
            <p:cNvSpPr>
              <a:spLocks/>
            </p:cNvSpPr>
            <p:nvPr/>
          </p:nvSpPr>
          <p:spPr bwMode="auto">
            <a:xfrm>
              <a:off x="714" y="3571"/>
              <a:ext cx="53" cy="8"/>
            </a:xfrm>
            <a:custGeom>
              <a:avLst/>
              <a:gdLst>
                <a:gd name="T0" fmla="*/ 53 w 106"/>
                <a:gd name="T1" fmla="*/ 4 h 15"/>
                <a:gd name="T2" fmla="*/ 50 w 106"/>
                <a:gd name="T3" fmla="*/ 0 h 15"/>
                <a:gd name="T4" fmla="*/ 0 w 106"/>
                <a:gd name="T5" fmla="*/ 0 h 15"/>
                <a:gd name="T6" fmla="*/ 0 w 106"/>
                <a:gd name="T7" fmla="*/ 8 h 15"/>
                <a:gd name="T8" fmla="*/ 50 w 106"/>
                <a:gd name="T9" fmla="*/ 8 h 15"/>
                <a:gd name="T10" fmla="*/ 46 w 106"/>
                <a:gd name="T11" fmla="*/ 4 h 15"/>
                <a:gd name="T12" fmla="*/ 53 w 106"/>
                <a:gd name="T13" fmla="*/ 4 h 15"/>
                <a:gd name="T14" fmla="*/ 53 w 106"/>
                <a:gd name="T15" fmla="*/ 0 h 15"/>
                <a:gd name="T16" fmla="*/ 50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9" y="0"/>
                  </a:lnTo>
                  <a:lnTo>
                    <a:pt x="0" y="0"/>
                  </a:lnTo>
                  <a:lnTo>
                    <a:pt x="0" y="15"/>
                  </a:lnTo>
                  <a:lnTo>
                    <a:pt x="99" y="15"/>
                  </a:lnTo>
                  <a:lnTo>
                    <a:pt x="91" y="8"/>
                  </a:lnTo>
                  <a:lnTo>
                    <a:pt x="106" y="8"/>
                  </a:lnTo>
                  <a:lnTo>
                    <a:pt x="106" y="0"/>
                  </a:lnTo>
                  <a:lnTo>
                    <a:pt x="99"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3" name="Freeform 68"/>
            <p:cNvSpPr>
              <a:spLocks/>
            </p:cNvSpPr>
            <p:nvPr/>
          </p:nvSpPr>
          <p:spPr bwMode="auto">
            <a:xfrm>
              <a:off x="759" y="3575"/>
              <a:ext cx="8" cy="259"/>
            </a:xfrm>
            <a:custGeom>
              <a:avLst/>
              <a:gdLst>
                <a:gd name="T0" fmla="*/ 4 w 15"/>
                <a:gd name="T1" fmla="*/ 259 h 518"/>
                <a:gd name="T2" fmla="*/ 8 w 15"/>
                <a:gd name="T3" fmla="*/ 255 h 518"/>
                <a:gd name="T4" fmla="*/ 8 w 15"/>
                <a:gd name="T5" fmla="*/ 0 h 518"/>
                <a:gd name="T6" fmla="*/ 0 w 15"/>
                <a:gd name="T7" fmla="*/ 0 h 518"/>
                <a:gd name="T8" fmla="*/ 0 w 15"/>
                <a:gd name="T9" fmla="*/ 255 h 518"/>
                <a:gd name="T10" fmla="*/ 4 w 15"/>
                <a:gd name="T11" fmla="*/ 252 h 518"/>
                <a:gd name="T12" fmla="*/ 4 w 15"/>
                <a:gd name="T13" fmla="*/ 259 h 518"/>
                <a:gd name="T14" fmla="*/ 8 w 15"/>
                <a:gd name="T15" fmla="*/ 259 h 518"/>
                <a:gd name="T16" fmla="*/ 8 w 15"/>
                <a:gd name="T17" fmla="*/ 255 h 518"/>
                <a:gd name="T18" fmla="*/ 4 w 15"/>
                <a:gd name="T19" fmla="*/ 259 h 5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8">
                  <a:moveTo>
                    <a:pt x="8" y="518"/>
                  </a:moveTo>
                  <a:lnTo>
                    <a:pt x="15" y="509"/>
                  </a:lnTo>
                  <a:lnTo>
                    <a:pt x="15" y="0"/>
                  </a:lnTo>
                  <a:lnTo>
                    <a:pt x="0" y="0"/>
                  </a:lnTo>
                  <a:lnTo>
                    <a:pt x="0" y="509"/>
                  </a:lnTo>
                  <a:lnTo>
                    <a:pt x="8" y="503"/>
                  </a:lnTo>
                  <a:lnTo>
                    <a:pt x="8" y="518"/>
                  </a:lnTo>
                  <a:lnTo>
                    <a:pt x="15" y="518"/>
                  </a:lnTo>
                  <a:lnTo>
                    <a:pt x="15" y="509"/>
                  </a:lnTo>
                  <a:lnTo>
                    <a:pt x="8"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4" name="Freeform 69"/>
            <p:cNvSpPr>
              <a:spLocks/>
            </p:cNvSpPr>
            <p:nvPr/>
          </p:nvSpPr>
          <p:spPr bwMode="auto">
            <a:xfrm>
              <a:off x="710" y="3826"/>
              <a:ext cx="53" cy="8"/>
            </a:xfrm>
            <a:custGeom>
              <a:avLst/>
              <a:gdLst>
                <a:gd name="T0" fmla="*/ 0 w 106"/>
                <a:gd name="T1" fmla="*/ 3 h 15"/>
                <a:gd name="T2" fmla="*/ 4 w 106"/>
                <a:gd name="T3" fmla="*/ 8 h 15"/>
                <a:gd name="T4" fmla="*/ 53 w 106"/>
                <a:gd name="T5" fmla="*/ 8 h 15"/>
                <a:gd name="T6" fmla="*/ 53 w 106"/>
                <a:gd name="T7" fmla="*/ 0 h 15"/>
                <a:gd name="T8" fmla="*/ 4 w 106"/>
                <a:gd name="T9" fmla="*/ 0 h 15"/>
                <a:gd name="T10" fmla="*/ 8 w 106"/>
                <a:gd name="T11" fmla="*/ 3 h 15"/>
                <a:gd name="T12" fmla="*/ 0 w 106"/>
                <a:gd name="T13" fmla="*/ 3 h 15"/>
                <a:gd name="T14" fmla="*/ 0 w 106"/>
                <a:gd name="T15" fmla="*/ 8 h 15"/>
                <a:gd name="T16" fmla="*/ 4 w 106"/>
                <a:gd name="T17" fmla="*/ 8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6"/>
                  </a:moveTo>
                  <a:lnTo>
                    <a:pt x="7" y="15"/>
                  </a:lnTo>
                  <a:lnTo>
                    <a:pt x="106" y="15"/>
                  </a:lnTo>
                  <a:lnTo>
                    <a:pt x="106" y="0"/>
                  </a:lnTo>
                  <a:lnTo>
                    <a:pt x="7" y="0"/>
                  </a:lnTo>
                  <a:lnTo>
                    <a:pt x="15" y="6"/>
                  </a:lnTo>
                  <a:lnTo>
                    <a:pt x="0" y="6"/>
                  </a:lnTo>
                  <a:lnTo>
                    <a:pt x="0" y="15"/>
                  </a:lnTo>
                  <a:lnTo>
                    <a:pt x="7"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5" name="Freeform 70"/>
            <p:cNvSpPr>
              <a:spLocks/>
            </p:cNvSpPr>
            <p:nvPr/>
          </p:nvSpPr>
          <p:spPr bwMode="auto">
            <a:xfrm>
              <a:off x="710" y="3571"/>
              <a:ext cx="8" cy="259"/>
            </a:xfrm>
            <a:custGeom>
              <a:avLst/>
              <a:gdLst>
                <a:gd name="T0" fmla="*/ 4 w 15"/>
                <a:gd name="T1" fmla="*/ 0 h 517"/>
                <a:gd name="T2" fmla="*/ 0 w 15"/>
                <a:gd name="T3" fmla="*/ 4 h 517"/>
                <a:gd name="T4" fmla="*/ 0 w 15"/>
                <a:gd name="T5" fmla="*/ 259 h 517"/>
                <a:gd name="T6" fmla="*/ 8 w 15"/>
                <a:gd name="T7" fmla="*/ 259 h 517"/>
                <a:gd name="T8" fmla="*/ 8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6" name="Freeform 71"/>
            <p:cNvSpPr>
              <a:spLocks/>
            </p:cNvSpPr>
            <p:nvPr/>
          </p:nvSpPr>
          <p:spPr bwMode="auto">
            <a:xfrm>
              <a:off x="505" y="3406"/>
              <a:ext cx="722" cy="152"/>
            </a:xfrm>
            <a:custGeom>
              <a:avLst/>
              <a:gdLst>
                <a:gd name="T0" fmla="*/ 26 w 1445"/>
                <a:gd name="T1" fmla="*/ 0 h 303"/>
                <a:gd name="T2" fmla="*/ 695 w 1445"/>
                <a:gd name="T3" fmla="*/ 0 h 303"/>
                <a:gd name="T4" fmla="*/ 722 w 1445"/>
                <a:gd name="T5" fmla="*/ 152 h 303"/>
                <a:gd name="T6" fmla="*/ 0 w 1445"/>
                <a:gd name="T7" fmla="*/ 151 h 303"/>
                <a:gd name="T8" fmla="*/ 26 w 1445"/>
                <a:gd name="T9" fmla="*/ 0 h 3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5" h="303">
                  <a:moveTo>
                    <a:pt x="53" y="0"/>
                  </a:moveTo>
                  <a:lnTo>
                    <a:pt x="1391" y="0"/>
                  </a:lnTo>
                  <a:lnTo>
                    <a:pt x="1445" y="303"/>
                  </a:lnTo>
                  <a:lnTo>
                    <a:pt x="0" y="301"/>
                  </a:lnTo>
                  <a:lnTo>
                    <a:pt x="53"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7" name="Freeform 72"/>
            <p:cNvSpPr>
              <a:spLocks/>
            </p:cNvSpPr>
            <p:nvPr/>
          </p:nvSpPr>
          <p:spPr bwMode="auto">
            <a:xfrm>
              <a:off x="531" y="3402"/>
              <a:ext cx="672" cy="8"/>
            </a:xfrm>
            <a:custGeom>
              <a:avLst/>
              <a:gdLst>
                <a:gd name="T0" fmla="*/ 672 w 1343"/>
                <a:gd name="T1" fmla="*/ 4 h 15"/>
                <a:gd name="T2" fmla="*/ 669 w 1343"/>
                <a:gd name="T3" fmla="*/ 0 h 15"/>
                <a:gd name="T4" fmla="*/ 0 w 1343"/>
                <a:gd name="T5" fmla="*/ 0 h 15"/>
                <a:gd name="T6" fmla="*/ 0 w 1343"/>
                <a:gd name="T7" fmla="*/ 8 h 15"/>
                <a:gd name="T8" fmla="*/ 669 w 1343"/>
                <a:gd name="T9" fmla="*/ 8 h 15"/>
                <a:gd name="T10" fmla="*/ 666 w 1343"/>
                <a:gd name="T11" fmla="*/ 4 h 15"/>
                <a:gd name="T12" fmla="*/ 672 w 1343"/>
                <a:gd name="T13" fmla="*/ 4 h 15"/>
                <a:gd name="T14" fmla="*/ 671 w 1343"/>
                <a:gd name="T15" fmla="*/ 1 h 15"/>
                <a:gd name="T16" fmla="*/ 669 w 1343"/>
                <a:gd name="T17" fmla="*/ 0 h 15"/>
                <a:gd name="T18" fmla="*/ 672 w 13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3" h="15">
                  <a:moveTo>
                    <a:pt x="1343" y="7"/>
                  </a:moveTo>
                  <a:lnTo>
                    <a:pt x="1338" y="0"/>
                  </a:lnTo>
                  <a:lnTo>
                    <a:pt x="0" y="0"/>
                  </a:lnTo>
                  <a:lnTo>
                    <a:pt x="0" y="15"/>
                  </a:lnTo>
                  <a:lnTo>
                    <a:pt x="1338" y="15"/>
                  </a:lnTo>
                  <a:lnTo>
                    <a:pt x="1331" y="8"/>
                  </a:lnTo>
                  <a:lnTo>
                    <a:pt x="1343" y="7"/>
                  </a:lnTo>
                  <a:lnTo>
                    <a:pt x="1342" y="1"/>
                  </a:lnTo>
                  <a:lnTo>
                    <a:pt x="1338" y="0"/>
                  </a:lnTo>
                  <a:lnTo>
                    <a:pt x="134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8" name="Freeform 73"/>
            <p:cNvSpPr>
              <a:spLocks/>
            </p:cNvSpPr>
            <p:nvPr/>
          </p:nvSpPr>
          <p:spPr bwMode="auto">
            <a:xfrm>
              <a:off x="1197" y="3406"/>
              <a:ext cx="34" cy="155"/>
            </a:xfrm>
            <a:custGeom>
              <a:avLst/>
              <a:gdLst>
                <a:gd name="T0" fmla="*/ 30 w 69"/>
                <a:gd name="T1" fmla="*/ 155 h 311"/>
                <a:gd name="T2" fmla="*/ 33 w 69"/>
                <a:gd name="T3" fmla="*/ 151 h 311"/>
                <a:gd name="T4" fmla="*/ 6 w 69"/>
                <a:gd name="T5" fmla="*/ 0 h 311"/>
                <a:gd name="T6" fmla="*/ 0 w 69"/>
                <a:gd name="T7" fmla="*/ 0 h 311"/>
                <a:gd name="T8" fmla="*/ 27 w 69"/>
                <a:gd name="T9" fmla="*/ 152 h 311"/>
                <a:gd name="T10" fmla="*/ 30 w 69"/>
                <a:gd name="T11" fmla="*/ 148 h 311"/>
                <a:gd name="T12" fmla="*/ 30 w 69"/>
                <a:gd name="T13" fmla="*/ 155 h 311"/>
                <a:gd name="T14" fmla="*/ 34 w 69"/>
                <a:gd name="T15" fmla="*/ 155 h 311"/>
                <a:gd name="T16" fmla="*/ 33 w 69"/>
                <a:gd name="T17" fmla="*/ 151 h 311"/>
                <a:gd name="T18" fmla="*/ 30 w 69"/>
                <a:gd name="T19" fmla="*/ 155 h 3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11">
                  <a:moveTo>
                    <a:pt x="61" y="311"/>
                  </a:moveTo>
                  <a:lnTo>
                    <a:pt x="66" y="303"/>
                  </a:lnTo>
                  <a:lnTo>
                    <a:pt x="12" y="0"/>
                  </a:lnTo>
                  <a:lnTo>
                    <a:pt x="0" y="1"/>
                  </a:lnTo>
                  <a:lnTo>
                    <a:pt x="54" y="304"/>
                  </a:lnTo>
                  <a:lnTo>
                    <a:pt x="61" y="296"/>
                  </a:lnTo>
                  <a:lnTo>
                    <a:pt x="61" y="311"/>
                  </a:lnTo>
                  <a:lnTo>
                    <a:pt x="69" y="311"/>
                  </a:lnTo>
                  <a:lnTo>
                    <a:pt x="66" y="303"/>
                  </a:lnTo>
                  <a:lnTo>
                    <a:pt x="61" y="3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19" name="Freeform 74"/>
            <p:cNvSpPr>
              <a:spLocks/>
            </p:cNvSpPr>
            <p:nvPr/>
          </p:nvSpPr>
          <p:spPr bwMode="auto">
            <a:xfrm>
              <a:off x="501" y="3553"/>
              <a:ext cx="726" cy="8"/>
            </a:xfrm>
            <a:custGeom>
              <a:avLst/>
              <a:gdLst>
                <a:gd name="T0" fmla="*/ 1 w 1453"/>
                <a:gd name="T1" fmla="*/ 3 h 18"/>
                <a:gd name="T2" fmla="*/ 4 w 1453"/>
                <a:gd name="T3" fmla="*/ 7 h 18"/>
                <a:gd name="T4" fmla="*/ 726 w 1453"/>
                <a:gd name="T5" fmla="*/ 8 h 18"/>
                <a:gd name="T6" fmla="*/ 726 w 1453"/>
                <a:gd name="T7" fmla="*/ 1 h 18"/>
                <a:gd name="T8" fmla="*/ 4 w 1453"/>
                <a:gd name="T9" fmla="*/ 0 h 18"/>
                <a:gd name="T10" fmla="*/ 7 w 1453"/>
                <a:gd name="T11" fmla="*/ 4 h 18"/>
                <a:gd name="T12" fmla="*/ 1 w 1453"/>
                <a:gd name="T13" fmla="*/ 3 h 18"/>
                <a:gd name="T14" fmla="*/ 0 w 1453"/>
                <a:gd name="T15" fmla="*/ 7 h 18"/>
                <a:gd name="T16" fmla="*/ 4 w 1453"/>
                <a:gd name="T17" fmla="*/ 7 h 18"/>
                <a:gd name="T18" fmla="*/ 1 w 1453"/>
                <a:gd name="T19" fmla="*/ 3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3" h="18">
                  <a:moveTo>
                    <a:pt x="2" y="7"/>
                  </a:moveTo>
                  <a:lnTo>
                    <a:pt x="8" y="15"/>
                  </a:lnTo>
                  <a:lnTo>
                    <a:pt x="1453" y="18"/>
                  </a:lnTo>
                  <a:lnTo>
                    <a:pt x="1453" y="3"/>
                  </a:lnTo>
                  <a:lnTo>
                    <a:pt x="8" y="0"/>
                  </a:lnTo>
                  <a:lnTo>
                    <a:pt x="15" y="10"/>
                  </a:lnTo>
                  <a:lnTo>
                    <a:pt x="2" y="7"/>
                  </a:lnTo>
                  <a:lnTo>
                    <a:pt x="0" y="15"/>
                  </a:lnTo>
                  <a:lnTo>
                    <a:pt x="8" y="15"/>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0" name="Freeform 75"/>
            <p:cNvSpPr>
              <a:spLocks/>
            </p:cNvSpPr>
            <p:nvPr/>
          </p:nvSpPr>
          <p:spPr bwMode="auto">
            <a:xfrm>
              <a:off x="502" y="3402"/>
              <a:ext cx="32" cy="155"/>
            </a:xfrm>
            <a:custGeom>
              <a:avLst/>
              <a:gdLst>
                <a:gd name="T0" fmla="*/ 29 w 65"/>
                <a:gd name="T1" fmla="*/ 0 h 310"/>
                <a:gd name="T2" fmla="*/ 26 w 65"/>
                <a:gd name="T3" fmla="*/ 4 h 310"/>
                <a:gd name="T4" fmla="*/ 0 w 65"/>
                <a:gd name="T5" fmla="*/ 154 h 310"/>
                <a:gd name="T6" fmla="*/ 6 w 65"/>
                <a:gd name="T7" fmla="*/ 155 h 310"/>
                <a:gd name="T8" fmla="*/ 32 w 65"/>
                <a:gd name="T9" fmla="*/ 4 h 310"/>
                <a:gd name="T10" fmla="*/ 29 w 65"/>
                <a:gd name="T11" fmla="*/ 8 h 310"/>
                <a:gd name="T12" fmla="*/ 29 w 65"/>
                <a:gd name="T13" fmla="*/ 0 h 310"/>
                <a:gd name="T14" fmla="*/ 26 w 65"/>
                <a:gd name="T15" fmla="*/ 1 h 310"/>
                <a:gd name="T16" fmla="*/ 26 w 65"/>
                <a:gd name="T17" fmla="*/ 4 h 310"/>
                <a:gd name="T18" fmla="*/ 29 w 65"/>
                <a:gd name="T19" fmla="*/ 0 h 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310">
                  <a:moveTo>
                    <a:pt x="59" y="0"/>
                  </a:moveTo>
                  <a:lnTo>
                    <a:pt x="52" y="7"/>
                  </a:lnTo>
                  <a:lnTo>
                    <a:pt x="0" y="307"/>
                  </a:lnTo>
                  <a:lnTo>
                    <a:pt x="13" y="310"/>
                  </a:lnTo>
                  <a:lnTo>
                    <a:pt x="65" y="8"/>
                  </a:lnTo>
                  <a:lnTo>
                    <a:pt x="59" y="15"/>
                  </a:lnTo>
                  <a:lnTo>
                    <a:pt x="59" y="0"/>
                  </a:lnTo>
                  <a:lnTo>
                    <a:pt x="53" y="1"/>
                  </a:lnTo>
                  <a:lnTo>
                    <a:pt x="52" y="7"/>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1" name="Rectangle 76"/>
            <p:cNvSpPr>
              <a:spLocks noChangeArrowheads="1"/>
            </p:cNvSpPr>
            <p:nvPr/>
          </p:nvSpPr>
          <p:spPr bwMode="auto">
            <a:xfrm>
              <a:off x="1015" y="3571"/>
              <a:ext cx="110" cy="255"/>
            </a:xfrm>
            <a:prstGeom prst="rect">
              <a:avLst/>
            </a:prstGeom>
            <a:solidFill>
              <a:srgbClr val="007F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22" name="Freeform 77"/>
            <p:cNvSpPr>
              <a:spLocks/>
            </p:cNvSpPr>
            <p:nvPr/>
          </p:nvSpPr>
          <p:spPr bwMode="auto">
            <a:xfrm>
              <a:off x="1015" y="3567"/>
              <a:ext cx="114" cy="8"/>
            </a:xfrm>
            <a:custGeom>
              <a:avLst/>
              <a:gdLst>
                <a:gd name="T0" fmla="*/ 114 w 228"/>
                <a:gd name="T1" fmla="*/ 4 h 16"/>
                <a:gd name="T2" fmla="*/ 110 w 228"/>
                <a:gd name="T3" fmla="*/ 0 h 16"/>
                <a:gd name="T4" fmla="*/ 0 w 228"/>
                <a:gd name="T5" fmla="*/ 0 h 16"/>
                <a:gd name="T6" fmla="*/ 0 w 228"/>
                <a:gd name="T7" fmla="*/ 8 h 16"/>
                <a:gd name="T8" fmla="*/ 110 w 228"/>
                <a:gd name="T9" fmla="*/ 8 h 16"/>
                <a:gd name="T10" fmla="*/ 107 w 228"/>
                <a:gd name="T11" fmla="*/ 4 h 16"/>
                <a:gd name="T12" fmla="*/ 114 w 228"/>
                <a:gd name="T13" fmla="*/ 4 h 16"/>
                <a:gd name="T14" fmla="*/ 114 w 228"/>
                <a:gd name="T15" fmla="*/ 0 h 16"/>
                <a:gd name="T16" fmla="*/ 110 w 228"/>
                <a:gd name="T17" fmla="*/ 0 h 16"/>
                <a:gd name="T18" fmla="*/ 114 w 228"/>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16">
                  <a:moveTo>
                    <a:pt x="228" y="8"/>
                  </a:moveTo>
                  <a:lnTo>
                    <a:pt x="220" y="0"/>
                  </a:lnTo>
                  <a:lnTo>
                    <a:pt x="0" y="0"/>
                  </a:lnTo>
                  <a:lnTo>
                    <a:pt x="0" y="16"/>
                  </a:lnTo>
                  <a:lnTo>
                    <a:pt x="220" y="16"/>
                  </a:lnTo>
                  <a:lnTo>
                    <a:pt x="213" y="8"/>
                  </a:lnTo>
                  <a:lnTo>
                    <a:pt x="228" y="8"/>
                  </a:lnTo>
                  <a:lnTo>
                    <a:pt x="228" y="0"/>
                  </a:lnTo>
                  <a:lnTo>
                    <a:pt x="220" y="0"/>
                  </a:lnTo>
                  <a:lnTo>
                    <a:pt x="22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3" name="Freeform 78"/>
            <p:cNvSpPr>
              <a:spLocks/>
            </p:cNvSpPr>
            <p:nvPr/>
          </p:nvSpPr>
          <p:spPr bwMode="auto">
            <a:xfrm>
              <a:off x="1121" y="3571"/>
              <a:ext cx="8" cy="259"/>
            </a:xfrm>
            <a:custGeom>
              <a:avLst/>
              <a:gdLst>
                <a:gd name="T0" fmla="*/ 4 w 15"/>
                <a:gd name="T1" fmla="*/ 259 h 519"/>
                <a:gd name="T2" fmla="*/ 8 w 15"/>
                <a:gd name="T3" fmla="*/ 255 h 519"/>
                <a:gd name="T4" fmla="*/ 8 w 15"/>
                <a:gd name="T5" fmla="*/ 0 h 519"/>
                <a:gd name="T6" fmla="*/ 0 w 15"/>
                <a:gd name="T7" fmla="*/ 0 h 519"/>
                <a:gd name="T8" fmla="*/ 0 w 15"/>
                <a:gd name="T9" fmla="*/ 255 h 519"/>
                <a:gd name="T10" fmla="*/ 4 w 15"/>
                <a:gd name="T11" fmla="*/ 252 h 519"/>
                <a:gd name="T12" fmla="*/ 4 w 15"/>
                <a:gd name="T13" fmla="*/ 259 h 519"/>
                <a:gd name="T14" fmla="*/ 8 w 15"/>
                <a:gd name="T15" fmla="*/ 259 h 519"/>
                <a:gd name="T16" fmla="*/ 8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519"/>
                  </a:moveTo>
                  <a:lnTo>
                    <a:pt x="15" y="511"/>
                  </a:lnTo>
                  <a:lnTo>
                    <a:pt x="15" y="0"/>
                  </a:lnTo>
                  <a:lnTo>
                    <a:pt x="0" y="0"/>
                  </a:lnTo>
                  <a:lnTo>
                    <a:pt x="0" y="511"/>
                  </a:lnTo>
                  <a:lnTo>
                    <a:pt x="7" y="504"/>
                  </a:lnTo>
                  <a:lnTo>
                    <a:pt x="7" y="519"/>
                  </a:lnTo>
                  <a:lnTo>
                    <a:pt x="15" y="519"/>
                  </a:lnTo>
                  <a:lnTo>
                    <a:pt x="15" y="511"/>
                  </a:lnTo>
                  <a:lnTo>
                    <a:pt x="7"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4" name="Freeform 79"/>
            <p:cNvSpPr>
              <a:spLocks/>
            </p:cNvSpPr>
            <p:nvPr/>
          </p:nvSpPr>
          <p:spPr bwMode="auto">
            <a:xfrm>
              <a:off x="1011" y="3823"/>
              <a:ext cx="114" cy="7"/>
            </a:xfrm>
            <a:custGeom>
              <a:avLst/>
              <a:gdLst>
                <a:gd name="T0" fmla="*/ 0 w 227"/>
                <a:gd name="T1" fmla="*/ 3 h 15"/>
                <a:gd name="T2" fmla="*/ 4 w 227"/>
                <a:gd name="T3" fmla="*/ 7 h 15"/>
                <a:gd name="T4" fmla="*/ 114 w 227"/>
                <a:gd name="T5" fmla="*/ 7 h 15"/>
                <a:gd name="T6" fmla="*/ 114 w 227"/>
                <a:gd name="T7" fmla="*/ 0 h 15"/>
                <a:gd name="T8" fmla="*/ 4 w 227"/>
                <a:gd name="T9" fmla="*/ 0 h 15"/>
                <a:gd name="T10" fmla="*/ 8 w 227"/>
                <a:gd name="T11" fmla="*/ 3 h 15"/>
                <a:gd name="T12" fmla="*/ 0 w 227"/>
                <a:gd name="T13" fmla="*/ 3 h 15"/>
                <a:gd name="T14" fmla="*/ 0 w 227"/>
                <a:gd name="T15" fmla="*/ 7 h 15"/>
                <a:gd name="T16" fmla="*/ 4 w 227"/>
                <a:gd name="T17" fmla="*/ 7 h 15"/>
                <a:gd name="T18" fmla="*/ 0 w 227"/>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0" y="7"/>
                  </a:moveTo>
                  <a:lnTo>
                    <a:pt x="7" y="15"/>
                  </a:lnTo>
                  <a:lnTo>
                    <a:pt x="227" y="15"/>
                  </a:lnTo>
                  <a:lnTo>
                    <a:pt x="227"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5" name="Freeform 80"/>
            <p:cNvSpPr>
              <a:spLocks/>
            </p:cNvSpPr>
            <p:nvPr/>
          </p:nvSpPr>
          <p:spPr bwMode="auto">
            <a:xfrm>
              <a:off x="1011" y="3567"/>
              <a:ext cx="8" cy="259"/>
            </a:xfrm>
            <a:custGeom>
              <a:avLst/>
              <a:gdLst>
                <a:gd name="T0" fmla="*/ 4 w 15"/>
                <a:gd name="T1" fmla="*/ 0 h 519"/>
                <a:gd name="T2" fmla="*/ 0 w 15"/>
                <a:gd name="T3" fmla="*/ 4 h 519"/>
                <a:gd name="T4" fmla="*/ 0 w 15"/>
                <a:gd name="T5" fmla="*/ 259 h 519"/>
                <a:gd name="T6" fmla="*/ 8 w 15"/>
                <a:gd name="T7" fmla="*/ 259 h 519"/>
                <a:gd name="T8" fmla="*/ 8 w 15"/>
                <a:gd name="T9" fmla="*/ 4 h 519"/>
                <a:gd name="T10" fmla="*/ 4 w 15"/>
                <a:gd name="T11" fmla="*/ 8 h 519"/>
                <a:gd name="T12" fmla="*/ 4 w 15"/>
                <a:gd name="T13" fmla="*/ 0 h 519"/>
                <a:gd name="T14" fmla="*/ 0 w 15"/>
                <a:gd name="T15" fmla="*/ 0 h 519"/>
                <a:gd name="T16" fmla="*/ 0 w 15"/>
                <a:gd name="T17" fmla="*/ 4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8"/>
                  </a:lnTo>
                  <a:lnTo>
                    <a:pt x="0" y="519"/>
                  </a:lnTo>
                  <a:lnTo>
                    <a:pt x="15" y="519"/>
                  </a:lnTo>
                  <a:lnTo>
                    <a:pt x="15" y="8"/>
                  </a:lnTo>
                  <a:lnTo>
                    <a:pt x="7" y="16"/>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6" name="Rectangle 81"/>
            <p:cNvSpPr>
              <a:spLocks noChangeArrowheads="1"/>
            </p:cNvSpPr>
            <p:nvPr/>
          </p:nvSpPr>
          <p:spPr bwMode="auto">
            <a:xfrm>
              <a:off x="969" y="3571"/>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27" name="Freeform 82"/>
            <p:cNvSpPr>
              <a:spLocks/>
            </p:cNvSpPr>
            <p:nvPr/>
          </p:nvSpPr>
          <p:spPr bwMode="auto">
            <a:xfrm>
              <a:off x="969" y="3567"/>
              <a:ext cx="53" cy="8"/>
            </a:xfrm>
            <a:custGeom>
              <a:avLst/>
              <a:gdLst>
                <a:gd name="T0" fmla="*/ 53 w 104"/>
                <a:gd name="T1" fmla="*/ 4 h 16"/>
                <a:gd name="T2" fmla="*/ 49 w 104"/>
                <a:gd name="T3" fmla="*/ 0 h 16"/>
                <a:gd name="T4" fmla="*/ 0 w 104"/>
                <a:gd name="T5" fmla="*/ 0 h 16"/>
                <a:gd name="T6" fmla="*/ 0 w 104"/>
                <a:gd name="T7" fmla="*/ 8 h 16"/>
                <a:gd name="T8" fmla="*/ 49 w 104"/>
                <a:gd name="T9" fmla="*/ 8 h 16"/>
                <a:gd name="T10" fmla="*/ 45 w 104"/>
                <a:gd name="T11" fmla="*/ 4 h 16"/>
                <a:gd name="T12" fmla="*/ 53 w 104"/>
                <a:gd name="T13" fmla="*/ 4 h 16"/>
                <a:gd name="T14" fmla="*/ 53 w 104"/>
                <a:gd name="T15" fmla="*/ 0 h 16"/>
                <a:gd name="T16" fmla="*/ 49 w 104"/>
                <a:gd name="T17" fmla="*/ 0 h 16"/>
                <a:gd name="T18" fmla="*/ 53 w 104"/>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16">
                  <a:moveTo>
                    <a:pt x="104" y="8"/>
                  </a:moveTo>
                  <a:lnTo>
                    <a:pt x="96" y="0"/>
                  </a:lnTo>
                  <a:lnTo>
                    <a:pt x="0" y="0"/>
                  </a:lnTo>
                  <a:lnTo>
                    <a:pt x="0" y="16"/>
                  </a:lnTo>
                  <a:lnTo>
                    <a:pt x="96" y="16"/>
                  </a:lnTo>
                  <a:lnTo>
                    <a:pt x="89" y="8"/>
                  </a:lnTo>
                  <a:lnTo>
                    <a:pt x="104" y="8"/>
                  </a:lnTo>
                  <a:lnTo>
                    <a:pt x="104" y="0"/>
                  </a:lnTo>
                  <a:lnTo>
                    <a:pt x="96" y="0"/>
                  </a:lnTo>
                  <a:lnTo>
                    <a:pt x="10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8" name="Freeform 83"/>
            <p:cNvSpPr>
              <a:spLocks/>
            </p:cNvSpPr>
            <p:nvPr/>
          </p:nvSpPr>
          <p:spPr bwMode="auto">
            <a:xfrm>
              <a:off x="1014" y="3571"/>
              <a:ext cx="8" cy="259"/>
            </a:xfrm>
            <a:custGeom>
              <a:avLst/>
              <a:gdLst>
                <a:gd name="T0" fmla="*/ 4 w 15"/>
                <a:gd name="T1" fmla="*/ 259 h 519"/>
                <a:gd name="T2" fmla="*/ 8 w 15"/>
                <a:gd name="T3" fmla="*/ 255 h 519"/>
                <a:gd name="T4" fmla="*/ 8 w 15"/>
                <a:gd name="T5" fmla="*/ 0 h 519"/>
                <a:gd name="T6" fmla="*/ 0 w 15"/>
                <a:gd name="T7" fmla="*/ 0 h 519"/>
                <a:gd name="T8" fmla="*/ 0 w 15"/>
                <a:gd name="T9" fmla="*/ 255 h 519"/>
                <a:gd name="T10" fmla="*/ 4 w 15"/>
                <a:gd name="T11" fmla="*/ 252 h 519"/>
                <a:gd name="T12" fmla="*/ 4 w 15"/>
                <a:gd name="T13" fmla="*/ 259 h 519"/>
                <a:gd name="T14" fmla="*/ 8 w 15"/>
                <a:gd name="T15" fmla="*/ 259 h 519"/>
                <a:gd name="T16" fmla="*/ 8 w 15"/>
                <a:gd name="T17" fmla="*/ 255 h 519"/>
                <a:gd name="T18" fmla="*/ 4 w 15"/>
                <a:gd name="T19" fmla="*/ 259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519"/>
                  </a:moveTo>
                  <a:lnTo>
                    <a:pt x="15" y="511"/>
                  </a:lnTo>
                  <a:lnTo>
                    <a:pt x="15" y="0"/>
                  </a:lnTo>
                  <a:lnTo>
                    <a:pt x="0" y="0"/>
                  </a:lnTo>
                  <a:lnTo>
                    <a:pt x="0" y="511"/>
                  </a:lnTo>
                  <a:lnTo>
                    <a:pt x="7" y="504"/>
                  </a:lnTo>
                  <a:lnTo>
                    <a:pt x="7" y="519"/>
                  </a:lnTo>
                  <a:lnTo>
                    <a:pt x="15" y="519"/>
                  </a:lnTo>
                  <a:lnTo>
                    <a:pt x="15" y="511"/>
                  </a:lnTo>
                  <a:lnTo>
                    <a:pt x="7" y="5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9" name="Freeform 84"/>
            <p:cNvSpPr>
              <a:spLocks/>
            </p:cNvSpPr>
            <p:nvPr/>
          </p:nvSpPr>
          <p:spPr bwMode="auto">
            <a:xfrm>
              <a:off x="965" y="3823"/>
              <a:ext cx="53" cy="7"/>
            </a:xfrm>
            <a:custGeom>
              <a:avLst/>
              <a:gdLst>
                <a:gd name="T0" fmla="*/ 0 w 105"/>
                <a:gd name="T1" fmla="*/ 3 h 15"/>
                <a:gd name="T2" fmla="*/ 5 w 105"/>
                <a:gd name="T3" fmla="*/ 7 h 15"/>
                <a:gd name="T4" fmla="*/ 53 w 105"/>
                <a:gd name="T5" fmla="*/ 7 h 15"/>
                <a:gd name="T6" fmla="*/ 53 w 105"/>
                <a:gd name="T7" fmla="*/ 0 h 15"/>
                <a:gd name="T8" fmla="*/ 5 w 105"/>
                <a:gd name="T9" fmla="*/ 0 h 15"/>
                <a:gd name="T10" fmla="*/ 8 w 105"/>
                <a:gd name="T11" fmla="*/ 3 h 15"/>
                <a:gd name="T12" fmla="*/ 0 w 105"/>
                <a:gd name="T13" fmla="*/ 3 h 15"/>
                <a:gd name="T14" fmla="*/ 0 w 105"/>
                <a:gd name="T15" fmla="*/ 7 h 15"/>
                <a:gd name="T16" fmla="*/ 5 w 105"/>
                <a:gd name="T17" fmla="*/ 7 h 15"/>
                <a:gd name="T18" fmla="*/ 0 w 10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7"/>
                  </a:moveTo>
                  <a:lnTo>
                    <a:pt x="9" y="15"/>
                  </a:lnTo>
                  <a:lnTo>
                    <a:pt x="105" y="15"/>
                  </a:lnTo>
                  <a:lnTo>
                    <a:pt x="105" y="0"/>
                  </a:lnTo>
                  <a:lnTo>
                    <a:pt x="9" y="0"/>
                  </a:lnTo>
                  <a:lnTo>
                    <a:pt x="15" y="7"/>
                  </a:lnTo>
                  <a:lnTo>
                    <a:pt x="0" y="7"/>
                  </a:lnTo>
                  <a:lnTo>
                    <a:pt x="0" y="15"/>
                  </a:lnTo>
                  <a:lnTo>
                    <a:pt x="9"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0" name="Freeform 85"/>
            <p:cNvSpPr>
              <a:spLocks/>
            </p:cNvSpPr>
            <p:nvPr/>
          </p:nvSpPr>
          <p:spPr bwMode="auto">
            <a:xfrm>
              <a:off x="965" y="3567"/>
              <a:ext cx="8" cy="259"/>
            </a:xfrm>
            <a:custGeom>
              <a:avLst/>
              <a:gdLst>
                <a:gd name="T0" fmla="*/ 5 w 15"/>
                <a:gd name="T1" fmla="*/ 0 h 519"/>
                <a:gd name="T2" fmla="*/ 0 w 15"/>
                <a:gd name="T3" fmla="*/ 4 h 519"/>
                <a:gd name="T4" fmla="*/ 0 w 15"/>
                <a:gd name="T5" fmla="*/ 259 h 519"/>
                <a:gd name="T6" fmla="*/ 8 w 15"/>
                <a:gd name="T7" fmla="*/ 259 h 519"/>
                <a:gd name="T8" fmla="*/ 8 w 15"/>
                <a:gd name="T9" fmla="*/ 4 h 519"/>
                <a:gd name="T10" fmla="*/ 5 w 15"/>
                <a:gd name="T11" fmla="*/ 8 h 519"/>
                <a:gd name="T12" fmla="*/ 5 w 15"/>
                <a:gd name="T13" fmla="*/ 0 h 519"/>
                <a:gd name="T14" fmla="*/ 0 w 15"/>
                <a:gd name="T15" fmla="*/ 0 h 519"/>
                <a:gd name="T16" fmla="*/ 0 w 15"/>
                <a:gd name="T17" fmla="*/ 4 h 519"/>
                <a:gd name="T18" fmla="*/ 5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9" y="0"/>
                  </a:moveTo>
                  <a:lnTo>
                    <a:pt x="0" y="8"/>
                  </a:lnTo>
                  <a:lnTo>
                    <a:pt x="0" y="519"/>
                  </a:lnTo>
                  <a:lnTo>
                    <a:pt x="15" y="519"/>
                  </a:lnTo>
                  <a:lnTo>
                    <a:pt x="15" y="8"/>
                  </a:lnTo>
                  <a:lnTo>
                    <a:pt x="9" y="16"/>
                  </a:lnTo>
                  <a:lnTo>
                    <a:pt x="9" y="0"/>
                  </a:lnTo>
                  <a:lnTo>
                    <a:pt x="0" y="0"/>
                  </a:lnTo>
                  <a:lnTo>
                    <a:pt x="0" y="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1" name="Rectangle 86"/>
            <p:cNvSpPr>
              <a:spLocks noChangeArrowheads="1"/>
            </p:cNvSpPr>
            <p:nvPr/>
          </p:nvSpPr>
          <p:spPr bwMode="auto">
            <a:xfrm>
              <a:off x="1122" y="3571"/>
              <a:ext cx="49" cy="255"/>
            </a:xfrm>
            <a:prstGeom prst="rect">
              <a:avLst/>
            </a:prstGeom>
            <a:solidFill>
              <a:srgbClr val="003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2" name="Freeform 87"/>
            <p:cNvSpPr>
              <a:spLocks/>
            </p:cNvSpPr>
            <p:nvPr/>
          </p:nvSpPr>
          <p:spPr bwMode="auto">
            <a:xfrm>
              <a:off x="1122" y="3567"/>
              <a:ext cx="53" cy="8"/>
            </a:xfrm>
            <a:custGeom>
              <a:avLst/>
              <a:gdLst>
                <a:gd name="T0" fmla="*/ 53 w 105"/>
                <a:gd name="T1" fmla="*/ 4 h 15"/>
                <a:gd name="T2" fmla="*/ 49 w 105"/>
                <a:gd name="T3" fmla="*/ 0 h 15"/>
                <a:gd name="T4" fmla="*/ 0 w 105"/>
                <a:gd name="T5" fmla="*/ 0 h 15"/>
                <a:gd name="T6" fmla="*/ 0 w 105"/>
                <a:gd name="T7" fmla="*/ 8 h 15"/>
                <a:gd name="T8" fmla="*/ 49 w 105"/>
                <a:gd name="T9" fmla="*/ 8 h 15"/>
                <a:gd name="T10" fmla="*/ 45 w 105"/>
                <a:gd name="T11" fmla="*/ 4 h 15"/>
                <a:gd name="T12" fmla="*/ 53 w 105"/>
                <a:gd name="T13" fmla="*/ 4 h 15"/>
                <a:gd name="T14" fmla="*/ 53 w 105"/>
                <a:gd name="T15" fmla="*/ 0 h 15"/>
                <a:gd name="T16" fmla="*/ 49 w 105"/>
                <a:gd name="T17" fmla="*/ 0 h 15"/>
                <a:gd name="T18" fmla="*/ 53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7"/>
                  </a:moveTo>
                  <a:lnTo>
                    <a:pt x="98" y="0"/>
                  </a:lnTo>
                  <a:lnTo>
                    <a:pt x="0" y="0"/>
                  </a:lnTo>
                  <a:lnTo>
                    <a:pt x="0" y="15"/>
                  </a:lnTo>
                  <a:lnTo>
                    <a:pt x="98" y="15"/>
                  </a:lnTo>
                  <a:lnTo>
                    <a:pt x="90" y="7"/>
                  </a:lnTo>
                  <a:lnTo>
                    <a:pt x="105" y="7"/>
                  </a:lnTo>
                  <a:lnTo>
                    <a:pt x="105" y="0"/>
                  </a:lnTo>
                  <a:lnTo>
                    <a:pt x="98" y="0"/>
                  </a:lnTo>
                  <a:lnTo>
                    <a:pt x="10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3" name="Freeform 88"/>
            <p:cNvSpPr>
              <a:spLocks/>
            </p:cNvSpPr>
            <p:nvPr/>
          </p:nvSpPr>
          <p:spPr bwMode="auto">
            <a:xfrm>
              <a:off x="1167" y="3571"/>
              <a:ext cx="8" cy="259"/>
            </a:xfrm>
            <a:custGeom>
              <a:avLst/>
              <a:gdLst>
                <a:gd name="T0" fmla="*/ 4 w 15"/>
                <a:gd name="T1" fmla="*/ 259 h 518"/>
                <a:gd name="T2" fmla="*/ 8 w 15"/>
                <a:gd name="T3" fmla="*/ 256 h 518"/>
                <a:gd name="T4" fmla="*/ 8 w 15"/>
                <a:gd name="T5" fmla="*/ 0 h 518"/>
                <a:gd name="T6" fmla="*/ 0 w 15"/>
                <a:gd name="T7" fmla="*/ 0 h 518"/>
                <a:gd name="T8" fmla="*/ 0 w 15"/>
                <a:gd name="T9" fmla="*/ 256 h 518"/>
                <a:gd name="T10" fmla="*/ 4 w 15"/>
                <a:gd name="T11" fmla="*/ 252 h 518"/>
                <a:gd name="T12" fmla="*/ 4 w 15"/>
                <a:gd name="T13" fmla="*/ 259 h 518"/>
                <a:gd name="T14" fmla="*/ 8 w 15"/>
                <a:gd name="T15" fmla="*/ 259 h 518"/>
                <a:gd name="T16" fmla="*/ 8 w 15"/>
                <a:gd name="T17" fmla="*/ 256 h 518"/>
                <a:gd name="T18" fmla="*/ 4 w 15"/>
                <a:gd name="T19" fmla="*/ 259 h 5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8">
                  <a:moveTo>
                    <a:pt x="8" y="518"/>
                  </a:moveTo>
                  <a:lnTo>
                    <a:pt x="15" y="512"/>
                  </a:lnTo>
                  <a:lnTo>
                    <a:pt x="15" y="0"/>
                  </a:lnTo>
                  <a:lnTo>
                    <a:pt x="0" y="0"/>
                  </a:lnTo>
                  <a:lnTo>
                    <a:pt x="0" y="512"/>
                  </a:lnTo>
                  <a:lnTo>
                    <a:pt x="8" y="503"/>
                  </a:lnTo>
                  <a:lnTo>
                    <a:pt x="8" y="518"/>
                  </a:lnTo>
                  <a:lnTo>
                    <a:pt x="15" y="518"/>
                  </a:lnTo>
                  <a:lnTo>
                    <a:pt x="15" y="512"/>
                  </a:lnTo>
                  <a:lnTo>
                    <a:pt x="8" y="5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4" name="Freeform 89"/>
            <p:cNvSpPr>
              <a:spLocks/>
            </p:cNvSpPr>
            <p:nvPr/>
          </p:nvSpPr>
          <p:spPr bwMode="auto">
            <a:xfrm>
              <a:off x="1119" y="3822"/>
              <a:ext cx="52" cy="8"/>
            </a:xfrm>
            <a:custGeom>
              <a:avLst/>
              <a:gdLst>
                <a:gd name="T0" fmla="*/ 0 w 105"/>
                <a:gd name="T1" fmla="*/ 5 h 15"/>
                <a:gd name="T2" fmla="*/ 3 w 105"/>
                <a:gd name="T3" fmla="*/ 8 h 15"/>
                <a:gd name="T4" fmla="*/ 52 w 105"/>
                <a:gd name="T5" fmla="*/ 8 h 15"/>
                <a:gd name="T6" fmla="*/ 52 w 105"/>
                <a:gd name="T7" fmla="*/ 0 h 15"/>
                <a:gd name="T8" fmla="*/ 3 w 105"/>
                <a:gd name="T9" fmla="*/ 0 h 15"/>
                <a:gd name="T10" fmla="*/ 7 w 105"/>
                <a:gd name="T11" fmla="*/ 5 h 15"/>
                <a:gd name="T12" fmla="*/ 0 w 105"/>
                <a:gd name="T13" fmla="*/ 5 h 15"/>
                <a:gd name="T14" fmla="*/ 0 w 105"/>
                <a:gd name="T15" fmla="*/ 8 h 15"/>
                <a:gd name="T16" fmla="*/ 3 w 105"/>
                <a:gd name="T17" fmla="*/ 8 h 15"/>
                <a:gd name="T18" fmla="*/ 0 w 105"/>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9"/>
                  </a:moveTo>
                  <a:lnTo>
                    <a:pt x="7" y="15"/>
                  </a:lnTo>
                  <a:lnTo>
                    <a:pt x="105" y="15"/>
                  </a:lnTo>
                  <a:lnTo>
                    <a:pt x="105" y="0"/>
                  </a:lnTo>
                  <a:lnTo>
                    <a:pt x="7" y="0"/>
                  </a:lnTo>
                  <a:lnTo>
                    <a:pt x="15" y="9"/>
                  </a:lnTo>
                  <a:lnTo>
                    <a:pt x="0" y="9"/>
                  </a:lnTo>
                  <a:lnTo>
                    <a:pt x="0" y="15"/>
                  </a:lnTo>
                  <a:lnTo>
                    <a:pt x="7" y="15"/>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5" name="Freeform 90"/>
            <p:cNvSpPr>
              <a:spLocks/>
            </p:cNvSpPr>
            <p:nvPr/>
          </p:nvSpPr>
          <p:spPr bwMode="auto">
            <a:xfrm>
              <a:off x="1119" y="3567"/>
              <a:ext cx="8" cy="259"/>
            </a:xfrm>
            <a:custGeom>
              <a:avLst/>
              <a:gdLst>
                <a:gd name="T0" fmla="*/ 4 w 15"/>
                <a:gd name="T1" fmla="*/ 0 h 519"/>
                <a:gd name="T2" fmla="*/ 0 w 15"/>
                <a:gd name="T3" fmla="*/ 3 h 519"/>
                <a:gd name="T4" fmla="*/ 0 w 15"/>
                <a:gd name="T5" fmla="*/ 259 h 519"/>
                <a:gd name="T6" fmla="*/ 8 w 15"/>
                <a:gd name="T7" fmla="*/ 259 h 519"/>
                <a:gd name="T8" fmla="*/ 8 w 15"/>
                <a:gd name="T9" fmla="*/ 3 h 519"/>
                <a:gd name="T10" fmla="*/ 4 w 15"/>
                <a:gd name="T11" fmla="*/ 7 h 519"/>
                <a:gd name="T12" fmla="*/ 4 w 15"/>
                <a:gd name="T13" fmla="*/ 0 h 519"/>
                <a:gd name="T14" fmla="*/ 0 w 15"/>
                <a:gd name="T15" fmla="*/ 0 h 519"/>
                <a:gd name="T16" fmla="*/ 0 w 15"/>
                <a:gd name="T17" fmla="*/ 3 h 519"/>
                <a:gd name="T18" fmla="*/ 4 w 15"/>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9">
                  <a:moveTo>
                    <a:pt x="7" y="0"/>
                  </a:moveTo>
                  <a:lnTo>
                    <a:pt x="0" y="7"/>
                  </a:lnTo>
                  <a:lnTo>
                    <a:pt x="0" y="519"/>
                  </a:lnTo>
                  <a:lnTo>
                    <a:pt x="15" y="519"/>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6" name="Rectangle 91"/>
            <p:cNvSpPr>
              <a:spLocks noChangeArrowheads="1"/>
            </p:cNvSpPr>
            <p:nvPr/>
          </p:nvSpPr>
          <p:spPr bwMode="auto">
            <a:xfrm>
              <a:off x="795" y="3601"/>
              <a:ext cx="151" cy="281"/>
            </a:xfrm>
            <a:prstGeom prst="rect">
              <a:avLst/>
            </a:prstGeom>
            <a:solidFill>
              <a:srgbClr val="7F3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37" name="Freeform 92"/>
            <p:cNvSpPr>
              <a:spLocks/>
            </p:cNvSpPr>
            <p:nvPr/>
          </p:nvSpPr>
          <p:spPr bwMode="auto">
            <a:xfrm>
              <a:off x="795" y="3597"/>
              <a:ext cx="155" cy="8"/>
            </a:xfrm>
            <a:custGeom>
              <a:avLst/>
              <a:gdLst>
                <a:gd name="T0" fmla="*/ 155 w 308"/>
                <a:gd name="T1" fmla="*/ 4 h 15"/>
                <a:gd name="T2" fmla="*/ 151 w 308"/>
                <a:gd name="T3" fmla="*/ 0 h 15"/>
                <a:gd name="T4" fmla="*/ 0 w 308"/>
                <a:gd name="T5" fmla="*/ 0 h 15"/>
                <a:gd name="T6" fmla="*/ 0 w 308"/>
                <a:gd name="T7" fmla="*/ 8 h 15"/>
                <a:gd name="T8" fmla="*/ 151 w 308"/>
                <a:gd name="T9" fmla="*/ 8 h 15"/>
                <a:gd name="T10" fmla="*/ 147 w 308"/>
                <a:gd name="T11" fmla="*/ 4 h 15"/>
                <a:gd name="T12" fmla="*/ 155 w 308"/>
                <a:gd name="T13" fmla="*/ 4 h 15"/>
                <a:gd name="T14" fmla="*/ 155 w 308"/>
                <a:gd name="T15" fmla="*/ 0 h 15"/>
                <a:gd name="T16" fmla="*/ 151 w 308"/>
                <a:gd name="T17" fmla="*/ 0 h 15"/>
                <a:gd name="T18" fmla="*/ 155 w 3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8" h="15">
                  <a:moveTo>
                    <a:pt x="308" y="8"/>
                  </a:moveTo>
                  <a:lnTo>
                    <a:pt x="300" y="0"/>
                  </a:lnTo>
                  <a:lnTo>
                    <a:pt x="0" y="0"/>
                  </a:lnTo>
                  <a:lnTo>
                    <a:pt x="0" y="15"/>
                  </a:lnTo>
                  <a:lnTo>
                    <a:pt x="300" y="15"/>
                  </a:lnTo>
                  <a:lnTo>
                    <a:pt x="293" y="8"/>
                  </a:lnTo>
                  <a:lnTo>
                    <a:pt x="308" y="8"/>
                  </a:lnTo>
                  <a:lnTo>
                    <a:pt x="308" y="0"/>
                  </a:lnTo>
                  <a:lnTo>
                    <a:pt x="300" y="0"/>
                  </a:lnTo>
                  <a:lnTo>
                    <a:pt x="30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8" name="Freeform 93"/>
            <p:cNvSpPr>
              <a:spLocks/>
            </p:cNvSpPr>
            <p:nvPr/>
          </p:nvSpPr>
          <p:spPr bwMode="auto">
            <a:xfrm>
              <a:off x="942" y="3601"/>
              <a:ext cx="8" cy="285"/>
            </a:xfrm>
            <a:custGeom>
              <a:avLst/>
              <a:gdLst>
                <a:gd name="T0" fmla="*/ 4 w 15"/>
                <a:gd name="T1" fmla="*/ 285 h 570"/>
                <a:gd name="T2" fmla="*/ 8 w 15"/>
                <a:gd name="T3" fmla="*/ 281 h 570"/>
                <a:gd name="T4" fmla="*/ 8 w 15"/>
                <a:gd name="T5" fmla="*/ 0 h 570"/>
                <a:gd name="T6" fmla="*/ 0 w 15"/>
                <a:gd name="T7" fmla="*/ 0 h 570"/>
                <a:gd name="T8" fmla="*/ 0 w 15"/>
                <a:gd name="T9" fmla="*/ 281 h 570"/>
                <a:gd name="T10" fmla="*/ 4 w 15"/>
                <a:gd name="T11" fmla="*/ 278 h 570"/>
                <a:gd name="T12" fmla="*/ 4 w 15"/>
                <a:gd name="T13" fmla="*/ 285 h 570"/>
                <a:gd name="T14" fmla="*/ 8 w 15"/>
                <a:gd name="T15" fmla="*/ 285 h 570"/>
                <a:gd name="T16" fmla="*/ 8 w 15"/>
                <a:gd name="T17" fmla="*/ 281 h 570"/>
                <a:gd name="T18" fmla="*/ 4 w 15"/>
                <a:gd name="T19" fmla="*/ 285 h 5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70">
                  <a:moveTo>
                    <a:pt x="7" y="570"/>
                  </a:moveTo>
                  <a:lnTo>
                    <a:pt x="15" y="562"/>
                  </a:lnTo>
                  <a:lnTo>
                    <a:pt x="15" y="0"/>
                  </a:lnTo>
                  <a:lnTo>
                    <a:pt x="0" y="0"/>
                  </a:lnTo>
                  <a:lnTo>
                    <a:pt x="0" y="562"/>
                  </a:lnTo>
                  <a:lnTo>
                    <a:pt x="7" y="555"/>
                  </a:lnTo>
                  <a:lnTo>
                    <a:pt x="7" y="570"/>
                  </a:lnTo>
                  <a:lnTo>
                    <a:pt x="15" y="570"/>
                  </a:lnTo>
                  <a:lnTo>
                    <a:pt x="15" y="562"/>
                  </a:lnTo>
                  <a:lnTo>
                    <a:pt x="7" y="5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39" name="Freeform 94"/>
            <p:cNvSpPr>
              <a:spLocks/>
            </p:cNvSpPr>
            <p:nvPr/>
          </p:nvSpPr>
          <p:spPr bwMode="auto">
            <a:xfrm>
              <a:off x="791" y="3879"/>
              <a:ext cx="155" cy="7"/>
            </a:xfrm>
            <a:custGeom>
              <a:avLst/>
              <a:gdLst>
                <a:gd name="T0" fmla="*/ 0 w 308"/>
                <a:gd name="T1" fmla="*/ 3 h 15"/>
                <a:gd name="T2" fmla="*/ 4 w 308"/>
                <a:gd name="T3" fmla="*/ 7 h 15"/>
                <a:gd name="T4" fmla="*/ 155 w 308"/>
                <a:gd name="T5" fmla="*/ 7 h 15"/>
                <a:gd name="T6" fmla="*/ 155 w 308"/>
                <a:gd name="T7" fmla="*/ 0 h 15"/>
                <a:gd name="T8" fmla="*/ 4 w 308"/>
                <a:gd name="T9" fmla="*/ 0 h 15"/>
                <a:gd name="T10" fmla="*/ 8 w 308"/>
                <a:gd name="T11" fmla="*/ 3 h 15"/>
                <a:gd name="T12" fmla="*/ 0 w 308"/>
                <a:gd name="T13" fmla="*/ 3 h 15"/>
                <a:gd name="T14" fmla="*/ 0 w 308"/>
                <a:gd name="T15" fmla="*/ 7 h 15"/>
                <a:gd name="T16" fmla="*/ 4 w 308"/>
                <a:gd name="T17" fmla="*/ 7 h 15"/>
                <a:gd name="T18" fmla="*/ 0 w 308"/>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8" h="15">
                  <a:moveTo>
                    <a:pt x="0" y="7"/>
                  </a:moveTo>
                  <a:lnTo>
                    <a:pt x="8" y="15"/>
                  </a:lnTo>
                  <a:lnTo>
                    <a:pt x="308" y="15"/>
                  </a:lnTo>
                  <a:lnTo>
                    <a:pt x="308"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0" name="Freeform 95"/>
            <p:cNvSpPr>
              <a:spLocks/>
            </p:cNvSpPr>
            <p:nvPr/>
          </p:nvSpPr>
          <p:spPr bwMode="auto">
            <a:xfrm>
              <a:off x="791" y="3597"/>
              <a:ext cx="8" cy="285"/>
            </a:xfrm>
            <a:custGeom>
              <a:avLst/>
              <a:gdLst>
                <a:gd name="T0" fmla="*/ 4 w 16"/>
                <a:gd name="T1" fmla="*/ 0 h 570"/>
                <a:gd name="T2" fmla="*/ 0 w 16"/>
                <a:gd name="T3" fmla="*/ 4 h 570"/>
                <a:gd name="T4" fmla="*/ 0 w 16"/>
                <a:gd name="T5" fmla="*/ 285 h 570"/>
                <a:gd name="T6" fmla="*/ 8 w 16"/>
                <a:gd name="T7" fmla="*/ 285 h 570"/>
                <a:gd name="T8" fmla="*/ 8 w 16"/>
                <a:gd name="T9" fmla="*/ 4 h 570"/>
                <a:gd name="T10" fmla="*/ 4 w 16"/>
                <a:gd name="T11" fmla="*/ 8 h 570"/>
                <a:gd name="T12" fmla="*/ 4 w 16"/>
                <a:gd name="T13" fmla="*/ 0 h 570"/>
                <a:gd name="T14" fmla="*/ 0 w 16"/>
                <a:gd name="T15" fmla="*/ 0 h 570"/>
                <a:gd name="T16" fmla="*/ 0 w 16"/>
                <a:gd name="T17" fmla="*/ 4 h 570"/>
                <a:gd name="T18" fmla="*/ 4 w 16"/>
                <a:gd name="T19" fmla="*/ 0 h 5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70">
                  <a:moveTo>
                    <a:pt x="8" y="0"/>
                  </a:moveTo>
                  <a:lnTo>
                    <a:pt x="0" y="8"/>
                  </a:lnTo>
                  <a:lnTo>
                    <a:pt x="0" y="570"/>
                  </a:lnTo>
                  <a:lnTo>
                    <a:pt x="16" y="570"/>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1" name="Rectangle 96"/>
            <p:cNvSpPr>
              <a:spLocks noChangeArrowheads="1"/>
            </p:cNvSpPr>
            <p:nvPr/>
          </p:nvSpPr>
          <p:spPr bwMode="auto">
            <a:xfrm>
              <a:off x="496" y="3878"/>
              <a:ext cx="268"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42" name="Freeform 97"/>
            <p:cNvSpPr>
              <a:spLocks/>
            </p:cNvSpPr>
            <p:nvPr/>
          </p:nvSpPr>
          <p:spPr bwMode="auto">
            <a:xfrm>
              <a:off x="496" y="3874"/>
              <a:ext cx="272" cy="8"/>
            </a:xfrm>
            <a:custGeom>
              <a:avLst/>
              <a:gdLst>
                <a:gd name="T0" fmla="*/ 272 w 543"/>
                <a:gd name="T1" fmla="*/ 4 h 15"/>
                <a:gd name="T2" fmla="*/ 268 w 543"/>
                <a:gd name="T3" fmla="*/ 0 h 15"/>
                <a:gd name="T4" fmla="*/ 0 w 543"/>
                <a:gd name="T5" fmla="*/ 0 h 15"/>
                <a:gd name="T6" fmla="*/ 0 w 543"/>
                <a:gd name="T7" fmla="*/ 8 h 15"/>
                <a:gd name="T8" fmla="*/ 268 w 543"/>
                <a:gd name="T9" fmla="*/ 8 h 15"/>
                <a:gd name="T10" fmla="*/ 264 w 543"/>
                <a:gd name="T11" fmla="*/ 4 h 15"/>
                <a:gd name="T12" fmla="*/ 272 w 543"/>
                <a:gd name="T13" fmla="*/ 4 h 15"/>
                <a:gd name="T14" fmla="*/ 272 w 543"/>
                <a:gd name="T15" fmla="*/ 0 h 15"/>
                <a:gd name="T16" fmla="*/ 268 w 543"/>
                <a:gd name="T17" fmla="*/ 0 h 15"/>
                <a:gd name="T18" fmla="*/ 272 w 5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3" h="15">
                  <a:moveTo>
                    <a:pt x="543" y="8"/>
                  </a:moveTo>
                  <a:lnTo>
                    <a:pt x="535" y="0"/>
                  </a:lnTo>
                  <a:lnTo>
                    <a:pt x="0" y="0"/>
                  </a:lnTo>
                  <a:lnTo>
                    <a:pt x="0" y="15"/>
                  </a:lnTo>
                  <a:lnTo>
                    <a:pt x="535" y="15"/>
                  </a:lnTo>
                  <a:lnTo>
                    <a:pt x="528" y="8"/>
                  </a:lnTo>
                  <a:lnTo>
                    <a:pt x="543" y="8"/>
                  </a:lnTo>
                  <a:lnTo>
                    <a:pt x="543" y="0"/>
                  </a:lnTo>
                  <a:lnTo>
                    <a:pt x="535" y="0"/>
                  </a:lnTo>
                  <a:lnTo>
                    <a:pt x="5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3" name="Freeform 98"/>
            <p:cNvSpPr>
              <a:spLocks/>
            </p:cNvSpPr>
            <p:nvPr/>
          </p:nvSpPr>
          <p:spPr bwMode="auto">
            <a:xfrm>
              <a:off x="761" y="3878"/>
              <a:ext cx="7" cy="12"/>
            </a:xfrm>
            <a:custGeom>
              <a:avLst/>
              <a:gdLst>
                <a:gd name="T0" fmla="*/ 3 w 15"/>
                <a:gd name="T1" fmla="*/ 12 h 24"/>
                <a:gd name="T2" fmla="*/ 7 w 15"/>
                <a:gd name="T3" fmla="*/ 9 h 24"/>
                <a:gd name="T4" fmla="*/ 7 w 15"/>
                <a:gd name="T5" fmla="*/ 0 h 24"/>
                <a:gd name="T6" fmla="*/ 0 w 15"/>
                <a:gd name="T7" fmla="*/ 0 h 24"/>
                <a:gd name="T8" fmla="*/ 0 w 15"/>
                <a:gd name="T9" fmla="*/ 9 h 24"/>
                <a:gd name="T10" fmla="*/ 3 w 15"/>
                <a:gd name="T11" fmla="*/ 5 h 24"/>
                <a:gd name="T12" fmla="*/ 3 w 15"/>
                <a:gd name="T13" fmla="*/ 12 h 24"/>
                <a:gd name="T14" fmla="*/ 7 w 15"/>
                <a:gd name="T15" fmla="*/ 12 h 24"/>
                <a:gd name="T16" fmla="*/ 7 w 15"/>
                <a:gd name="T17" fmla="*/ 9 h 24"/>
                <a:gd name="T18" fmla="*/ 3 w 15"/>
                <a:gd name="T19" fmla="*/ 1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
                  <a:moveTo>
                    <a:pt x="7" y="24"/>
                  </a:moveTo>
                  <a:lnTo>
                    <a:pt x="15" y="17"/>
                  </a:lnTo>
                  <a:lnTo>
                    <a:pt x="15" y="0"/>
                  </a:lnTo>
                  <a:lnTo>
                    <a:pt x="0" y="0"/>
                  </a:lnTo>
                  <a:lnTo>
                    <a:pt x="0" y="17"/>
                  </a:lnTo>
                  <a:lnTo>
                    <a:pt x="7" y="9"/>
                  </a:lnTo>
                  <a:lnTo>
                    <a:pt x="7" y="24"/>
                  </a:lnTo>
                  <a:lnTo>
                    <a:pt x="15" y="24"/>
                  </a:lnTo>
                  <a:lnTo>
                    <a:pt x="15" y="17"/>
                  </a:lnTo>
                  <a:lnTo>
                    <a:pt x="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4" name="Freeform 99"/>
            <p:cNvSpPr>
              <a:spLocks/>
            </p:cNvSpPr>
            <p:nvPr/>
          </p:nvSpPr>
          <p:spPr bwMode="auto">
            <a:xfrm>
              <a:off x="493" y="3883"/>
              <a:ext cx="271" cy="7"/>
            </a:xfrm>
            <a:custGeom>
              <a:avLst/>
              <a:gdLst>
                <a:gd name="T0" fmla="*/ 0 w 542"/>
                <a:gd name="T1" fmla="*/ 4 h 15"/>
                <a:gd name="T2" fmla="*/ 4 w 542"/>
                <a:gd name="T3" fmla="*/ 7 h 15"/>
                <a:gd name="T4" fmla="*/ 271 w 542"/>
                <a:gd name="T5" fmla="*/ 7 h 15"/>
                <a:gd name="T6" fmla="*/ 271 w 542"/>
                <a:gd name="T7" fmla="*/ 0 h 15"/>
                <a:gd name="T8" fmla="*/ 4 w 542"/>
                <a:gd name="T9" fmla="*/ 0 h 15"/>
                <a:gd name="T10" fmla="*/ 8 w 542"/>
                <a:gd name="T11" fmla="*/ 4 h 15"/>
                <a:gd name="T12" fmla="*/ 0 w 542"/>
                <a:gd name="T13" fmla="*/ 4 h 15"/>
                <a:gd name="T14" fmla="*/ 0 w 542"/>
                <a:gd name="T15" fmla="*/ 7 h 15"/>
                <a:gd name="T16" fmla="*/ 4 w 542"/>
                <a:gd name="T17" fmla="*/ 7 h 15"/>
                <a:gd name="T18" fmla="*/ 0 w 5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2" h="15">
                  <a:moveTo>
                    <a:pt x="0" y="8"/>
                  </a:moveTo>
                  <a:lnTo>
                    <a:pt x="7" y="15"/>
                  </a:lnTo>
                  <a:lnTo>
                    <a:pt x="542" y="15"/>
                  </a:lnTo>
                  <a:lnTo>
                    <a:pt x="542"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5" name="Freeform 100"/>
            <p:cNvSpPr>
              <a:spLocks/>
            </p:cNvSpPr>
            <p:nvPr/>
          </p:nvSpPr>
          <p:spPr bwMode="auto">
            <a:xfrm>
              <a:off x="493" y="3874"/>
              <a:ext cx="7" cy="13"/>
            </a:xfrm>
            <a:custGeom>
              <a:avLst/>
              <a:gdLst>
                <a:gd name="T0" fmla="*/ 3 w 15"/>
                <a:gd name="T1" fmla="*/ 0 h 25"/>
                <a:gd name="T2" fmla="*/ 0 w 15"/>
                <a:gd name="T3" fmla="*/ 4 h 25"/>
                <a:gd name="T4" fmla="*/ 0 w 15"/>
                <a:gd name="T5" fmla="*/ 13 h 25"/>
                <a:gd name="T6" fmla="*/ 7 w 15"/>
                <a:gd name="T7" fmla="*/ 13 h 25"/>
                <a:gd name="T8" fmla="*/ 7 w 15"/>
                <a:gd name="T9" fmla="*/ 4 h 25"/>
                <a:gd name="T10" fmla="*/ 3 w 15"/>
                <a:gd name="T11" fmla="*/ 8 h 25"/>
                <a:gd name="T12" fmla="*/ 3 w 15"/>
                <a:gd name="T13" fmla="*/ 0 h 25"/>
                <a:gd name="T14" fmla="*/ 0 w 15"/>
                <a:gd name="T15" fmla="*/ 0 h 25"/>
                <a:gd name="T16" fmla="*/ 0 w 15"/>
                <a:gd name="T17" fmla="*/ 4 h 25"/>
                <a:gd name="T18" fmla="*/ 3 w 1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7" y="0"/>
                  </a:moveTo>
                  <a:lnTo>
                    <a:pt x="0" y="8"/>
                  </a:lnTo>
                  <a:lnTo>
                    <a:pt x="0" y="25"/>
                  </a:lnTo>
                  <a:lnTo>
                    <a:pt x="15" y="25"/>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6" name="Rectangle 101"/>
            <p:cNvSpPr>
              <a:spLocks noChangeArrowheads="1"/>
            </p:cNvSpPr>
            <p:nvPr/>
          </p:nvSpPr>
          <p:spPr bwMode="auto">
            <a:xfrm>
              <a:off x="514" y="3887"/>
              <a:ext cx="250" cy="47"/>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47" name="Freeform 102"/>
            <p:cNvSpPr>
              <a:spLocks/>
            </p:cNvSpPr>
            <p:nvPr/>
          </p:nvSpPr>
          <p:spPr bwMode="auto">
            <a:xfrm>
              <a:off x="514" y="3883"/>
              <a:ext cx="254" cy="8"/>
            </a:xfrm>
            <a:custGeom>
              <a:avLst/>
              <a:gdLst>
                <a:gd name="T0" fmla="*/ 254 w 508"/>
                <a:gd name="T1" fmla="*/ 4 h 15"/>
                <a:gd name="T2" fmla="*/ 250 w 508"/>
                <a:gd name="T3" fmla="*/ 0 h 15"/>
                <a:gd name="T4" fmla="*/ 0 w 508"/>
                <a:gd name="T5" fmla="*/ 0 h 15"/>
                <a:gd name="T6" fmla="*/ 0 w 508"/>
                <a:gd name="T7" fmla="*/ 8 h 15"/>
                <a:gd name="T8" fmla="*/ 250 w 508"/>
                <a:gd name="T9" fmla="*/ 8 h 15"/>
                <a:gd name="T10" fmla="*/ 247 w 508"/>
                <a:gd name="T11" fmla="*/ 4 h 15"/>
                <a:gd name="T12" fmla="*/ 254 w 508"/>
                <a:gd name="T13" fmla="*/ 4 h 15"/>
                <a:gd name="T14" fmla="*/ 254 w 508"/>
                <a:gd name="T15" fmla="*/ 0 h 15"/>
                <a:gd name="T16" fmla="*/ 250 w 508"/>
                <a:gd name="T17" fmla="*/ 0 h 15"/>
                <a:gd name="T18" fmla="*/ 254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508" y="8"/>
                  </a:moveTo>
                  <a:lnTo>
                    <a:pt x="500" y="0"/>
                  </a:lnTo>
                  <a:lnTo>
                    <a:pt x="0" y="0"/>
                  </a:lnTo>
                  <a:lnTo>
                    <a:pt x="0" y="15"/>
                  </a:lnTo>
                  <a:lnTo>
                    <a:pt x="500" y="15"/>
                  </a:lnTo>
                  <a:lnTo>
                    <a:pt x="493" y="8"/>
                  </a:lnTo>
                  <a:lnTo>
                    <a:pt x="508" y="8"/>
                  </a:lnTo>
                  <a:lnTo>
                    <a:pt x="508" y="0"/>
                  </a:lnTo>
                  <a:lnTo>
                    <a:pt x="500" y="0"/>
                  </a:lnTo>
                  <a:lnTo>
                    <a:pt x="50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8" name="Freeform 103"/>
            <p:cNvSpPr>
              <a:spLocks/>
            </p:cNvSpPr>
            <p:nvPr/>
          </p:nvSpPr>
          <p:spPr bwMode="auto">
            <a:xfrm>
              <a:off x="761" y="3887"/>
              <a:ext cx="7" cy="51"/>
            </a:xfrm>
            <a:custGeom>
              <a:avLst/>
              <a:gdLst>
                <a:gd name="T0" fmla="*/ 3 w 15"/>
                <a:gd name="T1" fmla="*/ 51 h 101"/>
                <a:gd name="T2" fmla="*/ 7 w 15"/>
                <a:gd name="T3" fmla="*/ 47 h 101"/>
                <a:gd name="T4" fmla="*/ 7 w 15"/>
                <a:gd name="T5" fmla="*/ 0 h 101"/>
                <a:gd name="T6" fmla="*/ 0 w 15"/>
                <a:gd name="T7" fmla="*/ 0 h 101"/>
                <a:gd name="T8" fmla="*/ 0 w 15"/>
                <a:gd name="T9" fmla="*/ 47 h 101"/>
                <a:gd name="T10" fmla="*/ 3 w 15"/>
                <a:gd name="T11" fmla="*/ 43 h 101"/>
                <a:gd name="T12" fmla="*/ 3 w 15"/>
                <a:gd name="T13" fmla="*/ 51 h 101"/>
                <a:gd name="T14" fmla="*/ 7 w 15"/>
                <a:gd name="T15" fmla="*/ 51 h 101"/>
                <a:gd name="T16" fmla="*/ 7 w 15"/>
                <a:gd name="T17" fmla="*/ 47 h 101"/>
                <a:gd name="T18" fmla="*/ 3 w 15"/>
                <a:gd name="T19" fmla="*/ 5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1">
                  <a:moveTo>
                    <a:pt x="7" y="101"/>
                  </a:moveTo>
                  <a:lnTo>
                    <a:pt x="15" y="93"/>
                  </a:lnTo>
                  <a:lnTo>
                    <a:pt x="15" y="0"/>
                  </a:lnTo>
                  <a:lnTo>
                    <a:pt x="0" y="0"/>
                  </a:lnTo>
                  <a:lnTo>
                    <a:pt x="0" y="93"/>
                  </a:lnTo>
                  <a:lnTo>
                    <a:pt x="7" y="86"/>
                  </a:lnTo>
                  <a:lnTo>
                    <a:pt x="7" y="101"/>
                  </a:lnTo>
                  <a:lnTo>
                    <a:pt x="15" y="101"/>
                  </a:lnTo>
                  <a:lnTo>
                    <a:pt x="15" y="93"/>
                  </a:lnTo>
                  <a:lnTo>
                    <a:pt x="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49" name="Freeform 104"/>
            <p:cNvSpPr>
              <a:spLocks/>
            </p:cNvSpPr>
            <p:nvPr/>
          </p:nvSpPr>
          <p:spPr bwMode="auto">
            <a:xfrm>
              <a:off x="510" y="3930"/>
              <a:ext cx="254" cy="8"/>
            </a:xfrm>
            <a:custGeom>
              <a:avLst/>
              <a:gdLst>
                <a:gd name="T0" fmla="*/ 0 w 508"/>
                <a:gd name="T1" fmla="*/ 4 h 15"/>
                <a:gd name="T2" fmla="*/ 4 w 508"/>
                <a:gd name="T3" fmla="*/ 8 h 15"/>
                <a:gd name="T4" fmla="*/ 254 w 508"/>
                <a:gd name="T5" fmla="*/ 8 h 15"/>
                <a:gd name="T6" fmla="*/ 254 w 508"/>
                <a:gd name="T7" fmla="*/ 0 h 15"/>
                <a:gd name="T8" fmla="*/ 4 w 508"/>
                <a:gd name="T9" fmla="*/ 0 h 15"/>
                <a:gd name="T10" fmla="*/ 8 w 508"/>
                <a:gd name="T11" fmla="*/ 4 h 15"/>
                <a:gd name="T12" fmla="*/ 0 w 508"/>
                <a:gd name="T13" fmla="*/ 4 h 15"/>
                <a:gd name="T14" fmla="*/ 0 w 508"/>
                <a:gd name="T15" fmla="*/ 8 h 15"/>
                <a:gd name="T16" fmla="*/ 4 w 508"/>
                <a:gd name="T17" fmla="*/ 8 h 15"/>
                <a:gd name="T18" fmla="*/ 0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0" y="7"/>
                  </a:moveTo>
                  <a:lnTo>
                    <a:pt x="8" y="15"/>
                  </a:lnTo>
                  <a:lnTo>
                    <a:pt x="508" y="15"/>
                  </a:lnTo>
                  <a:lnTo>
                    <a:pt x="508"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0" name="Freeform 105"/>
            <p:cNvSpPr>
              <a:spLocks/>
            </p:cNvSpPr>
            <p:nvPr/>
          </p:nvSpPr>
          <p:spPr bwMode="auto">
            <a:xfrm>
              <a:off x="510" y="3883"/>
              <a:ext cx="8" cy="51"/>
            </a:xfrm>
            <a:custGeom>
              <a:avLst/>
              <a:gdLst>
                <a:gd name="T0" fmla="*/ 4 w 15"/>
                <a:gd name="T1" fmla="*/ 0 h 101"/>
                <a:gd name="T2" fmla="*/ 0 w 15"/>
                <a:gd name="T3" fmla="*/ 4 h 101"/>
                <a:gd name="T4" fmla="*/ 0 w 15"/>
                <a:gd name="T5" fmla="*/ 51 h 101"/>
                <a:gd name="T6" fmla="*/ 8 w 15"/>
                <a:gd name="T7" fmla="*/ 51 h 101"/>
                <a:gd name="T8" fmla="*/ 8 w 15"/>
                <a:gd name="T9" fmla="*/ 4 h 101"/>
                <a:gd name="T10" fmla="*/ 4 w 15"/>
                <a:gd name="T11" fmla="*/ 8 h 101"/>
                <a:gd name="T12" fmla="*/ 4 w 15"/>
                <a:gd name="T13" fmla="*/ 0 h 101"/>
                <a:gd name="T14" fmla="*/ 0 w 15"/>
                <a:gd name="T15" fmla="*/ 0 h 101"/>
                <a:gd name="T16" fmla="*/ 0 w 15"/>
                <a:gd name="T17" fmla="*/ 4 h 101"/>
                <a:gd name="T18" fmla="*/ 4 w 1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1">
                  <a:moveTo>
                    <a:pt x="8" y="0"/>
                  </a:moveTo>
                  <a:lnTo>
                    <a:pt x="0" y="8"/>
                  </a:lnTo>
                  <a:lnTo>
                    <a:pt x="0" y="101"/>
                  </a:lnTo>
                  <a:lnTo>
                    <a:pt x="15" y="101"/>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1" name="Rectangle 106"/>
            <p:cNvSpPr>
              <a:spLocks noChangeArrowheads="1"/>
            </p:cNvSpPr>
            <p:nvPr/>
          </p:nvSpPr>
          <p:spPr bwMode="auto">
            <a:xfrm>
              <a:off x="958" y="3874"/>
              <a:ext cx="269"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52" name="Freeform 107"/>
            <p:cNvSpPr>
              <a:spLocks/>
            </p:cNvSpPr>
            <p:nvPr/>
          </p:nvSpPr>
          <p:spPr bwMode="auto">
            <a:xfrm>
              <a:off x="958" y="3871"/>
              <a:ext cx="272" cy="7"/>
            </a:xfrm>
            <a:custGeom>
              <a:avLst/>
              <a:gdLst>
                <a:gd name="T0" fmla="*/ 272 w 543"/>
                <a:gd name="T1" fmla="*/ 3 h 15"/>
                <a:gd name="T2" fmla="*/ 269 w 543"/>
                <a:gd name="T3" fmla="*/ 0 h 15"/>
                <a:gd name="T4" fmla="*/ 0 w 543"/>
                <a:gd name="T5" fmla="*/ 0 h 15"/>
                <a:gd name="T6" fmla="*/ 0 w 543"/>
                <a:gd name="T7" fmla="*/ 7 h 15"/>
                <a:gd name="T8" fmla="*/ 269 w 543"/>
                <a:gd name="T9" fmla="*/ 7 h 15"/>
                <a:gd name="T10" fmla="*/ 264 w 543"/>
                <a:gd name="T11" fmla="*/ 3 h 15"/>
                <a:gd name="T12" fmla="*/ 272 w 543"/>
                <a:gd name="T13" fmla="*/ 3 h 15"/>
                <a:gd name="T14" fmla="*/ 272 w 543"/>
                <a:gd name="T15" fmla="*/ 0 h 15"/>
                <a:gd name="T16" fmla="*/ 269 w 543"/>
                <a:gd name="T17" fmla="*/ 0 h 15"/>
                <a:gd name="T18" fmla="*/ 272 w 54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3" h="15">
                  <a:moveTo>
                    <a:pt x="543" y="7"/>
                  </a:moveTo>
                  <a:lnTo>
                    <a:pt x="537" y="0"/>
                  </a:lnTo>
                  <a:lnTo>
                    <a:pt x="0" y="0"/>
                  </a:lnTo>
                  <a:lnTo>
                    <a:pt x="0" y="15"/>
                  </a:lnTo>
                  <a:lnTo>
                    <a:pt x="537" y="15"/>
                  </a:lnTo>
                  <a:lnTo>
                    <a:pt x="528" y="7"/>
                  </a:lnTo>
                  <a:lnTo>
                    <a:pt x="543" y="7"/>
                  </a:lnTo>
                  <a:lnTo>
                    <a:pt x="543" y="0"/>
                  </a:lnTo>
                  <a:lnTo>
                    <a:pt x="537" y="0"/>
                  </a:lnTo>
                  <a:lnTo>
                    <a:pt x="54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3" name="Freeform 108"/>
            <p:cNvSpPr>
              <a:spLocks/>
            </p:cNvSpPr>
            <p:nvPr/>
          </p:nvSpPr>
          <p:spPr bwMode="auto">
            <a:xfrm>
              <a:off x="1223" y="3874"/>
              <a:ext cx="7" cy="13"/>
            </a:xfrm>
            <a:custGeom>
              <a:avLst/>
              <a:gdLst>
                <a:gd name="T0" fmla="*/ 4 w 15"/>
                <a:gd name="T1" fmla="*/ 13 h 25"/>
                <a:gd name="T2" fmla="*/ 7 w 15"/>
                <a:gd name="T3" fmla="*/ 9 h 25"/>
                <a:gd name="T4" fmla="*/ 7 w 15"/>
                <a:gd name="T5" fmla="*/ 0 h 25"/>
                <a:gd name="T6" fmla="*/ 0 w 15"/>
                <a:gd name="T7" fmla="*/ 0 h 25"/>
                <a:gd name="T8" fmla="*/ 0 w 15"/>
                <a:gd name="T9" fmla="*/ 9 h 25"/>
                <a:gd name="T10" fmla="*/ 4 w 15"/>
                <a:gd name="T11" fmla="*/ 5 h 25"/>
                <a:gd name="T12" fmla="*/ 4 w 15"/>
                <a:gd name="T13" fmla="*/ 13 h 25"/>
                <a:gd name="T14" fmla="*/ 7 w 15"/>
                <a:gd name="T15" fmla="*/ 13 h 25"/>
                <a:gd name="T16" fmla="*/ 7 w 15"/>
                <a:gd name="T17" fmla="*/ 9 h 25"/>
                <a:gd name="T18" fmla="*/ 4 w 15"/>
                <a:gd name="T19" fmla="*/ 1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9" y="25"/>
                  </a:moveTo>
                  <a:lnTo>
                    <a:pt x="15" y="17"/>
                  </a:lnTo>
                  <a:lnTo>
                    <a:pt x="15" y="0"/>
                  </a:lnTo>
                  <a:lnTo>
                    <a:pt x="0" y="0"/>
                  </a:lnTo>
                  <a:lnTo>
                    <a:pt x="0" y="17"/>
                  </a:lnTo>
                  <a:lnTo>
                    <a:pt x="9" y="10"/>
                  </a:lnTo>
                  <a:lnTo>
                    <a:pt x="9" y="25"/>
                  </a:lnTo>
                  <a:lnTo>
                    <a:pt x="15" y="25"/>
                  </a:lnTo>
                  <a:lnTo>
                    <a:pt x="15" y="17"/>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4" name="Freeform 109"/>
            <p:cNvSpPr>
              <a:spLocks/>
            </p:cNvSpPr>
            <p:nvPr/>
          </p:nvSpPr>
          <p:spPr bwMode="auto">
            <a:xfrm>
              <a:off x="954" y="3879"/>
              <a:ext cx="273" cy="8"/>
            </a:xfrm>
            <a:custGeom>
              <a:avLst/>
              <a:gdLst>
                <a:gd name="T0" fmla="*/ 0 w 545"/>
                <a:gd name="T1" fmla="*/ 4 h 15"/>
                <a:gd name="T2" fmla="*/ 4 w 545"/>
                <a:gd name="T3" fmla="*/ 8 h 15"/>
                <a:gd name="T4" fmla="*/ 273 w 545"/>
                <a:gd name="T5" fmla="*/ 8 h 15"/>
                <a:gd name="T6" fmla="*/ 273 w 545"/>
                <a:gd name="T7" fmla="*/ 0 h 15"/>
                <a:gd name="T8" fmla="*/ 4 w 545"/>
                <a:gd name="T9" fmla="*/ 0 h 15"/>
                <a:gd name="T10" fmla="*/ 8 w 545"/>
                <a:gd name="T11" fmla="*/ 4 h 15"/>
                <a:gd name="T12" fmla="*/ 0 w 545"/>
                <a:gd name="T13" fmla="*/ 4 h 15"/>
                <a:gd name="T14" fmla="*/ 0 w 545"/>
                <a:gd name="T15" fmla="*/ 8 h 15"/>
                <a:gd name="T16" fmla="*/ 4 w 545"/>
                <a:gd name="T17" fmla="*/ 8 h 15"/>
                <a:gd name="T18" fmla="*/ 0 w 54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5" h="15">
                  <a:moveTo>
                    <a:pt x="0" y="7"/>
                  </a:moveTo>
                  <a:lnTo>
                    <a:pt x="8" y="15"/>
                  </a:lnTo>
                  <a:lnTo>
                    <a:pt x="545" y="15"/>
                  </a:lnTo>
                  <a:lnTo>
                    <a:pt x="54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5" name="Freeform 110"/>
            <p:cNvSpPr>
              <a:spLocks/>
            </p:cNvSpPr>
            <p:nvPr/>
          </p:nvSpPr>
          <p:spPr bwMode="auto">
            <a:xfrm>
              <a:off x="954" y="3871"/>
              <a:ext cx="8" cy="12"/>
            </a:xfrm>
            <a:custGeom>
              <a:avLst/>
              <a:gdLst>
                <a:gd name="T0" fmla="*/ 4 w 15"/>
                <a:gd name="T1" fmla="*/ 0 h 24"/>
                <a:gd name="T2" fmla="*/ 0 w 15"/>
                <a:gd name="T3" fmla="*/ 4 h 24"/>
                <a:gd name="T4" fmla="*/ 0 w 15"/>
                <a:gd name="T5" fmla="*/ 12 h 24"/>
                <a:gd name="T6" fmla="*/ 8 w 15"/>
                <a:gd name="T7" fmla="*/ 12 h 24"/>
                <a:gd name="T8" fmla="*/ 8 w 15"/>
                <a:gd name="T9" fmla="*/ 4 h 24"/>
                <a:gd name="T10" fmla="*/ 4 w 15"/>
                <a:gd name="T11" fmla="*/ 8 h 24"/>
                <a:gd name="T12" fmla="*/ 4 w 15"/>
                <a:gd name="T13" fmla="*/ 0 h 24"/>
                <a:gd name="T14" fmla="*/ 0 w 15"/>
                <a:gd name="T15" fmla="*/ 0 h 24"/>
                <a:gd name="T16" fmla="*/ 0 w 15"/>
                <a:gd name="T17" fmla="*/ 4 h 24"/>
                <a:gd name="T18" fmla="*/ 4 w 1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
                  <a:moveTo>
                    <a:pt x="8" y="0"/>
                  </a:moveTo>
                  <a:lnTo>
                    <a:pt x="0" y="7"/>
                  </a:lnTo>
                  <a:lnTo>
                    <a:pt x="0" y="24"/>
                  </a:lnTo>
                  <a:lnTo>
                    <a:pt x="15" y="24"/>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6" name="Rectangle 111"/>
            <p:cNvSpPr>
              <a:spLocks noChangeArrowheads="1"/>
            </p:cNvSpPr>
            <p:nvPr/>
          </p:nvSpPr>
          <p:spPr bwMode="auto">
            <a:xfrm>
              <a:off x="976" y="3883"/>
              <a:ext cx="250" cy="47"/>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57" name="Freeform 112"/>
            <p:cNvSpPr>
              <a:spLocks/>
            </p:cNvSpPr>
            <p:nvPr/>
          </p:nvSpPr>
          <p:spPr bwMode="auto">
            <a:xfrm>
              <a:off x="976" y="3879"/>
              <a:ext cx="254" cy="8"/>
            </a:xfrm>
            <a:custGeom>
              <a:avLst/>
              <a:gdLst>
                <a:gd name="T0" fmla="*/ 254 w 508"/>
                <a:gd name="T1" fmla="*/ 4 h 15"/>
                <a:gd name="T2" fmla="*/ 251 w 508"/>
                <a:gd name="T3" fmla="*/ 0 h 15"/>
                <a:gd name="T4" fmla="*/ 0 w 508"/>
                <a:gd name="T5" fmla="*/ 0 h 15"/>
                <a:gd name="T6" fmla="*/ 0 w 508"/>
                <a:gd name="T7" fmla="*/ 8 h 15"/>
                <a:gd name="T8" fmla="*/ 251 w 508"/>
                <a:gd name="T9" fmla="*/ 8 h 15"/>
                <a:gd name="T10" fmla="*/ 247 w 508"/>
                <a:gd name="T11" fmla="*/ 4 h 15"/>
                <a:gd name="T12" fmla="*/ 254 w 508"/>
                <a:gd name="T13" fmla="*/ 4 h 15"/>
                <a:gd name="T14" fmla="*/ 254 w 508"/>
                <a:gd name="T15" fmla="*/ 0 h 15"/>
                <a:gd name="T16" fmla="*/ 251 w 508"/>
                <a:gd name="T17" fmla="*/ 0 h 15"/>
                <a:gd name="T18" fmla="*/ 254 w 508"/>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8" h="15">
                  <a:moveTo>
                    <a:pt x="508" y="7"/>
                  </a:moveTo>
                  <a:lnTo>
                    <a:pt x="501" y="0"/>
                  </a:lnTo>
                  <a:lnTo>
                    <a:pt x="0" y="0"/>
                  </a:lnTo>
                  <a:lnTo>
                    <a:pt x="0" y="15"/>
                  </a:lnTo>
                  <a:lnTo>
                    <a:pt x="501" y="15"/>
                  </a:lnTo>
                  <a:lnTo>
                    <a:pt x="493" y="7"/>
                  </a:lnTo>
                  <a:lnTo>
                    <a:pt x="508" y="7"/>
                  </a:lnTo>
                  <a:lnTo>
                    <a:pt x="508" y="0"/>
                  </a:lnTo>
                  <a:lnTo>
                    <a:pt x="501" y="0"/>
                  </a:lnTo>
                  <a:lnTo>
                    <a:pt x="50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8" name="Freeform 113"/>
            <p:cNvSpPr>
              <a:spLocks/>
            </p:cNvSpPr>
            <p:nvPr/>
          </p:nvSpPr>
          <p:spPr bwMode="auto">
            <a:xfrm>
              <a:off x="1222" y="3883"/>
              <a:ext cx="8" cy="50"/>
            </a:xfrm>
            <a:custGeom>
              <a:avLst/>
              <a:gdLst>
                <a:gd name="T0" fmla="*/ 4 w 15"/>
                <a:gd name="T1" fmla="*/ 50 h 102"/>
                <a:gd name="T2" fmla="*/ 8 w 15"/>
                <a:gd name="T3" fmla="*/ 47 h 102"/>
                <a:gd name="T4" fmla="*/ 8 w 15"/>
                <a:gd name="T5" fmla="*/ 0 h 102"/>
                <a:gd name="T6" fmla="*/ 0 w 15"/>
                <a:gd name="T7" fmla="*/ 0 h 102"/>
                <a:gd name="T8" fmla="*/ 0 w 15"/>
                <a:gd name="T9" fmla="*/ 47 h 102"/>
                <a:gd name="T10" fmla="*/ 4 w 15"/>
                <a:gd name="T11" fmla="*/ 43 h 102"/>
                <a:gd name="T12" fmla="*/ 4 w 15"/>
                <a:gd name="T13" fmla="*/ 50 h 102"/>
                <a:gd name="T14" fmla="*/ 8 w 15"/>
                <a:gd name="T15" fmla="*/ 50 h 102"/>
                <a:gd name="T16" fmla="*/ 8 w 15"/>
                <a:gd name="T17" fmla="*/ 47 h 102"/>
                <a:gd name="T18" fmla="*/ 4 w 15"/>
                <a:gd name="T19" fmla="*/ 5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2">
                  <a:moveTo>
                    <a:pt x="8" y="102"/>
                  </a:moveTo>
                  <a:lnTo>
                    <a:pt x="15" y="95"/>
                  </a:lnTo>
                  <a:lnTo>
                    <a:pt x="15" y="0"/>
                  </a:lnTo>
                  <a:lnTo>
                    <a:pt x="0" y="0"/>
                  </a:lnTo>
                  <a:lnTo>
                    <a:pt x="0" y="95"/>
                  </a:lnTo>
                  <a:lnTo>
                    <a:pt x="8" y="87"/>
                  </a:lnTo>
                  <a:lnTo>
                    <a:pt x="8" y="102"/>
                  </a:lnTo>
                  <a:lnTo>
                    <a:pt x="15" y="102"/>
                  </a:lnTo>
                  <a:lnTo>
                    <a:pt x="15" y="95"/>
                  </a:lnTo>
                  <a:lnTo>
                    <a:pt x="8"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59" name="Freeform 114"/>
            <p:cNvSpPr>
              <a:spLocks/>
            </p:cNvSpPr>
            <p:nvPr/>
          </p:nvSpPr>
          <p:spPr bwMode="auto">
            <a:xfrm>
              <a:off x="972" y="3926"/>
              <a:ext cx="254" cy="7"/>
            </a:xfrm>
            <a:custGeom>
              <a:avLst/>
              <a:gdLst>
                <a:gd name="T0" fmla="*/ 0 w 509"/>
                <a:gd name="T1" fmla="*/ 4 h 15"/>
                <a:gd name="T2" fmla="*/ 4 w 509"/>
                <a:gd name="T3" fmla="*/ 7 h 15"/>
                <a:gd name="T4" fmla="*/ 254 w 509"/>
                <a:gd name="T5" fmla="*/ 7 h 15"/>
                <a:gd name="T6" fmla="*/ 254 w 509"/>
                <a:gd name="T7" fmla="*/ 0 h 15"/>
                <a:gd name="T8" fmla="*/ 4 w 509"/>
                <a:gd name="T9" fmla="*/ 0 h 15"/>
                <a:gd name="T10" fmla="*/ 7 w 509"/>
                <a:gd name="T11" fmla="*/ 4 h 15"/>
                <a:gd name="T12" fmla="*/ 0 w 509"/>
                <a:gd name="T13" fmla="*/ 4 h 15"/>
                <a:gd name="T14" fmla="*/ 0 w 509"/>
                <a:gd name="T15" fmla="*/ 7 h 15"/>
                <a:gd name="T16" fmla="*/ 4 w 509"/>
                <a:gd name="T17" fmla="*/ 7 h 15"/>
                <a:gd name="T18" fmla="*/ 0 w 50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9" h="15">
                  <a:moveTo>
                    <a:pt x="0" y="8"/>
                  </a:moveTo>
                  <a:lnTo>
                    <a:pt x="8" y="15"/>
                  </a:lnTo>
                  <a:lnTo>
                    <a:pt x="509" y="15"/>
                  </a:lnTo>
                  <a:lnTo>
                    <a:pt x="509"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0" name="Freeform 115"/>
            <p:cNvSpPr>
              <a:spLocks/>
            </p:cNvSpPr>
            <p:nvPr/>
          </p:nvSpPr>
          <p:spPr bwMode="auto">
            <a:xfrm>
              <a:off x="972" y="3879"/>
              <a:ext cx="7" cy="51"/>
            </a:xfrm>
            <a:custGeom>
              <a:avLst/>
              <a:gdLst>
                <a:gd name="T0" fmla="*/ 4 w 15"/>
                <a:gd name="T1" fmla="*/ 0 h 102"/>
                <a:gd name="T2" fmla="*/ 0 w 15"/>
                <a:gd name="T3" fmla="*/ 4 h 102"/>
                <a:gd name="T4" fmla="*/ 0 w 15"/>
                <a:gd name="T5" fmla="*/ 51 h 102"/>
                <a:gd name="T6" fmla="*/ 7 w 15"/>
                <a:gd name="T7" fmla="*/ 51 h 102"/>
                <a:gd name="T8" fmla="*/ 7 w 15"/>
                <a:gd name="T9" fmla="*/ 4 h 102"/>
                <a:gd name="T10" fmla="*/ 4 w 15"/>
                <a:gd name="T11" fmla="*/ 8 h 102"/>
                <a:gd name="T12" fmla="*/ 4 w 15"/>
                <a:gd name="T13" fmla="*/ 0 h 102"/>
                <a:gd name="T14" fmla="*/ 0 w 15"/>
                <a:gd name="T15" fmla="*/ 0 h 102"/>
                <a:gd name="T16" fmla="*/ 0 w 15"/>
                <a:gd name="T17" fmla="*/ 4 h 102"/>
                <a:gd name="T18" fmla="*/ 4 w 15"/>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2">
                  <a:moveTo>
                    <a:pt x="8" y="0"/>
                  </a:moveTo>
                  <a:lnTo>
                    <a:pt x="0" y="7"/>
                  </a:lnTo>
                  <a:lnTo>
                    <a:pt x="0" y="102"/>
                  </a:lnTo>
                  <a:lnTo>
                    <a:pt x="15" y="102"/>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1" name="Rectangle 116"/>
            <p:cNvSpPr>
              <a:spLocks noChangeArrowheads="1"/>
            </p:cNvSpPr>
            <p:nvPr/>
          </p:nvSpPr>
          <p:spPr bwMode="auto">
            <a:xfrm>
              <a:off x="1203" y="3778"/>
              <a:ext cx="17"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62" name="Freeform 117"/>
            <p:cNvSpPr>
              <a:spLocks/>
            </p:cNvSpPr>
            <p:nvPr/>
          </p:nvSpPr>
          <p:spPr bwMode="auto">
            <a:xfrm>
              <a:off x="1203" y="3774"/>
              <a:ext cx="21" cy="8"/>
            </a:xfrm>
            <a:custGeom>
              <a:avLst/>
              <a:gdLst>
                <a:gd name="T0" fmla="*/ 21 w 43"/>
                <a:gd name="T1" fmla="*/ 4 h 15"/>
                <a:gd name="T2" fmla="*/ 17 w 43"/>
                <a:gd name="T3" fmla="*/ 0 h 15"/>
                <a:gd name="T4" fmla="*/ 0 w 43"/>
                <a:gd name="T5" fmla="*/ 0 h 15"/>
                <a:gd name="T6" fmla="*/ 0 w 43"/>
                <a:gd name="T7" fmla="*/ 8 h 15"/>
                <a:gd name="T8" fmla="*/ 17 w 43"/>
                <a:gd name="T9" fmla="*/ 8 h 15"/>
                <a:gd name="T10" fmla="*/ 14 w 43"/>
                <a:gd name="T11" fmla="*/ 4 h 15"/>
                <a:gd name="T12" fmla="*/ 21 w 43"/>
                <a:gd name="T13" fmla="*/ 4 h 15"/>
                <a:gd name="T14" fmla="*/ 21 w 43"/>
                <a:gd name="T15" fmla="*/ 0 h 15"/>
                <a:gd name="T16" fmla="*/ 17 w 43"/>
                <a:gd name="T17" fmla="*/ 0 h 15"/>
                <a:gd name="T18" fmla="*/ 21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43" y="8"/>
                  </a:moveTo>
                  <a:lnTo>
                    <a:pt x="35" y="0"/>
                  </a:lnTo>
                  <a:lnTo>
                    <a:pt x="0" y="0"/>
                  </a:lnTo>
                  <a:lnTo>
                    <a:pt x="0" y="15"/>
                  </a:lnTo>
                  <a:lnTo>
                    <a:pt x="35" y="15"/>
                  </a:lnTo>
                  <a:lnTo>
                    <a:pt x="28" y="8"/>
                  </a:lnTo>
                  <a:lnTo>
                    <a:pt x="43" y="8"/>
                  </a:lnTo>
                  <a:lnTo>
                    <a:pt x="43" y="0"/>
                  </a:lnTo>
                  <a:lnTo>
                    <a:pt x="35" y="0"/>
                  </a:lnTo>
                  <a:lnTo>
                    <a:pt x="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3" name="Freeform 118"/>
            <p:cNvSpPr>
              <a:spLocks/>
            </p:cNvSpPr>
            <p:nvPr/>
          </p:nvSpPr>
          <p:spPr bwMode="auto">
            <a:xfrm>
              <a:off x="1216" y="3778"/>
              <a:ext cx="8" cy="100"/>
            </a:xfrm>
            <a:custGeom>
              <a:avLst/>
              <a:gdLst>
                <a:gd name="T0" fmla="*/ 4 w 15"/>
                <a:gd name="T1" fmla="*/ 100 h 198"/>
                <a:gd name="T2" fmla="*/ 8 w 15"/>
                <a:gd name="T3" fmla="*/ 96 h 198"/>
                <a:gd name="T4" fmla="*/ 8 w 15"/>
                <a:gd name="T5" fmla="*/ 0 h 198"/>
                <a:gd name="T6" fmla="*/ 0 w 15"/>
                <a:gd name="T7" fmla="*/ 0 h 198"/>
                <a:gd name="T8" fmla="*/ 0 w 15"/>
                <a:gd name="T9" fmla="*/ 96 h 198"/>
                <a:gd name="T10" fmla="*/ 4 w 15"/>
                <a:gd name="T11" fmla="*/ 92 h 198"/>
                <a:gd name="T12" fmla="*/ 4 w 15"/>
                <a:gd name="T13" fmla="*/ 100 h 198"/>
                <a:gd name="T14" fmla="*/ 8 w 15"/>
                <a:gd name="T15" fmla="*/ 100 h 198"/>
                <a:gd name="T16" fmla="*/ 8 w 15"/>
                <a:gd name="T17" fmla="*/ 96 h 198"/>
                <a:gd name="T18" fmla="*/ 4 w 15"/>
                <a:gd name="T19" fmla="*/ 10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7" y="198"/>
                  </a:moveTo>
                  <a:lnTo>
                    <a:pt x="15" y="190"/>
                  </a:lnTo>
                  <a:lnTo>
                    <a:pt x="15" y="0"/>
                  </a:lnTo>
                  <a:lnTo>
                    <a:pt x="0" y="0"/>
                  </a:lnTo>
                  <a:lnTo>
                    <a:pt x="0" y="190"/>
                  </a:lnTo>
                  <a:lnTo>
                    <a:pt x="7" y="183"/>
                  </a:lnTo>
                  <a:lnTo>
                    <a:pt x="7" y="198"/>
                  </a:lnTo>
                  <a:lnTo>
                    <a:pt x="15" y="198"/>
                  </a:lnTo>
                  <a:lnTo>
                    <a:pt x="15" y="190"/>
                  </a:lnTo>
                  <a:lnTo>
                    <a:pt x="7"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4" name="Freeform 119"/>
            <p:cNvSpPr>
              <a:spLocks/>
            </p:cNvSpPr>
            <p:nvPr/>
          </p:nvSpPr>
          <p:spPr bwMode="auto">
            <a:xfrm>
              <a:off x="1199" y="3870"/>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7" y="15"/>
                  </a:lnTo>
                  <a:lnTo>
                    <a:pt x="42" y="15"/>
                  </a:lnTo>
                  <a:lnTo>
                    <a:pt x="4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5" name="Freeform 120"/>
            <p:cNvSpPr>
              <a:spLocks/>
            </p:cNvSpPr>
            <p:nvPr/>
          </p:nvSpPr>
          <p:spPr bwMode="auto">
            <a:xfrm>
              <a:off x="1199" y="3774"/>
              <a:ext cx="8" cy="99"/>
            </a:xfrm>
            <a:custGeom>
              <a:avLst/>
              <a:gdLst>
                <a:gd name="T0" fmla="*/ 4 w 15"/>
                <a:gd name="T1" fmla="*/ 0 h 198"/>
                <a:gd name="T2" fmla="*/ 0 w 15"/>
                <a:gd name="T3" fmla="*/ 4 h 198"/>
                <a:gd name="T4" fmla="*/ 0 w 15"/>
                <a:gd name="T5" fmla="*/ 99 h 198"/>
                <a:gd name="T6" fmla="*/ 8 w 15"/>
                <a:gd name="T7" fmla="*/ 99 h 198"/>
                <a:gd name="T8" fmla="*/ 8 w 15"/>
                <a:gd name="T9" fmla="*/ 4 h 198"/>
                <a:gd name="T10" fmla="*/ 4 w 15"/>
                <a:gd name="T11" fmla="*/ 8 h 198"/>
                <a:gd name="T12" fmla="*/ 4 w 15"/>
                <a:gd name="T13" fmla="*/ 0 h 198"/>
                <a:gd name="T14" fmla="*/ 0 w 15"/>
                <a:gd name="T15" fmla="*/ 0 h 198"/>
                <a:gd name="T16" fmla="*/ 0 w 15"/>
                <a:gd name="T17" fmla="*/ 4 h 198"/>
                <a:gd name="T18" fmla="*/ 4 w 15"/>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7" y="0"/>
                  </a:moveTo>
                  <a:lnTo>
                    <a:pt x="0" y="8"/>
                  </a:lnTo>
                  <a:lnTo>
                    <a:pt x="0" y="198"/>
                  </a:lnTo>
                  <a:lnTo>
                    <a:pt x="15" y="198"/>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6" name="Rectangle 121"/>
            <p:cNvSpPr>
              <a:spLocks noChangeArrowheads="1"/>
            </p:cNvSpPr>
            <p:nvPr/>
          </p:nvSpPr>
          <p:spPr bwMode="auto">
            <a:xfrm>
              <a:off x="954" y="2798"/>
              <a:ext cx="13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67" name="Freeform 122"/>
            <p:cNvSpPr>
              <a:spLocks/>
            </p:cNvSpPr>
            <p:nvPr/>
          </p:nvSpPr>
          <p:spPr bwMode="auto">
            <a:xfrm>
              <a:off x="954" y="2794"/>
              <a:ext cx="138" cy="7"/>
            </a:xfrm>
            <a:custGeom>
              <a:avLst/>
              <a:gdLst>
                <a:gd name="T0" fmla="*/ 138 w 277"/>
                <a:gd name="T1" fmla="*/ 4 h 15"/>
                <a:gd name="T2" fmla="*/ 134 w 277"/>
                <a:gd name="T3" fmla="*/ 0 h 15"/>
                <a:gd name="T4" fmla="*/ 0 w 277"/>
                <a:gd name="T5" fmla="*/ 0 h 15"/>
                <a:gd name="T6" fmla="*/ 0 w 277"/>
                <a:gd name="T7" fmla="*/ 7 h 15"/>
                <a:gd name="T8" fmla="*/ 134 w 277"/>
                <a:gd name="T9" fmla="*/ 7 h 15"/>
                <a:gd name="T10" fmla="*/ 131 w 277"/>
                <a:gd name="T11" fmla="*/ 4 h 15"/>
                <a:gd name="T12" fmla="*/ 138 w 277"/>
                <a:gd name="T13" fmla="*/ 4 h 15"/>
                <a:gd name="T14" fmla="*/ 138 w 277"/>
                <a:gd name="T15" fmla="*/ 0 h 15"/>
                <a:gd name="T16" fmla="*/ 134 w 277"/>
                <a:gd name="T17" fmla="*/ 0 h 15"/>
                <a:gd name="T18" fmla="*/ 138 w 27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15">
                  <a:moveTo>
                    <a:pt x="277" y="8"/>
                  </a:moveTo>
                  <a:lnTo>
                    <a:pt x="269" y="0"/>
                  </a:lnTo>
                  <a:lnTo>
                    <a:pt x="0" y="0"/>
                  </a:lnTo>
                  <a:lnTo>
                    <a:pt x="0" y="15"/>
                  </a:lnTo>
                  <a:lnTo>
                    <a:pt x="269" y="15"/>
                  </a:lnTo>
                  <a:lnTo>
                    <a:pt x="262" y="8"/>
                  </a:lnTo>
                  <a:lnTo>
                    <a:pt x="277" y="8"/>
                  </a:lnTo>
                  <a:lnTo>
                    <a:pt x="277" y="0"/>
                  </a:lnTo>
                  <a:lnTo>
                    <a:pt x="269" y="0"/>
                  </a:lnTo>
                  <a:lnTo>
                    <a:pt x="27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8" name="Freeform 123"/>
            <p:cNvSpPr>
              <a:spLocks/>
            </p:cNvSpPr>
            <p:nvPr/>
          </p:nvSpPr>
          <p:spPr bwMode="auto">
            <a:xfrm>
              <a:off x="1084" y="2798"/>
              <a:ext cx="8" cy="46"/>
            </a:xfrm>
            <a:custGeom>
              <a:avLst/>
              <a:gdLst>
                <a:gd name="T0" fmla="*/ 4 w 15"/>
                <a:gd name="T1" fmla="*/ 46 h 93"/>
                <a:gd name="T2" fmla="*/ 8 w 15"/>
                <a:gd name="T3" fmla="*/ 43 h 93"/>
                <a:gd name="T4" fmla="*/ 8 w 15"/>
                <a:gd name="T5" fmla="*/ 0 h 93"/>
                <a:gd name="T6" fmla="*/ 0 w 15"/>
                <a:gd name="T7" fmla="*/ 0 h 93"/>
                <a:gd name="T8" fmla="*/ 0 w 15"/>
                <a:gd name="T9" fmla="*/ 43 h 93"/>
                <a:gd name="T10" fmla="*/ 4 w 15"/>
                <a:gd name="T11" fmla="*/ 39 h 93"/>
                <a:gd name="T12" fmla="*/ 4 w 15"/>
                <a:gd name="T13" fmla="*/ 46 h 93"/>
                <a:gd name="T14" fmla="*/ 8 w 15"/>
                <a:gd name="T15" fmla="*/ 46 h 93"/>
                <a:gd name="T16" fmla="*/ 8 w 15"/>
                <a:gd name="T17" fmla="*/ 43 h 93"/>
                <a:gd name="T18" fmla="*/ 4 w 15"/>
                <a:gd name="T19" fmla="*/ 46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93">
                  <a:moveTo>
                    <a:pt x="7" y="93"/>
                  </a:moveTo>
                  <a:lnTo>
                    <a:pt x="15" y="86"/>
                  </a:lnTo>
                  <a:lnTo>
                    <a:pt x="15" y="0"/>
                  </a:lnTo>
                  <a:lnTo>
                    <a:pt x="0" y="0"/>
                  </a:lnTo>
                  <a:lnTo>
                    <a:pt x="0" y="86"/>
                  </a:lnTo>
                  <a:lnTo>
                    <a:pt x="7" y="78"/>
                  </a:lnTo>
                  <a:lnTo>
                    <a:pt x="7" y="93"/>
                  </a:lnTo>
                  <a:lnTo>
                    <a:pt x="15" y="93"/>
                  </a:lnTo>
                  <a:lnTo>
                    <a:pt x="15" y="86"/>
                  </a:lnTo>
                  <a:lnTo>
                    <a:pt x="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9" name="Freeform 124"/>
            <p:cNvSpPr>
              <a:spLocks/>
            </p:cNvSpPr>
            <p:nvPr/>
          </p:nvSpPr>
          <p:spPr bwMode="auto">
            <a:xfrm>
              <a:off x="950" y="2837"/>
              <a:ext cx="138" cy="7"/>
            </a:xfrm>
            <a:custGeom>
              <a:avLst/>
              <a:gdLst>
                <a:gd name="T0" fmla="*/ 0 w 275"/>
                <a:gd name="T1" fmla="*/ 4 h 15"/>
                <a:gd name="T2" fmla="*/ 3 w 275"/>
                <a:gd name="T3" fmla="*/ 7 h 15"/>
                <a:gd name="T4" fmla="*/ 138 w 275"/>
                <a:gd name="T5" fmla="*/ 7 h 15"/>
                <a:gd name="T6" fmla="*/ 138 w 275"/>
                <a:gd name="T7" fmla="*/ 0 h 15"/>
                <a:gd name="T8" fmla="*/ 3 w 275"/>
                <a:gd name="T9" fmla="*/ 0 h 15"/>
                <a:gd name="T10" fmla="*/ 7 w 275"/>
                <a:gd name="T11" fmla="*/ 4 h 15"/>
                <a:gd name="T12" fmla="*/ 0 w 275"/>
                <a:gd name="T13" fmla="*/ 4 h 15"/>
                <a:gd name="T14" fmla="*/ 0 w 275"/>
                <a:gd name="T15" fmla="*/ 7 h 15"/>
                <a:gd name="T16" fmla="*/ 3 w 275"/>
                <a:gd name="T17" fmla="*/ 7 h 15"/>
                <a:gd name="T18" fmla="*/ 0 w 27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5" h="15">
                  <a:moveTo>
                    <a:pt x="0" y="8"/>
                  </a:moveTo>
                  <a:lnTo>
                    <a:pt x="6" y="15"/>
                  </a:lnTo>
                  <a:lnTo>
                    <a:pt x="275" y="15"/>
                  </a:lnTo>
                  <a:lnTo>
                    <a:pt x="275" y="0"/>
                  </a:lnTo>
                  <a:lnTo>
                    <a:pt x="6" y="0"/>
                  </a:lnTo>
                  <a:lnTo>
                    <a:pt x="14" y="8"/>
                  </a:lnTo>
                  <a:lnTo>
                    <a:pt x="0" y="8"/>
                  </a:lnTo>
                  <a:lnTo>
                    <a:pt x="0" y="15"/>
                  </a:lnTo>
                  <a:lnTo>
                    <a:pt x="6"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0" name="Freeform 125"/>
            <p:cNvSpPr>
              <a:spLocks/>
            </p:cNvSpPr>
            <p:nvPr/>
          </p:nvSpPr>
          <p:spPr bwMode="auto">
            <a:xfrm>
              <a:off x="950" y="2794"/>
              <a:ext cx="8" cy="47"/>
            </a:xfrm>
            <a:custGeom>
              <a:avLst/>
              <a:gdLst>
                <a:gd name="T0" fmla="*/ 3 w 14"/>
                <a:gd name="T1" fmla="*/ 0 h 94"/>
                <a:gd name="T2" fmla="*/ 0 w 14"/>
                <a:gd name="T3" fmla="*/ 4 h 94"/>
                <a:gd name="T4" fmla="*/ 0 w 14"/>
                <a:gd name="T5" fmla="*/ 47 h 94"/>
                <a:gd name="T6" fmla="*/ 8 w 14"/>
                <a:gd name="T7" fmla="*/ 47 h 94"/>
                <a:gd name="T8" fmla="*/ 8 w 14"/>
                <a:gd name="T9" fmla="*/ 4 h 94"/>
                <a:gd name="T10" fmla="*/ 3 w 14"/>
                <a:gd name="T11" fmla="*/ 8 h 94"/>
                <a:gd name="T12" fmla="*/ 3 w 14"/>
                <a:gd name="T13" fmla="*/ 0 h 94"/>
                <a:gd name="T14" fmla="*/ 0 w 14"/>
                <a:gd name="T15" fmla="*/ 0 h 94"/>
                <a:gd name="T16" fmla="*/ 0 w 14"/>
                <a:gd name="T17" fmla="*/ 4 h 94"/>
                <a:gd name="T18" fmla="*/ 3 w 14"/>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94">
                  <a:moveTo>
                    <a:pt x="6" y="0"/>
                  </a:moveTo>
                  <a:lnTo>
                    <a:pt x="0" y="8"/>
                  </a:lnTo>
                  <a:lnTo>
                    <a:pt x="0" y="94"/>
                  </a:lnTo>
                  <a:lnTo>
                    <a:pt x="14" y="94"/>
                  </a:lnTo>
                  <a:lnTo>
                    <a:pt x="14" y="8"/>
                  </a:lnTo>
                  <a:lnTo>
                    <a:pt x="6" y="15"/>
                  </a:lnTo>
                  <a:lnTo>
                    <a:pt x="6" y="0"/>
                  </a:lnTo>
                  <a:lnTo>
                    <a:pt x="0" y="0"/>
                  </a:lnTo>
                  <a:lnTo>
                    <a:pt x="0" y="8"/>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1" name="Rectangle 126"/>
            <p:cNvSpPr>
              <a:spLocks noChangeArrowheads="1"/>
            </p:cNvSpPr>
            <p:nvPr/>
          </p:nvSpPr>
          <p:spPr bwMode="auto">
            <a:xfrm>
              <a:off x="799" y="2889"/>
              <a:ext cx="14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2" name="Freeform 127"/>
            <p:cNvSpPr>
              <a:spLocks/>
            </p:cNvSpPr>
            <p:nvPr/>
          </p:nvSpPr>
          <p:spPr bwMode="auto">
            <a:xfrm>
              <a:off x="760" y="2924"/>
              <a:ext cx="220" cy="8"/>
            </a:xfrm>
            <a:custGeom>
              <a:avLst/>
              <a:gdLst>
                <a:gd name="T0" fmla="*/ 220 w 440"/>
                <a:gd name="T1" fmla="*/ 0 h 16"/>
                <a:gd name="T2" fmla="*/ 0 w 440"/>
                <a:gd name="T3" fmla="*/ 1 h 16"/>
                <a:gd name="T4" fmla="*/ 0 w 440"/>
                <a:gd name="T5" fmla="*/ 8 h 16"/>
                <a:gd name="T6" fmla="*/ 220 w 440"/>
                <a:gd name="T7" fmla="*/ 8 h 16"/>
                <a:gd name="T8" fmla="*/ 220 w 440"/>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16">
                  <a:moveTo>
                    <a:pt x="440" y="0"/>
                  </a:moveTo>
                  <a:lnTo>
                    <a:pt x="0" y="1"/>
                  </a:lnTo>
                  <a:lnTo>
                    <a:pt x="0" y="16"/>
                  </a:lnTo>
                  <a:lnTo>
                    <a:pt x="440" y="15"/>
                  </a:lnTo>
                  <a:lnTo>
                    <a:pt x="4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3" name="Freeform 128"/>
            <p:cNvSpPr>
              <a:spLocks/>
            </p:cNvSpPr>
            <p:nvPr/>
          </p:nvSpPr>
          <p:spPr bwMode="auto">
            <a:xfrm>
              <a:off x="730" y="2958"/>
              <a:ext cx="285" cy="9"/>
            </a:xfrm>
            <a:custGeom>
              <a:avLst/>
              <a:gdLst>
                <a:gd name="T0" fmla="*/ 285 w 571"/>
                <a:gd name="T1" fmla="*/ 0 h 16"/>
                <a:gd name="T2" fmla="*/ 0 w 571"/>
                <a:gd name="T3" fmla="*/ 1 h 16"/>
                <a:gd name="T4" fmla="*/ 0 w 571"/>
                <a:gd name="T5" fmla="*/ 9 h 16"/>
                <a:gd name="T6" fmla="*/ 285 w 571"/>
                <a:gd name="T7" fmla="*/ 8 h 16"/>
                <a:gd name="T8" fmla="*/ 285 w 571"/>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1" h="16">
                  <a:moveTo>
                    <a:pt x="571" y="0"/>
                  </a:moveTo>
                  <a:lnTo>
                    <a:pt x="0" y="1"/>
                  </a:lnTo>
                  <a:lnTo>
                    <a:pt x="0" y="16"/>
                  </a:lnTo>
                  <a:lnTo>
                    <a:pt x="571" y="15"/>
                  </a:lnTo>
                  <a:lnTo>
                    <a:pt x="5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4" name="Freeform 129"/>
            <p:cNvSpPr>
              <a:spLocks/>
            </p:cNvSpPr>
            <p:nvPr/>
          </p:nvSpPr>
          <p:spPr bwMode="auto">
            <a:xfrm>
              <a:off x="648" y="3039"/>
              <a:ext cx="439" cy="8"/>
            </a:xfrm>
            <a:custGeom>
              <a:avLst/>
              <a:gdLst>
                <a:gd name="T0" fmla="*/ 439 w 877"/>
                <a:gd name="T1" fmla="*/ 1 h 17"/>
                <a:gd name="T2" fmla="*/ 0 w 877"/>
                <a:gd name="T3" fmla="*/ 0 h 17"/>
                <a:gd name="T4" fmla="*/ 0 w 877"/>
                <a:gd name="T5" fmla="*/ 7 h 17"/>
                <a:gd name="T6" fmla="*/ 439 w 877"/>
                <a:gd name="T7" fmla="*/ 8 h 17"/>
                <a:gd name="T8" fmla="*/ 439 w 87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7" h="17">
                  <a:moveTo>
                    <a:pt x="877" y="2"/>
                  </a:moveTo>
                  <a:lnTo>
                    <a:pt x="0" y="0"/>
                  </a:lnTo>
                  <a:lnTo>
                    <a:pt x="0" y="15"/>
                  </a:lnTo>
                  <a:lnTo>
                    <a:pt x="877" y="17"/>
                  </a:lnTo>
                  <a:lnTo>
                    <a:pt x="87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5" name="Freeform 130"/>
            <p:cNvSpPr>
              <a:spLocks/>
            </p:cNvSpPr>
            <p:nvPr/>
          </p:nvSpPr>
          <p:spPr bwMode="auto">
            <a:xfrm>
              <a:off x="608" y="3074"/>
              <a:ext cx="520" cy="9"/>
            </a:xfrm>
            <a:custGeom>
              <a:avLst/>
              <a:gdLst>
                <a:gd name="T0" fmla="*/ 520 w 1039"/>
                <a:gd name="T1" fmla="*/ 2 h 19"/>
                <a:gd name="T2" fmla="*/ 0 w 1039"/>
                <a:gd name="T3" fmla="*/ 0 h 19"/>
                <a:gd name="T4" fmla="*/ 0 w 1039"/>
                <a:gd name="T5" fmla="*/ 7 h 19"/>
                <a:gd name="T6" fmla="*/ 520 w 1039"/>
                <a:gd name="T7" fmla="*/ 9 h 19"/>
                <a:gd name="T8" fmla="*/ 520 w 1039"/>
                <a:gd name="T9" fmla="*/ 2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9" h="19">
                  <a:moveTo>
                    <a:pt x="1039" y="4"/>
                  </a:moveTo>
                  <a:lnTo>
                    <a:pt x="0" y="0"/>
                  </a:lnTo>
                  <a:lnTo>
                    <a:pt x="0" y="15"/>
                  </a:lnTo>
                  <a:lnTo>
                    <a:pt x="1039" y="19"/>
                  </a:lnTo>
                  <a:lnTo>
                    <a:pt x="103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6" name="Freeform 131"/>
            <p:cNvSpPr>
              <a:spLocks/>
            </p:cNvSpPr>
            <p:nvPr/>
          </p:nvSpPr>
          <p:spPr bwMode="auto">
            <a:xfrm>
              <a:off x="574" y="3111"/>
              <a:ext cx="581" cy="9"/>
            </a:xfrm>
            <a:custGeom>
              <a:avLst/>
              <a:gdLst>
                <a:gd name="T0" fmla="*/ 581 w 1163"/>
                <a:gd name="T1" fmla="*/ 0 h 19"/>
                <a:gd name="T2" fmla="*/ 0 w 1163"/>
                <a:gd name="T3" fmla="*/ 1 h 19"/>
                <a:gd name="T4" fmla="*/ 0 w 1163"/>
                <a:gd name="T5" fmla="*/ 9 h 19"/>
                <a:gd name="T6" fmla="*/ 581 w 1163"/>
                <a:gd name="T7" fmla="*/ 7 h 19"/>
                <a:gd name="T8" fmla="*/ 581 w 1163"/>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3" h="19">
                  <a:moveTo>
                    <a:pt x="1163" y="0"/>
                  </a:moveTo>
                  <a:lnTo>
                    <a:pt x="0" y="2"/>
                  </a:lnTo>
                  <a:lnTo>
                    <a:pt x="0" y="19"/>
                  </a:lnTo>
                  <a:lnTo>
                    <a:pt x="1163" y="15"/>
                  </a:lnTo>
                  <a:lnTo>
                    <a:pt x="11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77" name="Rectangle 132"/>
            <p:cNvSpPr>
              <a:spLocks noChangeArrowheads="1"/>
            </p:cNvSpPr>
            <p:nvPr/>
          </p:nvSpPr>
          <p:spPr bwMode="auto">
            <a:xfrm>
              <a:off x="527" y="3148"/>
              <a:ext cx="67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8" name="Rectangle 133"/>
            <p:cNvSpPr>
              <a:spLocks noChangeArrowheads="1"/>
            </p:cNvSpPr>
            <p:nvPr/>
          </p:nvSpPr>
          <p:spPr bwMode="auto">
            <a:xfrm>
              <a:off x="536" y="3226"/>
              <a:ext cx="669"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79" name="Rectangle 134"/>
            <p:cNvSpPr>
              <a:spLocks noChangeArrowheads="1"/>
            </p:cNvSpPr>
            <p:nvPr/>
          </p:nvSpPr>
          <p:spPr bwMode="auto">
            <a:xfrm>
              <a:off x="540" y="3265"/>
              <a:ext cx="665"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0" name="Rectangle 135"/>
            <p:cNvSpPr>
              <a:spLocks noChangeArrowheads="1"/>
            </p:cNvSpPr>
            <p:nvPr/>
          </p:nvSpPr>
          <p:spPr bwMode="auto">
            <a:xfrm>
              <a:off x="531" y="3339"/>
              <a:ext cx="67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1" name="Rectangle 136"/>
            <p:cNvSpPr>
              <a:spLocks noChangeArrowheads="1"/>
            </p:cNvSpPr>
            <p:nvPr/>
          </p:nvSpPr>
          <p:spPr bwMode="auto">
            <a:xfrm>
              <a:off x="536" y="3378"/>
              <a:ext cx="67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2" name="Rectangle 137"/>
            <p:cNvSpPr>
              <a:spLocks noChangeArrowheads="1"/>
            </p:cNvSpPr>
            <p:nvPr/>
          </p:nvSpPr>
          <p:spPr bwMode="auto">
            <a:xfrm>
              <a:off x="943" y="3091"/>
              <a:ext cx="110" cy="255"/>
            </a:xfrm>
            <a:prstGeom prst="rect">
              <a:avLst/>
            </a:prstGeom>
            <a:solidFill>
              <a:srgbClr val="007F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3" name="Freeform 138"/>
            <p:cNvSpPr>
              <a:spLocks/>
            </p:cNvSpPr>
            <p:nvPr/>
          </p:nvSpPr>
          <p:spPr bwMode="auto">
            <a:xfrm>
              <a:off x="943" y="3087"/>
              <a:ext cx="114" cy="8"/>
            </a:xfrm>
            <a:custGeom>
              <a:avLst/>
              <a:gdLst>
                <a:gd name="T0" fmla="*/ 114 w 227"/>
                <a:gd name="T1" fmla="*/ 4 h 15"/>
                <a:gd name="T2" fmla="*/ 110 w 227"/>
                <a:gd name="T3" fmla="*/ 0 h 15"/>
                <a:gd name="T4" fmla="*/ 0 w 227"/>
                <a:gd name="T5" fmla="*/ 0 h 15"/>
                <a:gd name="T6" fmla="*/ 0 w 227"/>
                <a:gd name="T7" fmla="*/ 8 h 15"/>
                <a:gd name="T8" fmla="*/ 110 w 227"/>
                <a:gd name="T9" fmla="*/ 8 h 15"/>
                <a:gd name="T10" fmla="*/ 106 w 227"/>
                <a:gd name="T11" fmla="*/ 4 h 15"/>
                <a:gd name="T12" fmla="*/ 114 w 227"/>
                <a:gd name="T13" fmla="*/ 4 h 15"/>
                <a:gd name="T14" fmla="*/ 114 w 227"/>
                <a:gd name="T15" fmla="*/ 0 h 15"/>
                <a:gd name="T16" fmla="*/ 110 w 227"/>
                <a:gd name="T17" fmla="*/ 0 h 15"/>
                <a:gd name="T18" fmla="*/ 114 w 2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227" y="8"/>
                  </a:moveTo>
                  <a:lnTo>
                    <a:pt x="219" y="0"/>
                  </a:lnTo>
                  <a:lnTo>
                    <a:pt x="0" y="0"/>
                  </a:lnTo>
                  <a:lnTo>
                    <a:pt x="0" y="15"/>
                  </a:lnTo>
                  <a:lnTo>
                    <a:pt x="219" y="15"/>
                  </a:lnTo>
                  <a:lnTo>
                    <a:pt x="212" y="8"/>
                  </a:lnTo>
                  <a:lnTo>
                    <a:pt x="227" y="8"/>
                  </a:lnTo>
                  <a:lnTo>
                    <a:pt x="227" y="0"/>
                  </a:lnTo>
                  <a:lnTo>
                    <a:pt x="219" y="0"/>
                  </a:lnTo>
                  <a:lnTo>
                    <a:pt x="22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4" name="Freeform 139"/>
            <p:cNvSpPr>
              <a:spLocks/>
            </p:cNvSpPr>
            <p:nvPr/>
          </p:nvSpPr>
          <p:spPr bwMode="auto">
            <a:xfrm>
              <a:off x="1049" y="3091"/>
              <a:ext cx="8" cy="259"/>
            </a:xfrm>
            <a:custGeom>
              <a:avLst/>
              <a:gdLst>
                <a:gd name="T0" fmla="*/ 4 w 15"/>
                <a:gd name="T1" fmla="*/ 259 h 517"/>
                <a:gd name="T2" fmla="*/ 8 w 15"/>
                <a:gd name="T3" fmla="*/ 255 h 517"/>
                <a:gd name="T4" fmla="*/ 8 w 15"/>
                <a:gd name="T5" fmla="*/ 0 h 517"/>
                <a:gd name="T6" fmla="*/ 0 w 15"/>
                <a:gd name="T7" fmla="*/ 0 h 517"/>
                <a:gd name="T8" fmla="*/ 0 w 15"/>
                <a:gd name="T9" fmla="*/ 255 h 517"/>
                <a:gd name="T10" fmla="*/ 4 w 15"/>
                <a:gd name="T11" fmla="*/ 251 h 517"/>
                <a:gd name="T12" fmla="*/ 4 w 15"/>
                <a:gd name="T13" fmla="*/ 259 h 517"/>
                <a:gd name="T14" fmla="*/ 8 w 15"/>
                <a:gd name="T15" fmla="*/ 259 h 517"/>
                <a:gd name="T16" fmla="*/ 8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5" name="Freeform 140"/>
            <p:cNvSpPr>
              <a:spLocks/>
            </p:cNvSpPr>
            <p:nvPr/>
          </p:nvSpPr>
          <p:spPr bwMode="auto">
            <a:xfrm>
              <a:off x="940" y="3343"/>
              <a:ext cx="113" cy="7"/>
            </a:xfrm>
            <a:custGeom>
              <a:avLst/>
              <a:gdLst>
                <a:gd name="T0" fmla="*/ 0 w 226"/>
                <a:gd name="T1" fmla="*/ 3 h 15"/>
                <a:gd name="T2" fmla="*/ 4 w 226"/>
                <a:gd name="T3" fmla="*/ 7 h 15"/>
                <a:gd name="T4" fmla="*/ 113 w 226"/>
                <a:gd name="T5" fmla="*/ 7 h 15"/>
                <a:gd name="T6" fmla="*/ 113 w 226"/>
                <a:gd name="T7" fmla="*/ 0 h 15"/>
                <a:gd name="T8" fmla="*/ 4 w 226"/>
                <a:gd name="T9" fmla="*/ 0 h 15"/>
                <a:gd name="T10" fmla="*/ 8 w 226"/>
                <a:gd name="T11" fmla="*/ 3 h 15"/>
                <a:gd name="T12" fmla="*/ 0 w 226"/>
                <a:gd name="T13" fmla="*/ 3 h 15"/>
                <a:gd name="T14" fmla="*/ 0 w 226"/>
                <a:gd name="T15" fmla="*/ 7 h 15"/>
                <a:gd name="T16" fmla="*/ 4 w 226"/>
                <a:gd name="T17" fmla="*/ 7 h 15"/>
                <a:gd name="T18" fmla="*/ 0 w 22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0" y="7"/>
                  </a:moveTo>
                  <a:lnTo>
                    <a:pt x="7" y="15"/>
                  </a:lnTo>
                  <a:lnTo>
                    <a:pt x="226" y="15"/>
                  </a:lnTo>
                  <a:lnTo>
                    <a:pt x="226"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6" name="Freeform 141"/>
            <p:cNvSpPr>
              <a:spLocks/>
            </p:cNvSpPr>
            <p:nvPr/>
          </p:nvSpPr>
          <p:spPr bwMode="auto">
            <a:xfrm>
              <a:off x="940" y="3087"/>
              <a:ext cx="7" cy="259"/>
            </a:xfrm>
            <a:custGeom>
              <a:avLst/>
              <a:gdLst>
                <a:gd name="T0" fmla="*/ 3 w 15"/>
                <a:gd name="T1" fmla="*/ 0 h 517"/>
                <a:gd name="T2" fmla="*/ 0 w 15"/>
                <a:gd name="T3" fmla="*/ 4 h 517"/>
                <a:gd name="T4" fmla="*/ 0 w 15"/>
                <a:gd name="T5" fmla="*/ 259 h 517"/>
                <a:gd name="T6" fmla="*/ 7 w 15"/>
                <a:gd name="T7" fmla="*/ 259 h 517"/>
                <a:gd name="T8" fmla="*/ 7 w 15"/>
                <a:gd name="T9" fmla="*/ 4 h 517"/>
                <a:gd name="T10" fmla="*/ 3 w 15"/>
                <a:gd name="T11" fmla="*/ 8 h 517"/>
                <a:gd name="T12" fmla="*/ 3 w 15"/>
                <a:gd name="T13" fmla="*/ 0 h 517"/>
                <a:gd name="T14" fmla="*/ 0 w 15"/>
                <a:gd name="T15" fmla="*/ 0 h 517"/>
                <a:gd name="T16" fmla="*/ 0 w 15"/>
                <a:gd name="T17" fmla="*/ 4 h 517"/>
                <a:gd name="T18" fmla="*/ 3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7" name="Rectangle 142"/>
            <p:cNvSpPr>
              <a:spLocks noChangeArrowheads="1"/>
            </p:cNvSpPr>
            <p:nvPr/>
          </p:nvSpPr>
          <p:spPr bwMode="auto">
            <a:xfrm>
              <a:off x="897" y="3091"/>
              <a:ext cx="49"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88" name="Freeform 143"/>
            <p:cNvSpPr>
              <a:spLocks/>
            </p:cNvSpPr>
            <p:nvPr/>
          </p:nvSpPr>
          <p:spPr bwMode="auto">
            <a:xfrm>
              <a:off x="897" y="3087"/>
              <a:ext cx="53" cy="8"/>
            </a:xfrm>
            <a:custGeom>
              <a:avLst/>
              <a:gdLst>
                <a:gd name="T0" fmla="*/ 53 w 106"/>
                <a:gd name="T1" fmla="*/ 4 h 15"/>
                <a:gd name="T2" fmla="*/ 49 w 106"/>
                <a:gd name="T3" fmla="*/ 0 h 15"/>
                <a:gd name="T4" fmla="*/ 0 w 106"/>
                <a:gd name="T5" fmla="*/ 0 h 15"/>
                <a:gd name="T6" fmla="*/ 0 w 106"/>
                <a:gd name="T7" fmla="*/ 8 h 15"/>
                <a:gd name="T8" fmla="*/ 49 w 106"/>
                <a:gd name="T9" fmla="*/ 8 h 15"/>
                <a:gd name="T10" fmla="*/ 45 w 106"/>
                <a:gd name="T11" fmla="*/ 4 h 15"/>
                <a:gd name="T12" fmla="*/ 53 w 106"/>
                <a:gd name="T13" fmla="*/ 4 h 15"/>
                <a:gd name="T14" fmla="*/ 53 w 106"/>
                <a:gd name="T15" fmla="*/ 0 h 15"/>
                <a:gd name="T16" fmla="*/ 49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7" y="0"/>
                  </a:lnTo>
                  <a:lnTo>
                    <a:pt x="0" y="0"/>
                  </a:lnTo>
                  <a:lnTo>
                    <a:pt x="0" y="15"/>
                  </a:lnTo>
                  <a:lnTo>
                    <a:pt x="97" y="15"/>
                  </a:lnTo>
                  <a:lnTo>
                    <a:pt x="89" y="8"/>
                  </a:lnTo>
                  <a:lnTo>
                    <a:pt x="106" y="8"/>
                  </a:lnTo>
                  <a:lnTo>
                    <a:pt x="106" y="0"/>
                  </a:lnTo>
                  <a:lnTo>
                    <a:pt x="97"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89" name="Freeform 144"/>
            <p:cNvSpPr>
              <a:spLocks/>
            </p:cNvSpPr>
            <p:nvPr/>
          </p:nvSpPr>
          <p:spPr bwMode="auto">
            <a:xfrm>
              <a:off x="942" y="3091"/>
              <a:ext cx="8" cy="259"/>
            </a:xfrm>
            <a:custGeom>
              <a:avLst/>
              <a:gdLst>
                <a:gd name="T0" fmla="*/ 4 w 17"/>
                <a:gd name="T1" fmla="*/ 259 h 517"/>
                <a:gd name="T2" fmla="*/ 8 w 17"/>
                <a:gd name="T3" fmla="*/ 255 h 517"/>
                <a:gd name="T4" fmla="*/ 8 w 17"/>
                <a:gd name="T5" fmla="*/ 0 h 517"/>
                <a:gd name="T6" fmla="*/ 0 w 17"/>
                <a:gd name="T7" fmla="*/ 0 h 517"/>
                <a:gd name="T8" fmla="*/ 0 w 17"/>
                <a:gd name="T9" fmla="*/ 255 h 517"/>
                <a:gd name="T10" fmla="*/ 4 w 17"/>
                <a:gd name="T11" fmla="*/ 251 h 517"/>
                <a:gd name="T12" fmla="*/ 4 w 17"/>
                <a:gd name="T13" fmla="*/ 259 h 517"/>
                <a:gd name="T14" fmla="*/ 8 w 17"/>
                <a:gd name="T15" fmla="*/ 259 h 517"/>
                <a:gd name="T16" fmla="*/ 8 w 17"/>
                <a:gd name="T17" fmla="*/ 255 h 517"/>
                <a:gd name="T18" fmla="*/ 4 w 17"/>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517">
                  <a:moveTo>
                    <a:pt x="8" y="517"/>
                  </a:moveTo>
                  <a:lnTo>
                    <a:pt x="17" y="509"/>
                  </a:lnTo>
                  <a:lnTo>
                    <a:pt x="17" y="0"/>
                  </a:lnTo>
                  <a:lnTo>
                    <a:pt x="0" y="0"/>
                  </a:lnTo>
                  <a:lnTo>
                    <a:pt x="0" y="509"/>
                  </a:lnTo>
                  <a:lnTo>
                    <a:pt x="8" y="502"/>
                  </a:lnTo>
                  <a:lnTo>
                    <a:pt x="8" y="517"/>
                  </a:lnTo>
                  <a:lnTo>
                    <a:pt x="17" y="517"/>
                  </a:lnTo>
                  <a:lnTo>
                    <a:pt x="17"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0" name="Freeform 145"/>
            <p:cNvSpPr>
              <a:spLocks/>
            </p:cNvSpPr>
            <p:nvPr/>
          </p:nvSpPr>
          <p:spPr bwMode="auto">
            <a:xfrm>
              <a:off x="893" y="3343"/>
              <a:ext cx="53" cy="7"/>
            </a:xfrm>
            <a:custGeom>
              <a:avLst/>
              <a:gdLst>
                <a:gd name="T0" fmla="*/ 0 w 106"/>
                <a:gd name="T1" fmla="*/ 3 h 15"/>
                <a:gd name="T2" fmla="*/ 5 w 106"/>
                <a:gd name="T3" fmla="*/ 7 h 15"/>
                <a:gd name="T4" fmla="*/ 53 w 106"/>
                <a:gd name="T5" fmla="*/ 7 h 15"/>
                <a:gd name="T6" fmla="*/ 53 w 106"/>
                <a:gd name="T7" fmla="*/ 0 h 15"/>
                <a:gd name="T8" fmla="*/ 5 w 106"/>
                <a:gd name="T9" fmla="*/ 0 h 15"/>
                <a:gd name="T10" fmla="*/ 8 w 106"/>
                <a:gd name="T11" fmla="*/ 3 h 15"/>
                <a:gd name="T12" fmla="*/ 0 w 106"/>
                <a:gd name="T13" fmla="*/ 3 h 15"/>
                <a:gd name="T14" fmla="*/ 0 w 106"/>
                <a:gd name="T15" fmla="*/ 7 h 15"/>
                <a:gd name="T16" fmla="*/ 5 w 106"/>
                <a:gd name="T17" fmla="*/ 7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9" y="15"/>
                  </a:lnTo>
                  <a:lnTo>
                    <a:pt x="106" y="15"/>
                  </a:lnTo>
                  <a:lnTo>
                    <a:pt x="106" y="0"/>
                  </a:lnTo>
                  <a:lnTo>
                    <a:pt x="9" y="0"/>
                  </a:lnTo>
                  <a:lnTo>
                    <a:pt x="15" y="7"/>
                  </a:lnTo>
                  <a:lnTo>
                    <a:pt x="0" y="7"/>
                  </a:lnTo>
                  <a:lnTo>
                    <a:pt x="0" y="15"/>
                  </a:lnTo>
                  <a:lnTo>
                    <a:pt x="9"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1" name="Freeform 146"/>
            <p:cNvSpPr>
              <a:spLocks/>
            </p:cNvSpPr>
            <p:nvPr/>
          </p:nvSpPr>
          <p:spPr bwMode="auto">
            <a:xfrm>
              <a:off x="893" y="3087"/>
              <a:ext cx="8" cy="259"/>
            </a:xfrm>
            <a:custGeom>
              <a:avLst/>
              <a:gdLst>
                <a:gd name="T0" fmla="*/ 5 w 15"/>
                <a:gd name="T1" fmla="*/ 0 h 517"/>
                <a:gd name="T2" fmla="*/ 0 w 15"/>
                <a:gd name="T3" fmla="*/ 4 h 517"/>
                <a:gd name="T4" fmla="*/ 0 w 15"/>
                <a:gd name="T5" fmla="*/ 259 h 517"/>
                <a:gd name="T6" fmla="*/ 8 w 15"/>
                <a:gd name="T7" fmla="*/ 259 h 517"/>
                <a:gd name="T8" fmla="*/ 8 w 15"/>
                <a:gd name="T9" fmla="*/ 4 h 517"/>
                <a:gd name="T10" fmla="*/ 5 w 15"/>
                <a:gd name="T11" fmla="*/ 8 h 517"/>
                <a:gd name="T12" fmla="*/ 5 w 15"/>
                <a:gd name="T13" fmla="*/ 0 h 517"/>
                <a:gd name="T14" fmla="*/ 0 w 15"/>
                <a:gd name="T15" fmla="*/ 0 h 517"/>
                <a:gd name="T16" fmla="*/ 0 w 15"/>
                <a:gd name="T17" fmla="*/ 4 h 517"/>
                <a:gd name="T18" fmla="*/ 5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9" y="0"/>
                  </a:moveTo>
                  <a:lnTo>
                    <a:pt x="0" y="8"/>
                  </a:lnTo>
                  <a:lnTo>
                    <a:pt x="0" y="517"/>
                  </a:lnTo>
                  <a:lnTo>
                    <a:pt x="15" y="517"/>
                  </a:lnTo>
                  <a:lnTo>
                    <a:pt x="15" y="8"/>
                  </a:lnTo>
                  <a:lnTo>
                    <a:pt x="9" y="15"/>
                  </a:lnTo>
                  <a:lnTo>
                    <a:pt x="9" y="0"/>
                  </a:lnTo>
                  <a:lnTo>
                    <a:pt x="0" y="0"/>
                  </a:lnTo>
                  <a:lnTo>
                    <a:pt x="0" y="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2" name="Rectangle 147"/>
            <p:cNvSpPr>
              <a:spLocks noChangeArrowheads="1"/>
            </p:cNvSpPr>
            <p:nvPr/>
          </p:nvSpPr>
          <p:spPr bwMode="auto">
            <a:xfrm>
              <a:off x="1050" y="3091"/>
              <a:ext cx="50" cy="254"/>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93" name="Freeform 148"/>
            <p:cNvSpPr>
              <a:spLocks/>
            </p:cNvSpPr>
            <p:nvPr/>
          </p:nvSpPr>
          <p:spPr bwMode="auto">
            <a:xfrm>
              <a:off x="1050" y="3087"/>
              <a:ext cx="53" cy="7"/>
            </a:xfrm>
            <a:custGeom>
              <a:avLst/>
              <a:gdLst>
                <a:gd name="T0" fmla="*/ 53 w 106"/>
                <a:gd name="T1" fmla="*/ 4 h 15"/>
                <a:gd name="T2" fmla="*/ 50 w 106"/>
                <a:gd name="T3" fmla="*/ 0 h 15"/>
                <a:gd name="T4" fmla="*/ 0 w 106"/>
                <a:gd name="T5" fmla="*/ 0 h 15"/>
                <a:gd name="T6" fmla="*/ 0 w 106"/>
                <a:gd name="T7" fmla="*/ 7 h 15"/>
                <a:gd name="T8" fmla="*/ 50 w 106"/>
                <a:gd name="T9" fmla="*/ 7 h 15"/>
                <a:gd name="T10" fmla="*/ 46 w 106"/>
                <a:gd name="T11" fmla="*/ 4 h 15"/>
                <a:gd name="T12" fmla="*/ 53 w 106"/>
                <a:gd name="T13" fmla="*/ 4 h 15"/>
                <a:gd name="T14" fmla="*/ 53 w 106"/>
                <a:gd name="T15" fmla="*/ 0 h 15"/>
                <a:gd name="T16" fmla="*/ 50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9" y="0"/>
                  </a:lnTo>
                  <a:lnTo>
                    <a:pt x="0" y="0"/>
                  </a:lnTo>
                  <a:lnTo>
                    <a:pt x="0" y="15"/>
                  </a:lnTo>
                  <a:lnTo>
                    <a:pt x="99" y="15"/>
                  </a:lnTo>
                  <a:lnTo>
                    <a:pt x="91" y="8"/>
                  </a:lnTo>
                  <a:lnTo>
                    <a:pt x="106" y="8"/>
                  </a:lnTo>
                  <a:lnTo>
                    <a:pt x="106" y="0"/>
                  </a:lnTo>
                  <a:lnTo>
                    <a:pt x="99"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4" name="Freeform 149"/>
            <p:cNvSpPr>
              <a:spLocks/>
            </p:cNvSpPr>
            <p:nvPr/>
          </p:nvSpPr>
          <p:spPr bwMode="auto">
            <a:xfrm>
              <a:off x="1096" y="3091"/>
              <a:ext cx="7" cy="258"/>
            </a:xfrm>
            <a:custGeom>
              <a:avLst/>
              <a:gdLst>
                <a:gd name="T0" fmla="*/ 4 w 15"/>
                <a:gd name="T1" fmla="*/ 258 h 517"/>
                <a:gd name="T2" fmla="*/ 7 w 15"/>
                <a:gd name="T3" fmla="*/ 254 h 517"/>
                <a:gd name="T4" fmla="*/ 7 w 15"/>
                <a:gd name="T5" fmla="*/ 0 h 517"/>
                <a:gd name="T6" fmla="*/ 0 w 15"/>
                <a:gd name="T7" fmla="*/ 0 h 517"/>
                <a:gd name="T8" fmla="*/ 0 w 15"/>
                <a:gd name="T9" fmla="*/ 254 h 517"/>
                <a:gd name="T10" fmla="*/ 4 w 15"/>
                <a:gd name="T11" fmla="*/ 251 h 517"/>
                <a:gd name="T12" fmla="*/ 4 w 15"/>
                <a:gd name="T13" fmla="*/ 258 h 517"/>
                <a:gd name="T14" fmla="*/ 7 w 15"/>
                <a:gd name="T15" fmla="*/ 258 h 517"/>
                <a:gd name="T16" fmla="*/ 7 w 15"/>
                <a:gd name="T17" fmla="*/ 254 h 517"/>
                <a:gd name="T18" fmla="*/ 4 w 15"/>
                <a:gd name="T19" fmla="*/ 258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517"/>
                  </a:moveTo>
                  <a:lnTo>
                    <a:pt x="15" y="509"/>
                  </a:lnTo>
                  <a:lnTo>
                    <a:pt x="15" y="0"/>
                  </a:lnTo>
                  <a:lnTo>
                    <a:pt x="0" y="0"/>
                  </a:lnTo>
                  <a:lnTo>
                    <a:pt x="0" y="509"/>
                  </a:lnTo>
                  <a:lnTo>
                    <a:pt x="8" y="502"/>
                  </a:lnTo>
                  <a:lnTo>
                    <a:pt x="8" y="517"/>
                  </a:lnTo>
                  <a:lnTo>
                    <a:pt x="15" y="517"/>
                  </a:lnTo>
                  <a:lnTo>
                    <a:pt x="15"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5" name="Freeform 150"/>
            <p:cNvSpPr>
              <a:spLocks/>
            </p:cNvSpPr>
            <p:nvPr/>
          </p:nvSpPr>
          <p:spPr bwMode="auto">
            <a:xfrm>
              <a:off x="1047" y="3342"/>
              <a:ext cx="53" cy="7"/>
            </a:xfrm>
            <a:custGeom>
              <a:avLst/>
              <a:gdLst>
                <a:gd name="T0" fmla="*/ 0 w 106"/>
                <a:gd name="T1" fmla="*/ 3 h 15"/>
                <a:gd name="T2" fmla="*/ 4 w 106"/>
                <a:gd name="T3" fmla="*/ 7 h 15"/>
                <a:gd name="T4" fmla="*/ 53 w 106"/>
                <a:gd name="T5" fmla="*/ 7 h 15"/>
                <a:gd name="T6" fmla="*/ 53 w 106"/>
                <a:gd name="T7" fmla="*/ 0 h 15"/>
                <a:gd name="T8" fmla="*/ 4 w 106"/>
                <a:gd name="T9" fmla="*/ 0 h 15"/>
                <a:gd name="T10" fmla="*/ 8 w 106"/>
                <a:gd name="T11" fmla="*/ 3 h 15"/>
                <a:gd name="T12" fmla="*/ 0 w 106"/>
                <a:gd name="T13" fmla="*/ 3 h 15"/>
                <a:gd name="T14" fmla="*/ 0 w 106"/>
                <a:gd name="T15" fmla="*/ 7 h 15"/>
                <a:gd name="T16" fmla="*/ 4 w 106"/>
                <a:gd name="T17" fmla="*/ 7 h 15"/>
                <a:gd name="T18" fmla="*/ 0 w 10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7" y="15"/>
                  </a:lnTo>
                  <a:lnTo>
                    <a:pt x="106" y="15"/>
                  </a:lnTo>
                  <a:lnTo>
                    <a:pt x="106"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6" name="Freeform 151"/>
            <p:cNvSpPr>
              <a:spLocks/>
            </p:cNvSpPr>
            <p:nvPr/>
          </p:nvSpPr>
          <p:spPr bwMode="auto">
            <a:xfrm>
              <a:off x="1047" y="3087"/>
              <a:ext cx="8" cy="258"/>
            </a:xfrm>
            <a:custGeom>
              <a:avLst/>
              <a:gdLst>
                <a:gd name="T0" fmla="*/ 4 w 15"/>
                <a:gd name="T1" fmla="*/ 0 h 517"/>
                <a:gd name="T2" fmla="*/ 0 w 15"/>
                <a:gd name="T3" fmla="*/ 4 h 517"/>
                <a:gd name="T4" fmla="*/ 0 w 15"/>
                <a:gd name="T5" fmla="*/ 258 h 517"/>
                <a:gd name="T6" fmla="*/ 8 w 15"/>
                <a:gd name="T7" fmla="*/ 258 h 517"/>
                <a:gd name="T8" fmla="*/ 8 w 15"/>
                <a:gd name="T9" fmla="*/ 4 h 517"/>
                <a:gd name="T10" fmla="*/ 4 w 15"/>
                <a:gd name="T11" fmla="*/ 7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0"/>
                  </a:moveTo>
                  <a:lnTo>
                    <a:pt x="0" y="8"/>
                  </a:lnTo>
                  <a:lnTo>
                    <a:pt x="0" y="517"/>
                  </a:lnTo>
                  <a:lnTo>
                    <a:pt x="15" y="517"/>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7" name="Rectangle 152"/>
            <p:cNvSpPr>
              <a:spLocks noChangeArrowheads="1"/>
            </p:cNvSpPr>
            <p:nvPr/>
          </p:nvSpPr>
          <p:spPr bwMode="auto">
            <a:xfrm>
              <a:off x="954" y="3106"/>
              <a:ext cx="87" cy="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298" name="Freeform 153"/>
            <p:cNvSpPr>
              <a:spLocks/>
            </p:cNvSpPr>
            <p:nvPr/>
          </p:nvSpPr>
          <p:spPr bwMode="auto">
            <a:xfrm>
              <a:off x="954" y="3103"/>
              <a:ext cx="91" cy="7"/>
            </a:xfrm>
            <a:custGeom>
              <a:avLst/>
              <a:gdLst>
                <a:gd name="T0" fmla="*/ 91 w 184"/>
                <a:gd name="T1" fmla="*/ 3 h 15"/>
                <a:gd name="T2" fmla="*/ 87 w 184"/>
                <a:gd name="T3" fmla="*/ 0 h 15"/>
                <a:gd name="T4" fmla="*/ 0 w 184"/>
                <a:gd name="T5" fmla="*/ 0 h 15"/>
                <a:gd name="T6" fmla="*/ 0 w 184"/>
                <a:gd name="T7" fmla="*/ 7 h 15"/>
                <a:gd name="T8" fmla="*/ 87 w 184"/>
                <a:gd name="T9" fmla="*/ 7 h 15"/>
                <a:gd name="T10" fmla="*/ 84 w 184"/>
                <a:gd name="T11" fmla="*/ 3 h 15"/>
                <a:gd name="T12" fmla="*/ 91 w 184"/>
                <a:gd name="T13" fmla="*/ 3 h 15"/>
                <a:gd name="T14" fmla="*/ 91 w 184"/>
                <a:gd name="T15" fmla="*/ 0 h 15"/>
                <a:gd name="T16" fmla="*/ 87 w 184"/>
                <a:gd name="T17" fmla="*/ 0 h 15"/>
                <a:gd name="T18" fmla="*/ 91 w 18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5">
                  <a:moveTo>
                    <a:pt x="184" y="7"/>
                  </a:moveTo>
                  <a:lnTo>
                    <a:pt x="176" y="0"/>
                  </a:lnTo>
                  <a:lnTo>
                    <a:pt x="0" y="0"/>
                  </a:lnTo>
                  <a:lnTo>
                    <a:pt x="0" y="15"/>
                  </a:lnTo>
                  <a:lnTo>
                    <a:pt x="176" y="15"/>
                  </a:lnTo>
                  <a:lnTo>
                    <a:pt x="169" y="7"/>
                  </a:lnTo>
                  <a:lnTo>
                    <a:pt x="184" y="7"/>
                  </a:lnTo>
                  <a:lnTo>
                    <a:pt x="184" y="0"/>
                  </a:lnTo>
                  <a:lnTo>
                    <a:pt x="176" y="0"/>
                  </a:lnTo>
                  <a:lnTo>
                    <a:pt x="18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99" name="Freeform 154"/>
            <p:cNvSpPr>
              <a:spLocks/>
            </p:cNvSpPr>
            <p:nvPr/>
          </p:nvSpPr>
          <p:spPr bwMode="auto">
            <a:xfrm>
              <a:off x="1038" y="3106"/>
              <a:ext cx="7" cy="102"/>
            </a:xfrm>
            <a:custGeom>
              <a:avLst/>
              <a:gdLst>
                <a:gd name="T0" fmla="*/ 3 w 15"/>
                <a:gd name="T1" fmla="*/ 102 h 204"/>
                <a:gd name="T2" fmla="*/ 7 w 15"/>
                <a:gd name="T3" fmla="*/ 98 h 204"/>
                <a:gd name="T4" fmla="*/ 7 w 15"/>
                <a:gd name="T5" fmla="*/ 0 h 204"/>
                <a:gd name="T6" fmla="*/ 0 w 15"/>
                <a:gd name="T7" fmla="*/ 0 h 204"/>
                <a:gd name="T8" fmla="*/ 0 w 15"/>
                <a:gd name="T9" fmla="*/ 98 h 204"/>
                <a:gd name="T10" fmla="*/ 3 w 15"/>
                <a:gd name="T11" fmla="*/ 95 h 204"/>
                <a:gd name="T12" fmla="*/ 3 w 15"/>
                <a:gd name="T13" fmla="*/ 102 h 204"/>
                <a:gd name="T14" fmla="*/ 7 w 15"/>
                <a:gd name="T15" fmla="*/ 102 h 204"/>
                <a:gd name="T16" fmla="*/ 7 w 15"/>
                <a:gd name="T17" fmla="*/ 98 h 204"/>
                <a:gd name="T18" fmla="*/ 3 w 15"/>
                <a:gd name="T19" fmla="*/ 102 h 2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04">
                  <a:moveTo>
                    <a:pt x="7" y="204"/>
                  </a:moveTo>
                  <a:lnTo>
                    <a:pt x="15" y="196"/>
                  </a:lnTo>
                  <a:lnTo>
                    <a:pt x="15" y="0"/>
                  </a:lnTo>
                  <a:lnTo>
                    <a:pt x="0" y="0"/>
                  </a:lnTo>
                  <a:lnTo>
                    <a:pt x="0" y="196"/>
                  </a:lnTo>
                  <a:lnTo>
                    <a:pt x="7" y="189"/>
                  </a:lnTo>
                  <a:lnTo>
                    <a:pt x="7" y="204"/>
                  </a:lnTo>
                  <a:lnTo>
                    <a:pt x="15" y="204"/>
                  </a:lnTo>
                  <a:lnTo>
                    <a:pt x="15" y="196"/>
                  </a:lnTo>
                  <a:lnTo>
                    <a:pt x="7" y="2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0" name="Freeform 155"/>
            <p:cNvSpPr>
              <a:spLocks/>
            </p:cNvSpPr>
            <p:nvPr/>
          </p:nvSpPr>
          <p:spPr bwMode="auto">
            <a:xfrm>
              <a:off x="950" y="3201"/>
              <a:ext cx="91" cy="7"/>
            </a:xfrm>
            <a:custGeom>
              <a:avLst/>
              <a:gdLst>
                <a:gd name="T0" fmla="*/ 0 w 182"/>
                <a:gd name="T1" fmla="*/ 3 h 15"/>
                <a:gd name="T2" fmla="*/ 3 w 182"/>
                <a:gd name="T3" fmla="*/ 7 h 15"/>
                <a:gd name="T4" fmla="*/ 91 w 182"/>
                <a:gd name="T5" fmla="*/ 7 h 15"/>
                <a:gd name="T6" fmla="*/ 91 w 182"/>
                <a:gd name="T7" fmla="*/ 0 h 15"/>
                <a:gd name="T8" fmla="*/ 3 w 182"/>
                <a:gd name="T9" fmla="*/ 0 h 15"/>
                <a:gd name="T10" fmla="*/ 7 w 182"/>
                <a:gd name="T11" fmla="*/ 3 h 15"/>
                <a:gd name="T12" fmla="*/ 0 w 182"/>
                <a:gd name="T13" fmla="*/ 3 h 15"/>
                <a:gd name="T14" fmla="*/ 0 w 182"/>
                <a:gd name="T15" fmla="*/ 7 h 15"/>
                <a:gd name="T16" fmla="*/ 3 w 182"/>
                <a:gd name="T17" fmla="*/ 7 h 15"/>
                <a:gd name="T18" fmla="*/ 0 w 18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15">
                  <a:moveTo>
                    <a:pt x="0" y="7"/>
                  </a:moveTo>
                  <a:lnTo>
                    <a:pt x="6" y="15"/>
                  </a:lnTo>
                  <a:lnTo>
                    <a:pt x="182" y="15"/>
                  </a:lnTo>
                  <a:lnTo>
                    <a:pt x="182" y="0"/>
                  </a:lnTo>
                  <a:lnTo>
                    <a:pt x="6" y="0"/>
                  </a:lnTo>
                  <a:lnTo>
                    <a:pt x="14" y="7"/>
                  </a:lnTo>
                  <a:lnTo>
                    <a:pt x="0" y="7"/>
                  </a:lnTo>
                  <a:lnTo>
                    <a:pt x="0" y="15"/>
                  </a:lnTo>
                  <a:lnTo>
                    <a:pt x="6"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1" name="Freeform 156"/>
            <p:cNvSpPr>
              <a:spLocks/>
            </p:cNvSpPr>
            <p:nvPr/>
          </p:nvSpPr>
          <p:spPr bwMode="auto">
            <a:xfrm>
              <a:off x="950" y="3103"/>
              <a:ext cx="8" cy="101"/>
            </a:xfrm>
            <a:custGeom>
              <a:avLst/>
              <a:gdLst>
                <a:gd name="T0" fmla="*/ 3 w 14"/>
                <a:gd name="T1" fmla="*/ 0 h 203"/>
                <a:gd name="T2" fmla="*/ 0 w 14"/>
                <a:gd name="T3" fmla="*/ 3 h 203"/>
                <a:gd name="T4" fmla="*/ 0 w 14"/>
                <a:gd name="T5" fmla="*/ 101 h 203"/>
                <a:gd name="T6" fmla="*/ 8 w 14"/>
                <a:gd name="T7" fmla="*/ 101 h 203"/>
                <a:gd name="T8" fmla="*/ 8 w 14"/>
                <a:gd name="T9" fmla="*/ 3 h 203"/>
                <a:gd name="T10" fmla="*/ 3 w 14"/>
                <a:gd name="T11" fmla="*/ 7 h 203"/>
                <a:gd name="T12" fmla="*/ 3 w 14"/>
                <a:gd name="T13" fmla="*/ 0 h 203"/>
                <a:gd name="T14" fmla="*/ 0 w 14"/>
                <a:gd name="T15" fmla="*/ 0 h 203"/>
                <a:gd name="T16" fmla="*/ 0 w 14"/>
                <a:gd name="T17" fmla="*/ 3 h 203"/>
                <a:gd name="T18" fmla="*/ 3 w 14"/>
                <a:gd name="T19" fmla="*/ 0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03">
                  <a:moveTo>
                    <a:pt x="6" y="0"/>
                  </a:moveTo>
                  <a:lnTo>
                    <a:pt x="0" y="7"/>
                  </a:lnTo>
                  <a:lnTo>
                    <a:pt x="0" y="203"/>
                  </a:lnTo>
                  <a:lnTo>
                    <a:pt x="14" y="203"/>
                  </a:lnTo>
                  <a:lnTo>
                    <a:pt x="14" y="7"/>
                  </a:lnTo>
                  <a:lnTo>
                    <a:pt x="6" y="15"/>
                  </a:lnTo>
                  <a:lnTo>
                    <a:pt x="6" y="0"/>
                  </a:lnTo>
                  <a:lnTo>
                    <a:pt x="0" y="0"/>
                  </a:lnTo>
                  <a:lnTo>
                    <a:pt x="0"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2" name="Rectangle 157"/>
            <p:cNvSpPr>
              <a:spLocks noChangeArrowheads="1"/>
            </p:cNvSpPr>
            <p:nvPr/>
          </p:nvSpPr>
          <p:spPr bwMode="auto">
            <a:xfrm>
              <a:off x="957" y="3214"/>
              <a:ext cx="83"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03" name="Freeform 158"/>
            <p:cNvSpPr>
              <a:spLocks/>
            </p:cNvSpPr>
            <p:nvPr/>
          </p:nvSpPr>
          <p:spPr bwMode="auto">
            <a:xfrm>
              <a:off x="957" y="3210"/>
              <a:ext cx="87" cy="8"/>
            </a:xfrm>
            <a:custGeom>
              <a:avLst/>
              <a:gdLst>
                <a:gd name="T0" fmla="*/ 87 w 174"/>
                <a:gd name="T1" fmla="*/ 4 h 16"/>
                <a:gd name="T2" fmla="*/ 84 w 174"/>
                <a:gd name="T3" fmla="*/ 0 h 16"/>
                <a:gd name="T4" fmla="*/ 0 w 174"/>
                <a:gd name="T5" fmla="*/ 0 h 16"/>
                <a:gd name="T6" fmla="*/ 0 w 174"/>
                <a:gd name="T7" fmla="*/ 8 h 16"/>
                <a:gd name="T8" fmla="*/ 84 w 174"/>
                <a:gd name="T9" fmla="*/ 8 h 16"/>
                <a:gd name="T10" fmla="*/ 80 w 174"/>
                <a:gd name="T11" fmla="*/ 4 h 16"/>
                <a:gd name="T12" fmla="*/ 87 w 174"/>
                <a:gd name="T13" fmla="*/ 4 h 16"/>
                <a:gd name="T14" fmla="*/ 87 w 174"/>
                <a:gd name="T15" fmla="*/ 0 h 16"/>
                <a:gd name="T16" fmla="*/ 84 w 174"/>
                <a:gd name="T17" fmla="*/ 0 h 16"/>
                <a:gd name="T18" fmla="*/ 87 w 174"/>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6">
                  <a:moveTo>
                    <a:pt x="174" y="8"/>
                  </a:moveTo>
                  <a:lnTo>
                    <a:pt x="167" y="0"/>
                  </a:lnTo>
                  <a:lnTo>
                    <a:pt x="0" y="0"/>
                  </a:lnTo>
                  <a:lnTo>
                    <a:pt x="0" y="16"/>
                  </a:lnTo>
                  <a:lnTo>
                    <a:pt x="167" y="16"/>
                  </a:lnTo>
                  <a:lnTo>
                    <a:pt x="159" y="8"/>
                  </a:lnTo>
                  <a:lnTo>
                    <a:pt x="174" y="8"/>
                  </a:lnTo>
                  <a:lnTo>
                    <a:pt x="174" y="0"/>
                  </a:lnTo>
                  <a:lnTo>
                    <a:pt x="167" y="0"/>
                  </a:lnTo>
                  <a:lnTo>
                    <a:pt x="17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4" name="Freeform 159"/>
            <p:cNvSpPr>
              <a:spLocks/>
            </p:cNvSpPr>
            <p:nvPr/>
          </p:nvSpPr>
          <p:spPr bwMode="auto">
            <a:xfrm>
              <a:off x="1036" y="3214"/>
              <a:ext cx="8" cy="120"/>
            </a:xfrm>
            <a:custGeom>
              <a:avLst/>
              <a:gdLst>
                <a:gd name="T0" fmla="*/ 4 w 15"/>
                <a:gd name="T1" fmla="*/ 120 h 242"/>
                <a:gd name="T2" fmla="*/ 8 w 15"/>
                <a:gd name="T3" fmla="*/ 117 h 242"/>
                <a:gd name="T4" fmla="*/ 8 w 15"/>
                <a:gd name="T5" fmla="*/ 0 h 242"/>
                <a:gd name="T6" fmla="*/ 0 w 15"/>
                <a:gd name="T7" fmla="*/ 0 h 242"/>
                <a:gd name="T8" fmla="*/ 0 w 15"/>
                <a:gd name="T9" fmla="*/ 117 h 242"/>
                <a:gd name="T10" fmla="*/ 4 w 15"/>
                <a:gd name="T11" fmla="*/ 113 h 242"/>
                <a:gd name="T12" fmla="*/ 4 w 15"/>
                <a:gd name="T13" fmla="*/ 120 h 242"/>
                <a:gd name="T14" fmla="*/ 8 w 15"/>
                <a:gd name="T15" fmla="*/ 120 h 242"/>
                <a:gd name="T16" fmla="*/ 8 w 15"/>
                <a:gd name="T17" fmla="*/ 117 h 242"/>
                <a:gd name="T18" fmla="*/ 4 w 15"/>
                <a:gd name="T19" fmla="*/ 120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2">
                  <a:moveTo>
                    <a:pt x="8" y="242"/>
                  </a:moveTo>
                  <a:lnTo>
                    <a:pt x="15" y="235"/>
                  </a:lnTo>
                  <a:lnTo>
                    <a:pt x="15" y="0"/>
                  </a:lnTo>
                  <a:lnTo>
                    <a:pt x="0" y="0"/>
                  </a:lnTo>
                  <a:lnTo>
                    <a:pt x="0" y="235"/>
                  </a:lnTo>
                  <a:lnTo>
                    <a:pt x="8" y="227"/>
                  </a:lnTo>
                  <a:lnTo>
                    <a:pt x="8" y="242"/>
                  </a:lnTo>
                  <a:lnTo>
                    <a:pt x="15" y="242"/>
                  </a:lnTo>
                  <a:lnTo>
                    <a:pt x="15" y="235"/>
                  </a:lnTo>
                  <a:lnTo>
                    <a:pt x="8"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5" name="Freeform 160"/>
            <p:cNvSpPr>
              <a:spLocks/>
            </p:cNvSpPr>
            <p:nvPr/>
          </p:nvSpPr>
          <p:spPr bwMode="auto">
            <a:xfrm>
              <a:off x="953" y="3327"/>
              <a:ext cx="87" cy="7"/>
            </a:xfrm>
            <a:custGeom>
              <a:avLst/>
              <a:gdLst>
                <a:gd name="T0" fmla="*/ 0 w 175"/>
                <a:gd name="T1" fmla="*/ 4 h 15"/>
                <a:gd name="T2" fmla="*/ 4 w 175"/>
                <a:gd name="T3" fmla="*/ 7 h 15"/>
                <a:gd name="T4" fmla="*/ 87 w 175"/>
                <a:gd name="T5" fmla="*/ 7 h 15"/>
                <a:gd name="T6" fmla="*/ 87 w 175"/>
                <a:gd name="T7" fmla="*/ 0 h 15"/>
                <a:gd name="T8" fmla="*/ 4 w 175"/>
                <a:gd name="T9" fmla="*/ 0 h 15"/>
                <a:gd name="T10" fmla="*/ 8 w 175"/>
                <a:gd name="T11" fmla="*/ 4 h 15"/>
                <a:gd name="T12" fmla="*/ 0 w 175"/>
                <a:gd name="T13" fmla="*/ 4 h 15"/>
                <a:gd name="T14" fmla="*/ 0 w 175"/>
                <a:gd name="T15" fmla="*/ 7 h 15"/>
                <a:gd name="T16" fmla="*/ 4 w 175"/>
                <a:gd name="T17" fmla="*/ 7 h 15"/>
                <a:gd name="T18" fmla="*/ 0 w 17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5" h="15">
                  <a:moveTo>
                    <a:pt x="0" y="8"/>
                  </a:moveTo>
                  <a:lnTo>
                    <a:pt x="8" y="15"/>
                  </a:lnTo>
                  <a:lnTo>
                    <a:pt x="175" y="15"/>
                  </a:lnTo>
                  <a:lnTo>
                    <a:pt x="175"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6" name="Freeform 161"/>
            <p:cNvSpPr>
              <a:spLocks/>
            </p:cNvSpPr>
            <p:nvPr/>
          </p:nvSpPr>
          <p:spPr bwMode="auto">
            <a:xfrm>
              <a:off x="953" y="3210"/>
              <a:ext cx="8" cy="121"/>
            </a:xfrm>
            <a:custGeom>
              <a:avLst/>
              <a:gdLst>
                <a:gd name="T0" fmla="*/ 4 w 16"/>
                <a:gd name="T1" fmla="*/ 0 h 243"/>
                <a:gd name="T2" fmla="*/ 0 w 16"/>
                <a:gd name="T3" fmla="*/ 4 h 243"/>
                <a:gd name="T4" fmla="*/ 0 w 16"/>
                <a:gd name="T5" fmla="*/ 121 h 243"/>
                <a:gd name="T6" fmla="*/ 8 w 16"/>
                <a:gd name="T7" fmla="*/ 121 h 243"/>
                <a:gd name="T8" fmla="*/ 8 w 16"/>
                <a:gd name="T9" fmla="*/ 4 h 243"/>
                <a:gd name="T10" fmla="*/ 4 w 16"/>
                <a:gd name="T11" fmla="*/ 8 h 243"/>
                <a:gd name="T12" fmla="*/ 4 w 16"/>
                <a:gd name="T13" fmla="*/ 0 h 243"/>
                <a:gd name="T14" fmla="*/ 0 w 16"/>
                <a:gd name="T15" fmla="*/ 0 h 243"/>
                <a:gd name="T16" fmla="*/ 0 w 16"/>
                <a:gd name="T17" fmla="*/ 4 h 243"/>
                <a:gd name="T18" fmla="*/ 4 w 16"/>
                <a:gd name="T19" fmla="*/ 0 h 2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43">
                  <a:moveTo>
                    <a:pt x="8" y="0"/>
                  </a:moveTo>
                  <a:lnTo>
                    <a:pt x="0" y="8"/>
                  </a:lnTo>
                  <a:lnTo>
                    <a:pt x="0" y="243"/>
                  </a:lnTo>
                  <a:lnTo>
                    <a:pt x="16" y="243"/>
                  </a:lnTo>
                  <a:lnTo>
                    <a:pt x="16" y="8"/>
                  </a:lnTo>
                  <a:lnTo>
                    <a:pt x="8" y="16"/>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7" name="Rectangle 162"/>
            <p:cNvSpPr>
              <a:spLocks noChangeArrowheads="1"/>
            </p:cNvSpPr>
            <p:nvPr/>
          </p:nvSpPr>
          <p:spPr bwMode="auto">
            <a:xfrm>
              <a:off x="681" y="3092"/>
              <a:ext cx="110" cy="255"/>
            </a:xfrm>
            <a:prstGeom prst="rect">
              <a:avLst/>
            </a:prstGeom>
            <a:solidFill>
              <a:srgbClr val="007F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08" name="Freeform 163"/>
            <p:cNvSpPr>
              <a:spLocks/>
            </p:cNvSpPr>
            <p:nvPr/>
          </p:nvSpPr>
          <p:spPr bwMode="auto">
            <a:xfrm>
              <a:off x="681" y="3088"/>
              <a:ext cx="113" cy="8"/>
            </a:xfrm>
            <a:custGeom>
              <a:avLst/>
              <a:gdLst>
                <a:gd name="T0" fmla="*/ 113 w 226"/>
                <a:gd name="T1" fmla="*/ 4 h 15"/>
                <a:gd name="T2" fmla="*/ 110 w 226"/>
                <a:gd name="T3" fmla="*/ 0 h 15"/>
                <a:gd name="T4" fmla="*/ 0 w 226"/>
                <a:gd name="T5" fmla="*/ 0 h 15"/>
                <a:gd name="T6" fmla="*/ 0 w 226"/>
                <a:gd name="T7" fmla="*/ 8 h 15"/>
                <a:gd name="T8" fmla="*/ 110 w 226"/>
                <a:gd name="T9" fmla="*/ 8 h 15"/>
                <a:gd name="T10" fmla="*/ 106 w 226"/>
                <a:gd name="T11" fmla="*/ 4 h 15"/>
                <a:gd name="T12" fmla="*/ 113 w 226"/>
                <a:gd name="T13" fmla="*/ 4 h 15"/>
                <a:gd name="T14" fmla="*/ 113 w 226"/>
                <a:gd name="T15" fmla="*/ 0 h 15"/>
                <a:gd name="T16" fmla="*/ 110 w 226"/>
                <a:gd name="T17" fmla="*/ 0 h 15"/>
                <a:gd name="T18" fmla="*/ 113 w 22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 h="15">
                  <a:moveTo>
                    <a:pt x="226" y="8"/>
                  </a:moveTo>
                  <a:lnTo>
                    <a:pt x="219" y="0"/>
                  </a:lnTo>
                  <a:lnTo>
                    <a:pt x="0" y="0"/>
                  </a:lnTo>
                  <a:lnTo>
                    <a:pt x="0" y="15"/>
                  </a:lnTo>
                  <a:lnTo>
                    <a:pt x="219" y="15"/>
                  </a:lnTo>
                  <a:lnTo>
                    <a:pt x="211" y="8"/>
                  </a:lnTo>
                  <a:lnTo>
                    <a:pt x="226" y="8"/>
                  </a:lnTo>
                  <a:lnTo>
                    <a:pt x="226" y="0"/>
                  </a:lnTo>
                  <a:lnTo>
                    <a:pt x="219" y="0"/>
                  </a:lnTo>
                  <a:lnTo>
                    <a:pt x="22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09" name="Freeform 164"/>
            <p:cNvSpPr>
              <a:spLocks/>
            </p:cNvSpPr>
            <p:nvPr/>
          </p:nvSpPr>
          <p:spPr bwMode="auto">
            <a:xfrm>
              <a:off x="787" y="3092"/>
              <a:ext cx="7" cy="259"/>
            </a:xfrm>
            <a:custGeom>
              <a:avLst/>
              <a:gdLst>
                <a:gd name="T0" fmla="*/ 4 w 15"/>
                <a:gd name="T1" fmla="*/ 259 h 517"/>
                <a:gd name="T2" fmla="*/ 7 w 15"/>
                <a:gd name="T3" fmla="*/ 255 h 517"/>
                <a:gd name="T4" fmla="*/ 7 w 15"/>
                <a:gd name="T5" fmla="*/ 0 h 517"/>
                <a:gd name="T6" fmla="*/ 0 w 15"/>
                <a:gd name="T7" fmla="*/ 0 h 517"/>
                <a:gd name="T8" fmla="*/ 0 w 15"/>
                <a:gd name="T9" fmla="*/ 255 h 517"/>
                <a:gd name="T10" fmla="*/ 4 w 15"/>
                <a:gd name="T11" fmla="*/ 251 h 517"/>
                <a:gd name="T12" fmla="*/ 4 w 15"/>
                <a:gd name="T13" fmla="*/ 259 h 517"/>
                <a:gd name="T14" fmla="*/ 7 w 15"/>
                <a:gd name="T15" fmla="*/ 259 h 517"/>
                <a:gd name="T16" fmla="*/ 7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517"/>
                  </a:moveTo>
                  <a:lnTo>
                    <a:pt x="15" y="509"/>
                  </a:lnTo>
                  <a:lnTo>
                    <a:pt x="15" y="0"/>
                  </a:lnTo>
                  <a:lnTo>
                    <a:pt x="0" y="0"/>
                  </a:lnTo>
                  <a:lnTo>
                    <a:pt x="0" y="509"/>
                  </a:lnTo>
                  <a:lnTo>
                    <a:pt x="8" y="502"/>
                  </a:lnTo>
                  <a:lnTo>
                    <a:pt x="8" y="517"/>
                  </a:lnTo>
                  <a:lnTo>
                    <a:pt x="15" y="517"/>
                  </a:lnTo>
                  <a:lnTo>
                    <a:pt x="15" y="509"/>
                  </a:lnTo>
                  <a:lnTo>
                    <a:pt x="8"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0" name="Freeform 165"/>
            <p:cNvSpPr>
              <a:spLocks/>
            </p:cNvSpPr>
            <p:nvPr/>
          </p:nvSpPr>
          <p:spPr bwMode="auto">
            <a:xfrm>
              <a:off x="677" y="3343"/>
              <a:ext cx="114" cy="8"/>
            </a:xfrm>
            <a:custGeom>
              <a:avLst/>
              <a:gdLst>
                <a:gd name="T0" fmla="*/ 0 w 227"/>
                <a:gd name="T1" fmla="*/ 4 h 15"/>
                <a:gd name="T2" fmla="*/ 4 w 227"/>
                <a:gd name="T3" fmla="*/ 8 h 15"/>
                <a:gd name="T4" fmla="*/ 114 w 227"/>
                <a:gd name="T5" fmla="*/ 8 h 15"/>
                <a:gd name="T6" fmla="*/ 114 w 227"/>
                <a:gd name="T7" fmla="*/ 0 h 15"/>
                <a:gd name="T8" fmla="*/ 4 w 227"/>
                <a:gd name="T9" fmla="*/ 0 h 15"/>
                <a:gd name="T10" fmla="*/ 8 w 227"/>
                <a:gd name="T11" fmla="*/ 4 h 15"/>
                <a:gd name="T12" fmla="*/ 0 w 227"/>
                <a:gd name="T13" fmla="*/ 4 h 15"/>
                <a:gd name="T14" fmla="*/ 0 w 227"/>
                <a:gd name="T15" fmla="*/ 8 h 15"/>
                <a:gd name="T16" fmla="*/ 4 w 227"/>
                <a:gd name="T17" fmla="*/ 8 h 15"/>
                <a:gd name="T18" fmla="*/ 0 w 2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5">
                  <a:moveTo>
                    <a:pt x="0" y="7"/>
                  </a:moveTo>
                  <a:lnTo>
                    <a:pt x="8" y="15"/>
                  </a:lnTo>
                  <a:lnTo>
                    <a:pt x="227" y="15"/>
                  </a:lnTo>
                  <a:lnTo>
                    <a:pt x="227"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1" name="Freeform 166"/>
            <p:cNvSpPr>
              <a:spLocks/>
            </p:cNvSpPr>
            <p:nvPr/>
          </p:nvSpPr>
          <p:spPr bwMode="auto">
            <a:xfrm>
              <a:off x="677" y="3088"/>
              <a:ext cx="8" cy="259"/>
            </a:xfrm>
            <a:custGeom>
              <a:avLst/>
              <a:gdLst>
                <a:gd name="T0" fmla="*/ 4 w 15"/>
                <a:gd name="T1" fmla="*/ 0 h 517"/>
                <a:gd name="T2" fmla="*/ 0 w 15"/>
                <a:gd name="T3" fmla="*/ 4 h 517"/>
                <a:gd name="T4" fmla="*/ 0 w 15"/>
                <a:gd name="T5" fmla="*/ 259 h 517"/>
                <a:gd name="T6" fmla="*/ 8 w 15"/>
                <a:gd name="T7" fmla="*/ 259 h 517"/>
                <a:gd name="T8" fmla="*/ 8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0"/>
                  </a:moveTo>
                  <a:lnTo>
                    <a:pt x="0" y="8"/>
                  </a:lnTo>
                  <a:lnTo>
                    <a:pt x="0" y="517"/>
                  </a:lnTo>
                  <a:lnTo>
                    <a:pt x="15" y="517"/>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2" name="Rectangle 167"/>
            <p:cNvSpPr>
              <a:spLocks noChangeArrowheads="1"/>
            </p:cNvSpPr>
            <p:nvPr/>
          </p:nvSpPr>
          <p:spPr bwMode="auto">
            <a:xfrm>
              <a:off x="635" y="3092"/>
              <a:ext cx="49"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13" name="Freeform 168"/>
            <p:cNvSpPr>
              <a:spLocks/>
            </p:cNvSpPr>
            <p:nvPr/>
          </p:nvSpPr>
          <p:spPr bwMode="auto">
            <a:xfrm>
              <a:off x="635" y="3088"/>
              <a:ext cx="53" cy="8"/>
            </a:xfrm>
            <a:custGeom>
              <a:avLst/>
              <a:gdLst>
                <a:gd name="T0" fmla="*/ 53 w 106"/>
                <a:gd name="T1" fmla="*/ 4 h 15"/>
                <a:gd name="T2" fmla="*/ 49 w 106"/>
                <a:gd name="T3" fmla="*/ 0 h 15"/>
                <a:gd name="T4" fmla="*/ 0 w 106"/>
                <a:gd name="T5" fmla="*/ 0 h 15"/>
                <a:gd name="T6" fmla="*/ 0 w 106"/>
                <a:gd name="T7" fmla="*/ 8 h 15"/>
                <a:gd name="T8" fmla="*/ 49 w 106"/>
                <a:gd name="T9" fmla="*/ 8 h 15"/>
                <a:gd name="T10" fmla="*/ 46 w 106"/>
                <a:gd name="T11" fmla="*/ 4 h 15"/>
                <a:gd name="T12" fmla="*/ 53 w 106"/>
                <a:gd name="T13" fmla="*/ 4 h 15"/>
                <a:gd name="T14" fmla="*/ 53 w 106"/>
                <a:gd name="T15" fmla="*/ 0 h 15"/>
                <a:gd name="T16" fmla="*/ 49 w 106"/>
                <a:gd name="T17" fmla="*/ 0 h 15"/>
                <a:gd name="T18" fmla="*/ 53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106" y="8"/>
                  </a:moveTo>
                  <a:lnTo>
                    <a:pt x="98" y="0"/>
                  </a:lnTo>
                  <a:lnTo>
                    <a:pt x="0" y="0"/>
                  </a:lnTo>
                  <a:lnTo>
                    <a:pt x="0" y="15"/>
                  </a:lnTo>
                  <a:lnTo>
                    <a:pt x="98" y="15"/>
                  </a:lnTo>
                  <a:lnTo>
                    <a:pt x="91" y="8"/>
                  </a:lnTo>
                  <a:lnTo>
                    <a:pt x="106" y="8"/>
                  </a:lnTo>
                  <a:lnTo>
                    <a:pt x="106" y="0"/>
                  </a:lnTo>
                  <a:lnTo>
                    <a:pt x="98" y="0"/>
                  </a:lnTo>
                  <a:lnTo>
                    <a:pt x="10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4" name="Freeform 169"/>
            <p:cNvSpPr>
              <a:spLocks/>
            </p:cNvSpPr>
            <p:nvPr/>
          </p:nvSpPr>
          <p:spPr bwMode="auto">
            <a:xfrm>
              <a:off x="680" y="3092"/>
              <a:ext cx="8" cy="259"/>
            </a:xfrm>
            <a:custGeom>
              <a:avLst/>
              <a:gdLst>
                <a:gd name="T0" fmla="*/ 4 w 15"/>
                <a:gd name="T1" fmla="*/ 259 h 517"/>
                <a:gd name="T2" fmla="*/ 8 w 15"/>
                <a:gd name="T3" fmla="*/ 255 h 517"/>
                <a:gd name="T4" fmla="*/ 8 w 15"/>
                <a:gd name="T5" fmla="*/ 0 h 517"/>
                <a:gd name="T6" fmla="*/ 0 w 15"/>
                <a:gd name="T7" fmla="*/ 0 h 517"/>
                <a:gd name="T8" fmla="*/ 0 w 15"/>
                <a:gd name="T9" fmla="*/ 255 h 517"/>
                <a:gd name="T10" fmla="*/ 4 w 15"/>
                <a:gd name="T11" fmla="*/ 251 h 517"/>
                <a:gd name="T12" fmla="*/ 4 w 15"/>
                <a:gd name="T13" fmla="*/ 259 h 517"/>
                <a:gd name="T14" fmla="*/ 8 w 15"/>
                <a:gd name="T15" fmla="*/ 259 h 517"/>
                <a:gd name="T16" fmla="*/ 8 w 15"/>
                <a:gd name="T17" fmla="*/ 255 h 517"/>
                <a:gd name="T18" fmla="*/ 4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5" name="Freeform 170"/>
            <p:cNvSpPr>
              <a:spLocks/>
            </p:cNvSpPr>
            <p:nvPr/>
          </p:nvSpPr>
          <p:spPr bwMode="auto">
            <a:xfrm>
              <a:off x="631" y="3343"/>
              <a:ext cx="53" cy="8"/>
            </a:xfrm>
            <a:custGeom>
              <a:avLst/>
              <a:gdLst>
                <a:gd name="T0" fmla="*/ 0 w 106"/>
                <a:gd name="T1" fmla="*/ 4 h 15"/>
                <a:gd name="T2" fmla="*/ 4 w 106"/>
                <a:gd name="T3" fmla="*/ 8 h 15"/>
                <a:gd name="T4" fmla="*/ 53 w 106"/>
                <a:gd name="T5" fmla="*/ 8 h 15"/>
                <a:gd name="T6" fmla="*/ 53 w 106"/>
                <a:gd name="T7" fmla="*/ 0 h 15"/>
                <a:gd name="T8" fmla="*/ 4 w 106"/>
                <a:gd name="T9" fmla="*/ 0 h 15"/>
                <a:gd name="T10" fmla="*/ 8 w 106"/>
                <a:gd name="T11" fmla="*/ 4 h 15"/>
                <a:gd name="T12" fmla="*/ 0 w 106"/>
                <a:gd name="T13" fmla="*/ 4 h 15"/>
                <a:gd name="T14" fmla="*/ 0 w 106"/>
                <a:gd name="T15" fmla="*/ 8 h 15"/>
                <a:gd name="T16" fmla="*/ 4 w 106"/>
                <a:gd name="T17" fmla="*/ 8 h 15"/>
                <a:gd name="T18" fmla="*/ 0 w 10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15">
                  <a:moveTo>
                    <a:pt x="0" y="7"/>
                  </a:moveTo>
                  <a:lnTo>
                    <a:pt x="8" y="15"/>
                  </a:lnTo>
                  <a:lnTo>
                    <a:pt x="106" y="15"/>
                  </a:lnTo>
                  <a:lnTo>
                    <a:pt x="106"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6" name="Freeform 171"/>
            <p:cNvSpPr>
              <a:spLocks/>
            </p:cNvSpPr>
            <p:nvPr/>
          </p:nvSpPr>
          <p:spPr bwMode="auto">
            <a:xfrm>
              <a:off x="631" y="3088"/>
              <a:ext cx="8" cy="259"/>
            </a:xfrm>
            <a:custGeom>
              <a:avLst/>
              <a:gdLst>
                <a:gd name="T0" fmla="*/ 4 w 16"/>
                <a:gd name="T1" fmla="*/ 0 h 517"/>
                <a:gd name="T2" fmla="*/ 0 w 16"/>
                <a:gd name="T3" fmla="*/ 4 h 517"/>
                <a:gd name="T4" fmla="*/ 0 w 16"/>
                <a:gd name="T5" fmla="*/ 259 h 517"/>
                <a:gd name="T6" fmla="*/ 8 w 16"/>
                <a:gd name="T7" fmla="*/ 259 h 517"/>
                <a:gd name="T8" fmla="*/ 8 w 16"/>
                <a:gd name="T9" fmla="*/ 4 h 517"/>
                <a:gd name="T10" fmla="*/ 4 w 16"/>
                <a:gd name="T11" fmla="*/ 8 h 517"/>
                <a:gd name="T12" fmla="*/ 4 w 16"/>
                <a:gd name="T13" fmla="*/ 0 h 517"/>
                <a:gd name="T14" fmla="*/ 0 w 16"/>
                <a:gd name="T15" fmla="*/ 0 h 517"/>
                <a:gd name="T16" fmla="*/ 0 w 16"/>
                <a:gd name="T17" fmla="*/ 4 h 517"/>
                <a:gd name="T18" fmla="*/ 4 w 16"/>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17">
                  <a:moveTo>
                    <a:pt x="8" y="0"/>
                  </a:moveTo>
                  <a:lnTo>
                    <a:pt x="0" y="8"/>
                  </a:lnTo>
                  <a:lnTo>
                    <a:pt x="0" y="517"/>
                  </a:lnTo>
                  <a:lnTo>
                    <a:pt x="16" y="517"/>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7" name="Rectangle 172"/>
            <p:cNvSpPr>
              <a:spLocks noChangeArrowheads="1"/>
            </p:cNvSpPr>
            <p:nvPr/>
          </p:nvSpPr>
          <p:spPr bwMode="auto">
            <a:xfrm>
              <a:off x="789" y="3091"/>
              <a:ext cx="48" cy="255"/>
            </a:xfrm>
            <a:prstGeom prst="rect">
              <a:avLst/>
            </a:prstGeom>
            <a:solidFill>
              <a:srgbClr val="003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18" name="Freeform 173"/>
            <p:cNvSpPr>
              <a:spLocks/>
            </p:cNvSpPr>
            <p:nvPr/>
          </p:nvSpPr>
          <p:spPr bwMode="auto">
            <a:xfrm>
              <a:off x="789" y="3087"/>
              <a:ext cx="52" cy="8"/>
            </a:xfrm>
            <a:custGeom>
              <a:avLst/>
              <a:gdLst>
                <a:gd name="T0" fmla="*/ 52 w 105"/>
                <a:gd name="T1" fmla="*/ 4 h 15"/>
                <a:gd name="T2" fmla="*/ 48 w 105"/>
                <a:gd name="T3" fmla="*/ 0 h 15"/>
                <a:gd name="T4" fmla="*/ 0 w 105"/>
                <a:gd name="T5" fmla="*/ 0 h 15"/>
                <a:gd name="T6" fmla="*/ 0 w 105"/>
                <a:gd name="T7" fmla="*/ 8 h 15"/>
                <a:gd name="T8" fmla="*/ 48 w 105"/>
                <a:gd name="T9" fmla="*/ 8 h 15"/>
                <a:gd name="T10" fmla="*/ 45 w 105"/>
                <a:gd name="T11" fmla="*/ 4 h 15"/>
                <a:gd name="T12" fmla="*/ 52 w 105"/>
                <a:gd name="T13" fmla="*/ 4 h 15"/>
                <a:gd name="T14" fmla="*/ 52 w 105"/>
                <a:gd name="T15" fmla="*/ 0 h 15"/>
                <a:gd name="T16" fmla="*/ 48 w 105"/>
                <a:gd name="T17" fmla="*/ 0 h 15"/>
                <a:gd name="T18" fmla="*/ 52 w 10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105" y="8"/>
                  </a:moveTo>
                  <a:lnTo>
                    <a:pt x="97" y="0"/>
                  </a:lnTo>
                  <a:lnTo>
                    <a:pt x="0" y="0"/>
                  </a:lnTo>
                  <a:lnTo>
                    <a:pt x="0" y="15"/>
                  </a:lnTo>
                  <a:lnTo>
                    <a:pt x="97" y="15"/>
                  </a:lnTo>
                  <a:lnTo>
                    <a:pt x="90" y="8"/>
                  </a:lnTo>
                  <a:lnTo>
                    <a:pt x="105" y="8"/>
                  </a:lnTo>
                  <a:lnTo>
                    <a:pt x="105" y="0"/>
                  </a:lnTo>
                  <a:lnTo>
                    <a:pt x="97" y="0"/>
                  </a:lnTo>
                  <a:lnTo>
                    <a:pt x="10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19" name="Freeform 174"/>
            <p:cNvSpPr>
              <a:spLocks/>
            </p:cNvSpPr>
            <p:nvPr/>
          </p:nvSpPr>
          <p:spPr bwMode="auto">
            <a:xfrm>
              <a:off x="834" y="3091"/>
              <a:ext cx="7" cy="259"/>
            </a:xfrm>
            <a:custGeom>
              <a:avLst/>
              <a:gdLst>
                <a:gd name="T0" fmla="*/ 3 w 15"/>
                <a:gd name="T1" fmla="*/ 259 h 517"/>
                <a:gd name="T2" fmla="*/ 7 w 15"/>
                <a:gd name="T3" fmla="*/ 255 h 517"/>
                <a:gd name="T4" fmla="*/ 7 w 15"/>
                <a:gd name="T5" fmla="*/ 0 h 517"/>
                <a:gd name="T6" fmla="*/ 0 w 15"/>
                <a:gd name="T7" fmla="*/ 0 h 517"/>
                <a:gd name="T8" fmla="*/ 0 w 15"/>
                <a:gd name="T9" fmla="*/ 255 h 517"/>
                <a:gd name="T10" fmla="*/ 3 w 15"/>
                <a:gd name="T11" fmla="*/ 251 h 517"/>
                <a:gd name="T12" fmla="*/ 3 w 15"/>
                <a:gd name="T13" fmla="*/ 259 h 517"/>
                <a:gd name="T14" fmla="*/ 7 w 15"/>
                <a:gd name="T15" fmla="*/ 259 h 517"/>
                <a:gd name="T16" fmla="*/ 7 w 15"/>
                <a:gd name="T17" fmla="*/ 255 h 517"/>
                <a:gd name="T18" fmla="*/ 3 w 15"/>
                <a:gd name="T19" fmla="*/ 259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7" y="517"/>
                  </a:moveTo>
                  <a:lnTo>
                    <a:pt x="15" y="509"/>
                  </a:lnTo>
                  <a:lnTo>
                    <a:pt x="15" y="0"/>
                  </a:lnTo>
                  <a:lnTo>
                    <a:pt x="0" y="0"/>
                  </a:lnTo>
                  <a:lnTo>
                    <a:pt x="0" y="509"/>
                  </a:lnTo>
                  <a:lnTo>
                    <a:pt x="7" y="502"/>
                  </a:lnTo>
                  <a:lnTo>
                    <a:pt x="7" y="517"/>
                  </a:lnTo>
                  <a:lnTo>
                    <a:pt x="15" y="517"/>
                  </a:lnTo>
                  <a:lnTo>
                    <a:pt x="15" y="509"/>
                  </a:lnTo>
                  <a:lnTo>
                    <a:pt x="7" y="5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0" name="Freeform 175"/>
            <p:cNvSpPr>
              <a:spLocks/>
            </p:cNvSpPr>
            <p:nvPr/>
          </p:nvSpPr>
          <p:spPr bwMode="auto">
            <a:xfrm>
              <a:off x="785" y="3343"/>
              <a:ext cx="52" cy="7"/>
            </a:xfrm>
            <a:custGeom>
              <a:avLst/>
              <a:gdLst>
                <a:gd name="T0" fmla="*/ 0 w 105"/>
                <a:gd name="T1" fmla="*/ 3 h 15"/>
                <a:gd name="T2" fmla="*/ 4 w 105"/>
                <a:gd name="T3" fmla="*/ 7 h 15"/>
                <a:gd name="T4" fmla="*/ 52 w 105"/>
                <a:gd name="T5" fmla="*/ 7 h 15"/>
                <a:gd name="T6" fmla="*/ 52 w 105"/>
                <a:gd name="T7" fmla="*/ 0 h 15"/>
                <a:gd name="T8" fmla="*/ 4 w 105"/>
                <a:gd name="T9" fmla="*/ 0 h 15"/>
                <a:gd name="T10" fmla="*/ 7 w 105"/>
                <a:gd name="T11" fmla="*/ 3 h 15"/>
                <a:gd name="T12" fmla="*/ 0 w 105"/>
                <a:gd name="T13" fmla="*/ 3 h 15"/>
                <a:gd name="T14" fmla="*/ 0 w 105"/>
                <a:gd name="T15" fmla="*/ 7 h 15"/>
                <a:gd name="T16" fmla="*/ 4 w 105"/>
                <a:gd name="T17" fmla="*/ 7 h 15"/>
                <a:gd name="T18" fmla="*/ 0 w 10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15">
                  <a:moveTo>
                    <a:pt x="0" y="7"/>
                  </a:moveTo>
                  <a:lnTo>
                    <a:pt x="8" y="15"/>
                  </a:lnTo>
                  <a:lnTo>
                    <a:pt x="105" y="15"/>
                  </a:lnTo>
                  <a:lnTo>
                    <a:pt x="105"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1" name="Freeform 176"/>
            <p:cNvSpPr>
              <a:spLocks/>
            </p:cNvSpPr>
            <p:nvPr/>
          </p:nvSpPr>
          <p:spPr bwMode="auto">
            <a:xfrm>
              <a:off x="785" y="3087"/>
              <a:ext cx="7" cy="259"/>
            </a:xfrm>
            <a:custGeom>
              <a:avLst/>
              <a:gdLst>
                <a:gd name="T0" fmla="*/ 4 w 15"/>
                <a:gd name="T1" fmla="*/ 0 h 517"/>
                <a:gd name="T2" fmla="*/ 0 w 15"/>
                <a:gd name="T3" fmla="*/ 4 h 517"/>
                <a:gd name="T4" fmla="*/ 0 w 15"/>
                <a:gd name="T5" fmla="*/ 259 h 517"/>
                <a:gd name="T6" fmla="*/ 7 w 15"/>
                <a:gd name="T7" fmla="*/ 259 h 517"/>
                <a:gd name="T8" fmla="*/ 7 w 15"/>
                <a:gd name="T9" fmla="*/ 4 h 517"/>
                <a:gd name="T10" fmla="*/ 4 w 15"/>
                <a:gd name="T11" fmla="*/ 8 h 517"/>
                <a:gd name="T12" fmla="*/ 4 w 15"/>
                <a:gd name="T13" fmla="*/ 0 h 517"/>
                <a:gd name="T14" fmla="*/ 0 w 15"/>
                <a:gd name="T15" fmla="*/ 0 h 517"/>
                <a:gd name="T16" fmla="*/ 0 w 15"/>
                <a:gd name="T17" fmla="*/ 4 h 517"/>
                <a:gd name="T18" fmla="*/ 4 w 15"/>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7">
                  <a:moveTo>
                    <a:pt x="8" y="0"/>
                  </a:moveTo>
                  <a:lnTo>
                    <a:pt x="0" y="8"/>
                  </a:lnTo>
                  <a:lnTo>
                    <a:pt x="0" y="517"/>
                  </a:lnTo>
                  <a:lnTo>
                    <a:pt x="15" y="517"/>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2" name="Rectangle 177"/>
            <p:cNvSpPr>
              <a:spLocks noChangeArrowheads="1"/>
            </p:cNvSpPr>
            <p:nvPr/>
          </p:nvSpPr>
          <p:spPr bwMode="auto">
            <a:xfrm>
              <a:off x="695" y="3105"/>
              <a:ext cx="82" cy="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23" name="Freeform 178"/>
            <p:cNvSpPr>
              <a:spLocks/>
            </p:cNvSpPr>
            <p:nvPr/>
          </p:nvSpPr>
          <p:spPr bwMode="auto">
            <a:xfrm>
              <a:off x="695" y="3101"/>
              <a:ext cx="86" cy="8"/>
            </a:xfrm>
            <a:custGeom>
              <a:avLst/>
              <a:gdLst>
                <a:gd name="T0" fmla="*/ 86 w 173"/>
                <a:gd name="T1" fmla="*/ 3 h 15"/>
                <a:gd name="T2" fmla="*/ 82 w 173"/>
                <a:gd name="T3" fmla="*/ 0 h 15"/>
                <a:gd name="T4" fmla="*/ 0 w 173"/>
                <a:gd name="T5" fmla="*/ 0 h 15"/>
                <a:gd name="T6" fmla="*/ 0 w 173"/>
                <a:gd name="T7" fmla="*/ 8 h 15"/>
                <a:gd name="T8" fmla="*/ 82 w 173"/>
                <a:gd name="T9" fmla="*/ 8 h 15"/>
                <a:gd name="T10" fmla="*/ 78 w 173"/>
                <a:gd name="T11" fmla="*/ 3 h 15"/>
                <a:gd name="T12" fmla="*/ 86 w 173"/>
                <a:gd name="T13" fmla="*/ 3 h 15"/>
                <a:gd name="T14" fmla="*/ 86 w 173"/>
                <a:gd name="T15" fmla="*/ 0 h 15"/>
                <a:gd name="T16" fmla="*/ 82 w 173"/>
                <a:gd name="T17" fmla="*/ 0 h 15"/>
                <a:gd name="T18" fmla="*/ 86 w 17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 h="15">
                  <a:moveTo>
                    <a:pt x="173" y="6"/>
                  </a:moveTo>
                  <a:lnTo>
                    <a:pt x="165" y="0"/>
                  </a:lnTo>
                  <a:lnTo>
                    <a:pt x="0" y="0"/>
                  </a:lnTo>
                  <a:lnTo>
                    <a:pt x="0" y="15"/>
                  </a:lnTo>
                  <a:lnTo>
                    <a:pt x="165" y="15"/>
                  </a:lnTo>
                  <a:lnTo>
                    <a:pt x="157" y="6"/>
                  </a:lnTo>
                  <a:lnTo>
                    <a:pt x="173" y="6"/>
                  </a:lnTo>
                  <a:lnTo>
                    <a:pt x="173" y="0"/>
                  </a:lnTo>
                  <a:lnTo>
                    <a:pt x="165" y="0"/>
                  </a:lnTo>
                  <a:lnTo>
                    <a:pt x="17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4" name="Freeform 179"/>
            <p:cNvSpPr>
              <a:spLocks/>
            </p:cNvSpPr>
            <p:nvPr/>
          </p:nvSpPr>
          <p:spPr bwMode="auto">
            <a:xfrm>
              <a:off x="773" y="3105"/>
              <a:ext cx="8" cy="103"/>
            </a:xfrm>
            <a:custGeom>
              <a:avLst/>
              <a:gdLst>
                <a:gd name="T0" fmla="*/ 4 w 16"/>
                <a:gd name="T1" fmla="*/ 103 h 207"/>
                <a:gd name="T2" fmla="*/ 8 w 16"/>
                <a:gd name="T3" fmla="*/ 99 h 207"/>
                <a:gd name="T4" fmla="*/ 8 w 16"/>
                <a:gd name="T5" fmla="*/ 0 h 207"/>
                <a:gd name="T6" fmla="*/ 0 w 16"/>
                <a:gd name="T7" fmla="*/ 0 h 207"/>
                <a:gd name="T8" fmla="*/ 0 w 16"/>
                <a:gd name="T9" fmla="*/ 99 h 207"/>
                <a:gd name="T10" fmla="*/ 4 w 16"/>
                <a:gd name="T11" fmla="*/ 96 h 207"/>
                <a:gd name="T12" fmla="*/ 4 w 16"/>
                <a:gd name="T13" fmla="*/ 103 h 207"/>
                <a:gd name="T14" fmla="*/ 8 w 16"/>
                <a:gd name="T15" fmla="*/ 103 h 207"/>
                <a:gd name="T16" fmla="*/ 8 w 16"/>
                <a:gd name="T17" fmla="*/ 99 h 207"/>
                <a:gd name="T18" fmla="*/ 4 w 16"/>
                <a:gd name="T19" fmla="*/ 103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07">
                  <a:moveTo>
                    <a:pt x="8" y="207"/>
                  </a:moveTo>
                  <a:lnTo>
                    <a:pt x="16" y="199"/>
                  </a:lnTo>
                  <a:lnTo>
                    <a:pt x="16" y="0"/>
                  </a:lnTo>
                  <a:lnTo>
                    <a:pt x="0" y="0"/>
                  </a:lnTo>
                  <a:lnTo>
                    <a:pt x="0" y="199"/>
                  </a:lnTo>
                  <a:lnTo>
                    <a:pt x="8" y="192"/>
                  </a:lnTo>
                  <a:lnTo>
                    <a:pt x="8" y="207"/>
                  </a:lnTo>
                  <a:lnTo>
                    <a:pt x="16" y="207"/>
                  </a:lnTo>
                  <a:lnTo>
                    <a:pt x="16" y="199"/>
                  </a:lnTo>
                  <a:lnTo>
                    <a:pt x="8"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5" name="Freeform 180"/>
            <p:cNvSpPr>
              <a:spLocks/>
            </p:cNvSpPr>
            <p:nvPr/>
          </p:nvSpPr>
          <p:spPr bwMode="auto">
            <a:xfrm>
              <a:off x="692" y="3200"/>
              <a:ext cx="85" cy="8"/>
            </a:xfrm>
            <a:custGeom>
              <a:avLst/>
              <a:gdLst>
                <a:gd name="T0" fmla="*/ 0 w 172"/>
                <a:gd name="T1" fmla="*/ 4 h 15"/>
                <a:gd name="T2" fmla="*/ 3 w 172"/>
                <a:gd name="T3" fmla="*/ 8 h 15"/>
                <a:gd name="T4" fmla="*/ 85 w 172"/>
                <a:gd name="T5" fmla="*/ 8 h 15"/>
                <a:gd name="T6" fmla="*/ 85 w 172"/>
                <a:gd name="T7" fmla="*/ 0 h 15"/>
                <a:gd name="T8" fmla="*/ 3 w 172"/>
                <a:gd name="T9" fmla="*/ 0 h 15"/>
                <a:gd name="T10" fmla="*/ 7 w 172"/>
                <a:gd name="T11" fmla="*/ 4 h 15"/>
                <a:gd name="T12" fmla="*/ 0 w 172"/>
                <a:gd name="T13" fmla="*/ 4 h 15"/>
                <a:gd name="T14" fmla="*/ 0 w 172"/>
                <a:gd name="T15" fmla="*/ 8 h 15"/>
                <a:gd name="T16" fmla="*/ 3 w 172"/>
                <a:gd name="T17" fmla="*/ 8 h 15"/>
                <a:gd name="T18" fmla="*/ 0 w 17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5">
                  <a:moveTo>
                    <a:pt x="0" y="7"/>
                  </a:moveTo>
                  <a:lnTo>
                    <a:pt x="7" y="15"/>
                  </a:lnTo>
                  <a:lnTo>
                    <a:pt x="172" y="15"/>
                  </a:lnTo>
                  <a:lnTo>
                    <a:pt x="17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6" name="Freeform 181"/>
            <p:cNvSpPr>
              <a:spLocks/>
            </p:cNvSpPr>
            <p:nvPr/>
          </p:nvSpPr>
          <p:spPr bwMode="auto">
            <a:xfrm>
              <a:off x="692" y="3101"/>
              <a:ext cx="7" cy="103"/>
            </a:xfrm>
            <a:custGeom>
              <a:avLst/>
              <a:gdLst>
                <a:gd name="T0" fmla="*/ 3 w 15"/>
                <a:gd name="T1" fmla="*/ 0 h 205"/>
                <a:gd name="T2" fmla="*/ 0 w 15"/>
                <a:gd name="T3" fmla="*/ 3 h 205"/>
                <a:gd name="T4" fmla="*/ 0 w 15"/>
                <a:gd name="T5" fmla="*/ 103 h 205"/>
                <a:gd name="T6" fmla="*/ 7 w 15"/>
                <a:gd name="T7" fmla="*/ 103 h 205"/>
                <a:gd name="T8" fmla="*/ 7 w 15"/>
                <a:gd name="T9" fmla="*/ 3 h 205"/>
                <a:gd name="T10" fmla="*/ 3 w 15"/>
                <a:gd name="T11" fmla="*/ 8 h 205"/>
                <a:gd name="T12" fmla="*/ 3 w 15"/>
                <a:gd name="T13" fmla="*/ 0 h 205"/>
                <a:gd name="T14" fmla="*/ 0 w 15"/>
                <a:gd name="T15" fmla="*/ 0 h 205"/>
                <a:gd name="T16" fmla="*/ 0 w 15"/>
                <a:gd name="T17" fmla="*/ 3 h 205"/>
                <a:gd name="T18" fmla="*/ 3 w 15"/>
                <a:gd name="T19" fmla="*/ 0 h 2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05">
                  <a:moveTo>
                    <a:pt x="7" y="0"/>
                  </a:moveTo>
                  <a:lnTo>
                    <a:pt x="0" y="6"/>
                  </a:lnTo>
                  <a:lnTo>
                    <a:pt x="0" y="205"/>
                  </a:lnTo>
                  <a:lnTo>
                    <a:pt x="15" y="205"/>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7" name="Rectangle 182"/>
            <p:cNvSpPr>
              <a:spLocks noChangeArrowheads="1"/>
            </p:cNvSpPr>
            <p:nvPr/>
          </p:nvSpPr>
          <p:spPr bwMode="auto">
            <a:xfrm>
              <a:off x="696" y="3212"/>
              <a:ext cx="81" cy="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28" name="Freeform 183"/>
            <p:cNvSpPr>
              <a:spLocks/>
            </p:cNvSpPr>
            <p:nvPr/>
          </p:nvSpPr>
          <p:spPr bwMode="auto">
            <a:xfrm>
              <a:off x="696" y="3208"/>
              <a:ext cx="85" cy="8"/>
            </a:xfrm>
            <a:custGeom>
              <a:avLst/>
              <a:gdLst>
                <a:gd name="T0" fmla="*/ 85 w 171"/>
                <a:gd name="T1" fmla="*/ 4 h 15"/>
                <a:gd name="T2" fmla="*/ 81 w 171"/>
                <a:gd name="T3" fmla="*/ 0 h 15"/>
                <a:gd name="T4" fmla="*/ 0 w 171"/>
                <a:gd name="T5" fmla="*/ 0 h 15"/>
                <a:gd name="T6" fmla="*/ 0 w 171"/>
                <a:gd name="T7" fmla="*/ 8 h 15"/>
                <a:gd name="T8" fmla="*/ 81 w 171"/>
                <a:gd name="T9" fmla="*/ 8 h 15"/>
                <a:gd name="T10" fmla="*/ 77 w 171"/>
                <a:gd name="T11" fmla="*/ 4 h 15"/>
                <a:gd name="T12" fmla="*/ 85 w 171"/>
                <a:gd name="T13" fmla="*/ 4 h 15"/>
                <a:gd name="T14" fmla="*/ 85 w 171"/>
                <a:gd name="T15" fmla="*/ 0 h 15"/>
                <a:gd name="T16" fmla="*/ 81 w 171"/>
                <a:gd name="T17" fmla="*/ 0 h 15"/>
                <a:gd name="T18" fmla="*/ 85 w 17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5">
                  <a:moveTo>
                    <a:pt x="171" y="7"/>
                  </a:moveTo>
                  <a:lnTo>
                    <a:pt x="163" y="0"/>
                  </a:lnTo>
                  <a:lnTo>
                    <a:pt x="0" y="0"/>
                  </a:lnTo>
                  <a:lnTo>
                    <a:pt x="0" y="15"/>
                  </a:lnTo>
                  <a:lnTo>
                    <a:pt x="163" y="15"/>
                  </a:lnTo>
                  <a:lnTo>
                    <a:pt x="155" y="7"/>
                  </a:lnTo>
                  <a:lnTo>
                    <a:pt x="171" y="7"/>
                  </a:lnTo>
                  <a:lnTo>
                    <a:pt x="171" y="0"/>
                  </a:lnTo>
                  <a:lnTo>
                    <a:pt x="163" y="0"/>
                  </a:lnTo>
                  <a:lnTo>
                    <a:pt x="17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9" name="Freeform 184"/>
            <p:cNvSpPr>
              <a:spLocks/>
            </p:cNvSpPr>
            <p:nvPr/>
          </p:nvSpPr>
          <p:spPr bwMode="auto">
            <a:xfrm>
              <a:off x="773" y="3212"/>
              <a:ext cx="8" cy="120"/>
            </a:xfrm>
            <a:custGeom>
              <a:avLst/>
              <a:gdLst>
                <a:gd name="T0" fmla="*/ 4 w 16"/>
                <a:gd name="T1" fmla="*/ 120 h 240"/>
                <a:gd name="T2" fmla="*/ 8 w 16"/>
                <a:gd name="T3" fmla="*/ 116 h 240"/>
                <a:gd name="T4" fmla="*/ 8 w 16"/>
                <a:gd name="T5" fmla="*/ 0 h 240"/>
                <a:gd name="T6" fmla="*/ 0 w 16"/>
                <a:gd name="T7" fmla="*/ 0 h 240"/>
                <a:gd name="T8" fmla="*/ 0 w 16"/>
                <a:gd name="T9" fmla="*/ 116 h 240"/>
                <a:gd name="T10" fmla="*/ 4 w 16"/>
                <a:gd name="T11" fmla="*/ 113 h 240"/>
                <a:gd name="T12" fmla="*/ 4 w 16"/>
                <a:gd name="T13" fmla="*/ 120 h 240"/>
                <a:gd name="T14" fmla="*/ 8 w 16"/>
                <a:gd name="T15" fmla="*/ 120 h 240"/>
                <a:gd name="T16" fmla="*/ 8 w 16"/>
                <a:gd name="T17" fmla="*/ 116 h 240"/>
                <a:gd name="T18" fmla="*/ 4 w 16"/>
                <a:gd name="T19" fmla="*/ 12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240">
                  <a:moveTo>
                    <a:pt x="8" y="240"/>
                  </a:moveTo>
                  <a:lnTo>
                    <a:pt x="16" y="232"/>
                  </a:lnTo>
                  <a:lnTo>
                    <a:pt x="16" y="0"/>
                  </a:lnTo>
                  <a:lnTo>
                    <a:pt x="0" y="0"/>
                  </a:lnTo>
                  <a:lnTo>
                    <a:pt x="0" y="232"/>
                  </a:lnTo>
                  <a:lnTo>
                    <a:pt x="8" y="225"/>
                  </a:lnTo>
                  <a:lnTo>
                    <a:pt x="8" y="240"/>
                  </a:lnTo>
                  <a:lnTo>
                    <a:pt x="16" y="240"/>
                  </a:lnTo>
                  <a:lnTo>
                    <a:pt x="16" y="232"/>
                  </a:lnTo>
                  <a:lnTo>
                    <a:pt x="8" y="2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0" name="Freeform 185"/>
            <p:cNvSpPr>
              <a:spLocks/>
            </p:cNvSpPr>
            <p:nvPr/>
          </p:nvSpPr>
          <p:spPr bwMode="auto">
            <a:xfrm>
              <a:off x="692" y="3325"/>
              <a:ext cx="85" cy="7"/>
            </a:xfrm>
            <a:custGeom>
              <a:avLst/>
              <a:gdLst>
                <a:gd name="T0" fmla="*/ 0 w 171"/>
                <a:gd name="T1" fmla="*/ 3 h 15"/>
                <a:gd name="T2" fmla="*/ 4 w 171"/>
                <a:gd name="T3" fmla="*/ 7 h 15"/>
                <a:gd name="T4" fmla="*/ 85 w 171"/>
                <a:gd name="T5" fmla="*/ 7 h 15"/>
                <a:gd name="T6" fmla="*/ 85 w 171"/>
                <a:gd name="T7" fmla="*/ 0 h 15"/>
                <a:gd name="T8" fmla="*/ 4 w 171"/>
                <a:gd name="T9" fmla="*/ 0 h 15"/>
                <a:gd name="T10" fmla="*/ 8 w 171"/>
                <a:gd name="T11" fmla="*/ 3 h 15"/>
                <a:gd name="T12" fmla="*/ 0 w 171"/>
                <a:gd name="T13" fmla="*/ 3 h 15"/>
                <a:gd name="T14" fmla="*/ 0 w 171"/>
                <a:gd name="T15" fmla="*/ 7 h 15"/>
                <a:gd name="T16" fmla="*/ 4 w 171"/>
                <a:gd name="T17" fmla="*/ 7 h 15"/>
                <a:gd name="T18" fmla="*/ 0 w 17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5">
                  <a:moveTo>
                    <a:pt x="0" y="7"/>
                  </a:moveTo>
                  <a:lnTo>
                    <a:pt x="8" y="15"/>
                  </a:lnTo>
                  <a:lnTo>
                    <a:pt x="171" y="15"/>
                  </a:lnTo>
                  <a:lnTo>
                    <a:pt x="171" y="0"/>
                  </a:lnTo>
                  <a:lnTo>
                    <a:pt x="8" y="0"/>
                  </a:lnTo>
                  <a:lnTo>
                    <a:pt x="17"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1" name="Freeform 186"/>
            <p:cNvSpPr>
              <a:spLocks/>
            </p:cNvSpPr>
            <p:nvPr/>
          </p:nvSpPr>
          <p:spPr bwMode="auto">
            <a:xfrm>
              <a:off x="692" y="3208"/>
              <a:ext cx="8" cy="120"/>
            </a:xfrm>
            <a:custGeom>
              <a:avLst/>
              <a:gdLst>
                <a:gd name="T0" fmla="*/ 4 w 17"/>
                <a:gd name="T1" fmla="*/ 0 h 239"/>
                <a:gd name="T2" fmla="*/ 0 w 17"/>
                <a:gd name="T3" fmla="*/ 4 h 239"/>
                <a:gd name="T4" fmla="*/ 0 w 17"/>
                <a:gd name="T5" fmla="*/ 120 h 239"/>
                <a:gd name="T6" fmla="*/ 8 w 17"/>
                <a:gd name="T7" fmla="*/ 120 h 239"/>
                <a:gd name="T8" fmla="*/ 8 w 17"/>
                <a:gd name="T9" fmla="*/ 4 h 239"/>
                <a:gd name="T10" fmla="*/ 4 w 17"/>
                <a:gd name="T11" fmla="*/ 8 h 239"/>
                <a:gd name="T12" fmla="*/ 4 w 17"/>
                <a:gd name="T13" fmla="*/ 0 h 239"/>
                <a:gd name="T14" fmla="*/ 0 w 17"/>
                <a:gd name="T15" fmla="*/ 0 h 239"/>
                <a:gd name="T16" fmla="*/ 0 w 17"/>
                <a:gd name="T17" fmla="*/ 4 h 239"/>
                <a:gd name="T18" fmla="*/ 4 w 17"/>
                <a:gd name="T19" fmla="*/ 0 h 2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239">
                  <a:moveTo>
                    <a:pt x="8" y="0"/>
                  </a:moveTo>
                  <a:lnTo>
                    <a:pt x="0" y="7"/>
                  </a:lnTo>
                  <a:lnTo>
                    <a:pt x="0" y="239"/>
                  </a:lnTo>
                  <a:lnTo>
                    <a:pt x="17" y="239"/>
                  </a:lnTo>
                  <a:lnTo>
                    <a:pt x="17"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32" name="Rectangle 187"/>
            <p:cNvSpPr>
              <a:spLocks noChangeArrowheads="1"/>
            </p:cNvSpPr>
            <p:nvPr/>
          </p:nvSpPr>
          <p:spPr bwMode="auto">
            <a:xfrm>
              <a:off x="769" y="3578"/>
              <a:ext cx="190"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3" name="Rectangle 188"/>
            <p:cNvSpPr>
              <a:spLocks noChangeArrowheads="1"/>
            </p:cNvSpPr>
            <p:nvPr/>
          </p:nvSpPr>
          <p:spPr bwMode="auto">
            <a:xfrm>
              <a:off x="1173" y="3746"/>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4" name="Rectangle 189"/>
            <p:cNvSpPr>
              <a:spLocks noChangeArrowheads="1"/>
            </p:cNvSpPr>
            <p:nvPr/>
          </p:nvSpPr>
          <p:spPr bwMode="auto">
            <a:xfrm>
              <a:off x="950" y="357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5" name="Rectangle 190"/>
            <p:cNvSpPr>
              <a:spLocks noChangeArrowheads="1"/>
            </p:cNvSpPr>
            <p:nvPr/>
          </p:nvSpPr>
          <p:spPr bwMode="auto">
            <a:xfrm>
              <a:off x="949" y="3601"/>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6" name="Rectangle 191"/>
            <p:cNvSpPr>
              <a:spLocks noChangeArrowheads="1"/>
            </p:cNvSpPr>
            <p:nvPr/>
          </p:nvSpPr>
          <p:spPr bwMode="auto">
            <a:xfrm>
              <a:off x="947" y="3621"/>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7" name="Rectangle 192"/>
            <p:cNvSpPr>
              <a:spLocks noChangeArrowheads="1"/>
            </p:cNvSpPr>
            <p:nvPr/>
          </p:nvSpPr>
          <p:spPr bwMode="auto">
            <a:xfrm>
              <a:off x="948"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8" name="Rectangle 193"/>
            <p:cNvSpPr>
              <a:spLocks noChangeArrowheads="1"/>
            </p:cNvSpPr>
            <p:nvPr/>
          </p:nvSpPr>
          <p:spPr bwMode="auto">
            <a:xfrm>
              <a:off x="947" y="3664"/>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39" name="Rectangle 194"/>
            <p:cNvSpPr>
              <a:spLocks noChangeArrowheads="1"/>
            </p:cNvSpPr>
            <p:nvPr/>
          </p:nvSpPr>
          <p:spPr bwMode="auto">
            <a:xfrm>
              <a:off x="948"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0" name="Rectangle 195"/>
            <p:cNvSpPr>
              <a:spLocks noChangeArrowheads="1"/>
            </p:cNvSpPr>
            <p:nvPr/>
          </p:nvSpPr>
          <p:spPr bwMode="auto">
            <a:xfrm>
              <a:off x="947" y="3705"/>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1" name="Rectangle 196"/>
            <p:cNvSpPr>
              <a:spLocks noChangeArrowheads="1"/>
            </p:cNvSpPr>
            <p:nvPr/>
          </p:nvSpPr>
          <p:spPr bwMode="auto">
            <a:xfrm>
              <a:off x="948"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2" name="Rectangle 197"/>
            <p:cNvSpPr>
              <a:spLocks noChangeArrowheads="1"/>
            </p:cNvSpPr>
            <p:nvPr/>
          </p:nvSpPr>
          <p:spPr bwMode="auto">
            <a:xfrm>
              <a:off x="948"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3" name="Rectangle 198"/>
            <p:cNvSpPr>
              <a:spLocks noChangeArrowheads="1"/>
            </p:cNvSpPr>
            <p:nvPr/>
          </p:nvSpPr>
          <p:spPr bwMode="auto">
            <a:xfrm>
              <a:off x="773" y="3579"/>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4" name="Rectangle 199"/>
            <p:cNvSpPr>
              <a:spLocks noChangeArrowheads="1"/>
            </p:cNvSpPr>
            <p:nvPr/>
          </p:nvSpPr>
          <p:spPr bwMode="auto">
            <a:xfrm>
              <a:off x="772" y="3601"/>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5" name="Rectangle 200"/>
            <p:cNvSpPr>
              <a:spLocks noChangeArrowheads="1"/>
            </p:cNvSpPr>
            <p:nvPr/>
          </p:nvSpPr>
          <p:spPr bwMode="auto">
            <a:xfrm>
              <a:off x="771" y="3621"/>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6" name="Rectangle 201"/>
            <p:cNvSpPr>
              <a:spLocks noChangeArrowheads="1"/>
            </p:cNvSpPr>
            <p:nvPr/>
          </p:nvSpPr>
          <p:spPr bwMode="auto">
            <a:xfrm>
              <a:off x="771"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7" name="Rectangle 202"/>
            <p:cNvSpPr>
              <a:spLocks noChangeArrowheads="1"/>
            </p:cNvSpPr>
            <p:nvPr/>
          </p:nvSpPr>
          <p:spPr bwMode="auto">
            <a:xfrm>
              <a:off x="771" y="3664"/>
              <a:ext cx="12"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8" name="Rectangle 203"/>
            <p:cNvSpPr>
              <a:spLocks noChangeArrowheads="1"/>
            </p:cNvSpPr>
            <p:nvPr/>
          </p:nvSpPr>
          <p:spPr bwMode="auto">
            <a:xfrm>
              <a:off x="771"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49" name="Rectangle 204"/>
            <p:cNvSpPr>
              <a:spLocks noChangeArrowheads="1"/>
            </p:cNvSpPr>
            <p:nvPr/>
          </p:nvSpPr>
          <p:spPr bwMode="auto">
            <a:xfrm>
              <a:off x="771" y="3705"/>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0" name="Rectangle 205"/>
            <p:cNvSpPr>
              <a:spLocks noChangeArrowheads="1"/>
            </p:cNvSpPr>
            <p:nvPr/>
          </p:nvSpPr>
          <p:spPr bwMode="auto">
            <a:xfrm>
              <a:off x="771"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1" name="Rectangle 206"/>
            <p:cNvSpPr>
              <a:spLocks noChangeArrowheads="1"/>
            </p:cNvSpPr>
            <p:nvPr/>
          </p:nvSpPr>
          <p:spPr bwMode="auto">
            <a:xfrm>
              <a:off x="771"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2" name="Rectangle 207"/>
            <p:cNvSpPr>
              <a:spLocks noChangeArrowheads="1"/>
            </p:cNvSpPr>
            <p:nvPr/>
          </p:nvSpPr>
          <p:spPr bwMode="auto">
            <a:xfrm>
              <a:off x="544" y="3579"/>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3" name="Rectangle 208"/>
            <p:cNvSpPr>
              <a:spLocks noChangeArrowheads="1"/>
            </p:cNvSpPr>
            <p:nvPr/>
          </p:nvSpPr>
          <p:spPr bwMode="auto">
            <a:xfrm>
              <a:off x="542" y="3601"/>
              <a:ext cx="14"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4" name="Rectangle 209"/>
            <p:cNvSpPr>
              <a:spLocks noChangeArrowheads="1"/>
            </p:cNvSpPr>
            <p:nvPr/>
          </p:nvSpPr>
          <p:spPr bwMode="auto">
            <a:xfrm>
              <a:off x="541" y="3621"/>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5" name="Rectangle 210"/>
            <p:cNvSpPr>
              <a:spLocks noChangeArrowheads="1"/>
            </p:cNvSpPr>
            <p:nvPr/>
          </p:nvSpPr>
          <p:spPr bwMode="auto">
            <a:xfrm>
              <a:off x="542" y="3643"/>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6" name="Rectangle 211"/>
            <p:cNvSpPr>
              <a:spLocks noChangeArrowheads="1"/>
            </p:cNvSpPr>
            <p:nvPr/>
          </p:nvSpPr>
          <p:spPr bwMode="auto">
            <a:xfrm>
              <a:off x="541" y="3664"/>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7" name="Rectangle 212"/>
            <p:cNvSpPr>
              <a:spLocks noChangeArrowheads="1"/>
            </p:cNvSpPr>
            <p:nvPr/>
          </p:nvSpPr>
          <p:spPr bwMode="auto">
            <a:xfrm>
              <a:off x="542" y="368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8" name="Rectangle 213"/>
            <p:cNvSpPr>
              <a:spLocks noChangeArrowheads="1"/>
            </p:cNvSpPr>
            <p:nvPr/>
          </p:nvSpPr>
          <p:spPr bwMode="auto">
            <a:xfrm>
              <a:off x="541" y="3705"/>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59" name="Rectangle 214"/>
            <p:cNvSpPr>
              <a:spLocks noChangeArrowheads="1"/>
            </p:cNvSpPr>
            <p:nvPr/>
          </p:nvSpPr>
          <p:spPr bwMode="auto">
            <a:xfrm>
              <a:off x="542" y="3727"/>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0" name="Rectangle 215"/>
            <p:cNvSpPr>
              <a:spLocks noChangeArrowheads="1"/>
            </p:cNvSpPr>
            <p:nvPr/>
          </p:nvSpPr>
          <p:spPr bwMode="auto">
            <a:xfrm>
              <a:off x="542" y="3749"/>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1" name="Rectangle 216"/>
            <p:cNvSpPr>
              <a:spLocks noChangeArrowheads="1"/>
            </p:cNvSpPr>
            <p:nvPr/>
          </p:nvSpPr>
          <p:spPr bwMode="auto">
            <a:xfrm>
              <a:off x="528" y="3558"/>
              <a:ext cx="17" cy="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2" name="Freeform 217"/>
            <p:cNvSpPr>
              <a:spLocks/>
            </p:cNvSpPr>
            <p:nvPr/>
          </p:nvSpPr>
          <p:spPr bwMode="auto">
            <a:xfrm>
              <a:off x="528" y="3554"/>
              <a:ext cx="21" cy="7"/>
            </a:xfrm>
            <a:custGeom>
              <a:avLst/>
              <a:gdLst>
                <a:gd name="T0" fmla="*/ 21 w 42"/>
                <a:gd name="T1" fmla="*/ 4 h 15"/>
                <a:gd name="T2" fmla="*/ 17 w 42"/>
                <a:gd name="T3" fmla="*/ 0 h 15"/>
                <a:gd name="T4" fmla="*/ 0 w 42"/>
                <a:gd name="T5" fmla="*/ 0 h 15"/>
                <a:gd name="T6" fmla="*/ 0 w 42"/>
                <a:gd name="T7" fmla="*/ 7 h 15"/>
                <a:gd name="T8" fmla="*/ 17 w 42"/>
                <a:gd name="T9" fmla="*/ 7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3" y="0"/>
                  </a:lnTo>
                  <a:lnTo>
                    <a:pt x="0" y="0"/>
                  </a:lnTo>
                  <a:lnTo>
                    <a:pt x="0" y="15"/>
                  </a:lnTo>
                  <a:lnTo>
                    <a:pt x="33" y="15"/>
                  </a:lnTo>
                  <a:lnTo>
                    <a:pt x="25" y="8"/>
                  </a:lnTo>
                  <a:lnTo>
                    <a:pt x="42" y="8"/>
                  </a:lnTo>
                  <a:lnTo>
                    <a:pt x="42" y="0"/>
                  </a:lnTo>
                  <a:lnTo>
                    <a:pt x="33"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3" name="Freeform 218"/>
            <p:cNvSpPr>
              <a:spLocks/>
            </p:cNvSpPr>
            <p:nvPr/>
          </p:nvSpPr>
          <p:spPr bwMode="auto">
            <a:xfrm>
              <a:off x="541" y="3558"/>
              <a:ext cx="8" cy="215"/>
            </a:xfrm>
            <a:custGeom>
              <a:avLst/>
              <a:gdLst>
                <a:gd name="T0" fmla="*/ 4 w 17"/>
                <a:gd name="T1" fmla="*/ 215 h 431"/>
                <a:gd name="T2" fmla="*/ 8 w 17"/>
                <a:gd name="T3" fmla="*/ 212 h 431"/>
                <a:gd name="T4" fmla="*/ 8 w 17"/>
                <a:gd name="T5" fmla="*/ 0 h 431"/>
                <a:gd name="T6" fmla="*/ 0 w 17"/>
                <a:gd name="T7" fmla="*/ 0 h 431"/>
                <a:gd name="T8" fmla="*/ 0 w 17"/>
                <a:gd name="T9" fmla="*/ 212 h 431"/>
                <a:gd name="T10" fmla="*/ 4 w 17"/>
                <a:gd name="T11" fmla="*/ 208 h 431"/>
                <a:gd name="T12" fmla="*/ 4 w 17"/>
                <a:gd name="T13" fmla="*/ 215 h 431"/>
                <a:gd name="T14" fmla="*/ 8 w 17"/>
                <a:gd name="T15" fmla="*/ 215 h 431"/>
                <a:gd name="T16" fmla="*/ 8 w 17"/>
                <a:gd name="T17" fmla="*/ 212 h 431"/>
                <a:gd name="T18" fmla="*/ 4 w 17"/>
                <a:gd name="T19" fmla="*/ 215 h 4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31">
                  <a:moveTo>
                    <a:pt x="8" y="431"/>
                  </a:moveTo>
                  <a:lnTo>
                    <a:pt x="17" y="424"/>
                  </a:lnTo>
                  <a:lnTo>
                    <a:pt x="17" y="0"/>
                  </a:lnTo>
                  <a:lnTo>
                    <a:pt x="0" y="0"/>
                  </a:lnTo>
                  <a:lnTo>
                    <a:pt x="0" y="424"/>
                  </a:lnTo>
                  <a:lnTo>
                    <a:pt x="8" y="416"/>
                  </a:lnTo>
                  <a:lnTo>
                    <a:pt x="8" y="431"/>
                  </a:lnTo>
                  <a:lnTo>
                    <a:pt x="17" y="431"/>
                  </a:lnTo>
                  <a:lnTo>
                    <a:pt x="17" y="424"/>
                  </a:lnTo>
                  <a:lnTo>
                    <a:pt x="8" y="4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4" name="Freeform 219"/>
            <p:cNvSpPr>
              <a:spLocks/>
            </p:cNvSpPr>
            <p:nvPr/>
          </p:nvSpPr>
          <p:spPr bwMode="auto">
            <a:xfrm>
              <a:off x="524" y="3766"/>
              <a:ext cx="21" cy="7"/>
            </a:xfrm>
            <a:custGeom>
              <a:avLst/>
              <a:gdLst>
                <a:gd name="T0" fmla="*/ 0 w 41"/>
                <a:gd name="T1" fmla="*/ 4 h 15"/>
                <a:gd name="T2" fmla="*/ 4 w 41"/>
                <a:gd name="T3" fmla="*/ 7 h 15"/>
                <a:gd name="T4" fmla="*/ 21 w 41"/>
                <a:gd name="T5" fmla="*/ 7 h 15"/>
                <a:gd name="T6" fmla="*/ 21 w 41"/>
                <a:gd name="T7" fmla="*/ 0 h 15"/>
                <a:gd name="T8" fmla="*/ 4 w 41"/>
                <a:gd name="T9" fmla="*/ 0 h 15"/>
                <a:gd name="T10" fmla="*/ 8 w 41"/>
                <a:gd name="T11" fmla="*/ 4 h 15"/>
                <a:gd name="T12" fmla="*/ 0 w 41"/>
                <a:gd name="T13" fmla="*/ 4 h 15"/>
                <a:gd name="T14" fmla="*/ 0 w 41"/>
                <a:gd name="T15" fmla="*/ 7 h 15"/>
                <a:gd name="T16" fmla="*/ 4 w 41"/>
                <a:gd name="T17" fmla="*/ 7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8" y="15"/>
                  </a:lnTo>
                  <a:lnTo>
                    <a:pt x="41" y="15"/>
                  </a:lnTo>
                  <a:lnTo>
                    <a:pt x="41"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5" name="Freeform 220"/>
            <p:cNvSpPr>
              <a:spLocks/>
            </p:cNvSpPr>
            <p:nvPr/>
          </p:nvSpPr>
          <p:spPr bwMode="auto">
            <a:xfrm>
              <a:off x="524" y="3554"/>
              <a:ext cx="8" cy="216"/>
            </a:xfrm>
            <a:custGeom>
              <a:avLst/>
              <a:gdLst>
                <a:gd name="T0" fmla="*/ 4 w 16"/>
                <a:gd name="T1" fmla="*/ 0 h 432"/>
                <a:gd name="T2" fmla="*/ 0 w 16"/>
                <a:gd name="T3" fmla="*/ 4 h 432"/>
                <a:gd name="T4" fmla="*/ 0 w 16"/>
                <a:gd name="T5" fmla="*/ 216 h 432"/>
                <a:gd name="T6" fmla="*/ 8 w 16"/>
                <a:gd name="T7" fmla="*/ 216 h 432"/>
                <a:gd name="T8" fmla="*/ 8 w 16"/>
                <a:gd name="T9" fmla="*/ 4 h 432"/>
                <a:gd name="T10" fmla="*/ 4 w 16"/>
                <a:gd name="T11" fmla="*/ 8 h 432"/>
                <a:gd name="T12" fmla="*/ 4 w 16"/>
                <a:gd name="T13" fmla="*/ 0 h 432"/>
                <a:gd name="T14" fmla="*/ 0 w 16"/>
                <a:gd name="T15" fmla="*/ 0 h 432"/>
                <a:gd name="T16" fmla="*/ 0 w 16"/>
                <a:gd name="T17" fmla="*/ 4 h 432"/>
                <a:gd name="T18" fmla="*/ 4 w 16"/>
                <a:gd name="T19" fmla="*/ 0 h 4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432">
                  <a:moveTo>
                    <a:pt x="8" y="0"/>
                  </a:moveTo>
                  <a:lnTo>
                    <a:pt x="0" y="8"/>
                  </a:lnTo>
                  <a:lnTo>
                    <a:pt x="0" y="432"/>
                  </a:lnTo>
                  <a:lnTo>
                    <a:pt x="16" y="432"/>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6" name="Rectangle 221"/>
            <p:cNvSpPr>
              <a:spLocks noChangeArrowheads="1"/>
            </p:cNvSpPr>
            <p:nvPr/>
          </p:nvSpPr>
          <p:spPr bwMode="auto">
            <a:xfrm>
              <a:off x="773" y="3773"/>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7" name="Rectangle 222"/>
            <p:cNvSpPr>
              <a:spLocks noChangeArrowheads="1"/>
            </p:cNvSpPr>
            <p:nvPr/>
          </p:nvSpPr>
          <p:spPr bwMode="auto">
            <a:xfrm>
              <a:off x="772" y="379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8" name="Rectangle 223"/>
            <p:cNvSpPr>
              <a:spLocks noChangeArrowheads="1"/>
            </p:cNvSpPr>
            <p:nvPr/>
          </p:nvSpPr>
          <p:spPr bwMode="auto">
            <a:xfrm>
              <a:off x="771" y="3816"/>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69" name="Rectangle 224"/>
            <p:cNvSpPr>
              <a:spLocks noChangeArrowheads="1"/>
            </p:cNvSpPr>
            <p:nvPr/>
          </p:nvSpPr>
          <p:spPr bwMode="auto">
            <a:xfrm>
              <a:off x="771" y="3837"/>
              <a:ext cx="13"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0" name="Rectangle 225"/>
            <p:cNvSpPr>
              <a:spLocks noChangeArrowheads="1"/>
            </p:cNvSpPr>
            <p:nvPr/>
          </p:nvSpPr>
          <p:spPr bwMode="auto">
            <a:xfrm>
              <a:off x="951" y="3773"/>
              <a:ext cx="14"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1" name="Rectangle 226"/>
            <p:cNvSpPr>
              <a:spLocks noChangeArrowheads="1"/>
            </p:cNvSpPr>
            <p:nvPr/>
          </p:nvSpPr>
          <p:spPr bwMode="auto">
            <a:xfrm>
              <a:off x="950" y="3795"/>
              <a:ext cx="13"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2" name="Rectangle 227"/>
            <p:cNvSpPr>
              <a:spLocks noChangeArrowheads="1"/>
            </p:cNvSpPr>
            <p:nvPr/>
          </p:nvSpPr>
          <p:spPr bwMode="auto">
            <a:xfrm>
              <a:off x="949" y="3816"/>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3" name="Rectangle 228"/>
            <p:cNvSpPr>
              <a:spLocks noChangeArrowheads="1"/>
            </p:cNvSpPr>
            <p:nvPr/>
          </p:nvSpPr>
          <p:spPr bwMode="auto">
            <a:xfrm>
              <a:off x="950" y="3837"/>
              <a:ext cx="12" cy="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4" name="Rectangle 229"/>
            <p:cNvSpPr>
              <a:spLocks noChangeArrowheads="1"/>
            </p:cNvSpPr>
            <p:nvPr/>
          </p:nvSpPr>
          <p:spPr bwMode="auto">
            <a:xfrm>
              <a:off x="1030" y="3583"/>
              <a:ext cx="82"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75" name="Freeform 230"/>
            <p:cNvSpPr>
              <a:spLocks/>
            </p:cNvSpPr>
            <p:nvPr/>
          </p:nvSpPr>
          <p:spPr bwMode="auto">
            <a:xfrm>
              <a:off x="1030" y="3579"/>
              <a:ext cx="85" cy="8"/>
            </a:xfrm>
            <a:custGeom>
              <a:avLst/>
              <a:gdLst>
                <a:gd name="T0" fmla="*/ 85 w 169"/>
                <a:gd name="T1" fmla="*/ 5 h 15"/>
                <a:gd name="T2" fmla="*/ 81 w 169"/>
                <a:gd name="T3" fmla="*/ 0 h 15"/>
                <a:gd name="T4" fmla="*/ 0 w 169"/>
                <a:gd name="T5" fmla="*/ 0 h 15"/>
                <a:gd name="T6" fmla="*/ 0 w 169"/>
                <a:gd name="T7" fmla="*/ 8 h 15"/>
                <a:gd name="T8" fmla="*/ 81 w 169"/>
                <a:gd name="T9" fmla="*/ 8 h 15"/>
                <a:gd name="T10" fmla="*/ 77 w 169"/>
                <a:gd name="T11" fmla="*/ 5 h 15"/>
                <a:gd name="T12" fmla="*/ 85 w 169"/>
                <a:gd name="T13" fmla="*/ 5 h 15"/>
                <a:gd name="T14" fmla="*/ 85 w 169"/>
                <a:gd name="T15" fmla="*/ 0 h 15"/>
                <a:gd name="T16" fmla="*/ 81 w 169"/>
                <a:gd name="T17" fmla="*/ 0 h 15"/>
                <a:gd name="T18" fmla="*/ 85 w 169"/>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169" y="9"/>
                  </a:moveTo>
                  <a:lnTo>
                    <a:pt x="162" y="0"/>
                  </a:lnTo>
                  <a:lnTo>
                    <a:pt x="0" y="0"/>
                  </a:lnTo>
                  <a:lnTo>
                    <a:pt x="0" y="15"/>
                  </a:lnTo>
                  <a:lnTo>
                    <a:pt x="162" y="15"/>
                  </a:lnTo>
                  <a:lnTo>
                    <a:pt x="154" y="9"/>
                  </a:lnTo>
                  <a:lnTo>
                    <a:pt x="169" y="9"/>
                  </a:lnTo>
                  <a:lnTo>
                    <a:pt x="169" y="0"/>
                  </a:lnTo>
                  <a:lnTo>
                    <a:pt x="162" y="0"/>
                  </a:lnTo>
                  <a:lnTo>
                    <a:pt x="16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6" name="Freeform 231"/>
            <p:cNvSpPr>
              <a:spLocks/>
            </p:cNvSpPr>
            <p:nvPr/>
          </p:nvSpPr>
          <p:spPr bwMode="auto">
            <a:xfrm>
              <a:off x="1108" y="3583"/>
              <a:ext cx="7" cy="120"/>
            </a:xfrm>
            <a:custGeom>
              <a:avLst/>
              <a:gdLst>
                <a:gd name="T0" fmla="*/ 4 w 15"/>
                <a:gd name="T1" fmla="*/ 120 h 239"/>
                <a:gd name="T2" fmla="*/ 7 w 15"/>
                <a:gd name="T3" fmla="*/ 116 h 239"/>
                <a:gd name="T4" fmla="*/ 7 w 15"/>
                <a:gd name="T5" fmla="*/ 0 h 239"/>
                <a:gd name="T6" fmla="*/ 0 w 15"/>
                <a:gd name="T7" fmla="*/ 0 h 239"/>
                <a:gd name="T8" fmla="*/ 0 w 15"/>
                <a:gd name="T9" fmla="*/ 116 h 239"/>
                <a:gd name="T10" fmla="*/ 4 w 15"/>
                <a:gd name="T11" fmla="*/ 112 h 239"/>
                <a:gd name="T12" fmla="*/ 4 w 15"/>
                <a:gd name="T13" fmla="*/ 120 h 239"/>
                <a:gd name="T14" fmla="*/ 7 w 15"/>
                <a:gd name="T15" fmla="*/ 120 h 239"/>
                <a:gd name="T16" fmla="*/ 7 w 15"/>
                <a:gd name="T17" fmla="*/ 116 h 239"/>
                <a:gd name="T18" fmla="*/ 4 w 15"/>
                <a:gd name="T19" fmla="*/ 120 h 2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39">
                  <a:moveTo>
                    <a:pt x="8" y="239"/>
                  </a:moveTo>
                  <a:lnTo>
                    <a:pt x="15" y="232"/>
                  </a:lnTo>
                  <a:lnTo>
                    <a:pt x="15" y="0"/>
                  </a:lnTo>
                  <a:lnTo>
                    <a:pt x="0" y="0"/>
                  </a:lnTo>
                  <a:lnTo>
                    <a:pt x="0" y="232"/>
                  </a:lnTo>
                  <a:lnTo>
                    <a:pt x="8" y="224"/>
                  </a:lnTo>
                  <a:lnTo>
                    <a:pt x="8" y="239"/>
                  </a:lnTo>
                  <a:lnTo>
                    <a:pt x="15" y="239"/>
                  </a:lnTo>
                  <a:lnTo>
                    <a:pt x="15" y="232"/>
                  </a:lnTo>
                  <a:lnTo>
                    <a:pt x="8" y="2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7" name="Freeform 232"/>
            <p:cNvSpPr>
              <a:spLocks/>
            </p:cNvSpPr>
            <p:nvPr/>
          </p:nvSpPr>
          <p:spPr bwMode="auto">
            <a:xfrm>
              <a:off x="1026" y="3696"/>
              <a:ext cx="86" cy="7"/>
            </a:xfrm>
            <a:custGeom>
              <a:avLst/>
              <a:gdLst>
                <a:gd name="T0" fmla="*/ 0 w 170"/>
                <a:gd name="T1" fmla="*/ 4 h 15"/>
                <a:gd name="T2" fmla="*/ 4 w 170"/>
                <a:gd name="T3" fmla="*/ 7 h 15"/>
                <a:gd name="T4" fmla="*/ 86 w 170"/>
                <a:gd name="T5" fmla="*/ 7 h 15"/>
                <a:gd name="T6" fmla="*/ 86 w 170"/>
                <a:gd name="T7" fmla="*/ 0 h 15"/>
                <a:gd name="T8" fmla="*/ 4 w 170"/>
                <a:gd name="T9" fmla="*/ 0 h 15"/>
                <a:gd name="T10" fmla="*/ 8 w 170"/>
                <a:gd name="T11" fmla="*/ 4 h 15"/>
                <a:gd name="T12" fmla="*/ 0 w 170"/>
                <a:gd name="T13" fmla="*/ 4 h 15"/>
                <a:gd name="T14" fmla="*/ 0 w 170"/>
                <a:gd name="T15" fmla="*/ 7 h 15"/>
                <a:gd name="T16" fmla="*/ 4 w 170"/>
                <a:gd name="T17" fmla="*/ 7 h 15"/>
                <a:gd name="T18" fmla="*/ 0 w 17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5">
                  <a:moveTo>
                    <a:pt x="0" y="8"/>
                  </a:moveTo>
                  <a:lnTo>
                    <a:pt x="8" y="15"/>
                  </a:lnTo>
                  <a:lnTo>
                    <a:pt x="170" y="15"/>
                  </a:lnTo>
                  <a:lnTo>
                    <a:pt x="17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8" name="Freeform 233"/>
            <p:cNvSpPr>
              <a:spLocks/>
            </p:cNvSpPr>
            <p:nvPr/>
          </p:nvSpPr>
          <p:spPr bwMode="auto">
            <a:xfrm>
              <a:off x="1026" y="3579"/>
              <a:ext cx="8" cy="121"/>
            </a:xfrm>
            <a:custGeom>
              <a:avLst/>
              <a:gdLst>
                <a:gd name="T0" fmla="*/ 4 w 15"/>
                <a:gd name="T1" fmla="*/ 0 h 241"/>
                <a:gd name="T2" fmla="*/ 0 w 15"/>
                <a:gd name="T3" fmla="*/ 5 h 241"/>
                <a:gd name="T4" fmla="*/ 0 w 15"/>
                <a:gd name="T5" fmla="*/ 121 h 241"/>
                <a:gd name="T6" fmla="*/ 8 w 15"/>
                <a:gd name="T7" fmla="*/ 121 h 241"/>
                <a:gd name="T8" fmla="*/ 8 w 15"/>
                <a:gd name="T9" fmla="*/ 5 h 241"/>
                <a:gd name="T10" fmla="*/ 4 w 15"/>
                <a:gd name="T11" fmla="*/ 8 h 241"/>
                <a:gd name="T12" fmla="*/ 4 w 15"/>
                <a:gd name="T13" fmla="*/ 0 h 241"/>
                <a:gd name="T14" fmla="*/ 0 w 15"/>
                <a:gd name="T15" fmla="*/ 0 h 241"/>
                <a:gd name="T16" fmla="*/ 0 w 15"/>
                <a:gd name="T17" fmla="*/ 5 h 241"/>
                <a:gd name="T18" fmla="*/ 4 w 15"/>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1">
                  <a:moveTo>
                    <a:pt x="8" y="0"/>
                  </a:moveTo>
                  <a:lnTo>
                    <a:pt x="0" y="9"/>
                  </a:lnTo>
                  <a:lnTo>
                    <a:pt x="0" y="241"/>
                  </a:lnTo>
                  <a:lnTo>
                    <a:pt x="15" y="241"/>
                  </a:lnTo>
                  <a:lnTo>
                    <a:pt x="15" y="9"/>
                  </a:lnTo>
                  <a:lnTo>
                    <a:pt x="8" y="15"/>
                  </a:lnTo>
                  <a:lnTo>
                    <a:pt x="8" y="0"/>
                  </a:lnTo>
                  <a:lnTo>
                    <a:pt x="0" y="0"/>
                  </a:lnTo>
                  <a:lnTo>
                    <a:pt x="0" y="9"/>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79" name="Rectangle 234"/>
            <p:cNvSpPr>
              <a:spLocks noChangeArrowheads="1"/>
            </p:cNvSpPr>
            <p:nvPr/>
          </p:nvSpPr>
          <p:spPr bwMode="auto">
            <a:xfrm>
              <a:off x="1030" y="3711"/>
              <a:ext cx="82" cy="1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80" name="Freeform 235"/>
            <p:cNvSpPr>
              <a:spLocks/>
            </p:cNvSpPr>
            <p:nvPr/>
          </p:nvSpPr>
          <p:spPr bwMode="auto">
            <a:xfrm>
              <a:off x="1030" y="3707"/>
              <a:ext cx="85" cy="8"/>
            </a:xfrm>
            <a:custGeom>
              <a:avLst/>
              <a:gdLst>
                <a:gd name="T0" fmla="*/ 85 w 169"/>
                <a:gd name="T1" fmla="*/ 4 h 15"/>
                <a:gd name="T2" fmla="*/ 81 w 169"/>
                <a:gd name="T3" fmla="*/ 0 h 15"/>
                <a:gd name="T4" fmla="*/ 0 w 169"/>
                <a:gd name="T5" fmla="*/ 0 h 15"/>
                <a:gd name="T6" fmla="*/ 0 w 169"/>
                <a:gd name="T7" fmla="*/ 8 h 15"/>
                <a:gd name="T8" fmla="*/ 81 w 169"/>
                <a:gd name="T9" fmla="*/ 8 h 15"/>
                <a:gd name="T10" fmla="*/ 77 w 169"/>
                <a:gd name="T11" fmla="*/ 4 h 15"/>
                <a:gd name="T12" fmla="*/ 85 w 169"/>
                <a:gd name="T13" fmla="*/ 4 h 15"/>
                <a:gd name="T14" fmla="*/ 85 w 169"/>
                <a:gd name="T15" fmla="*/ 0 h 15"/>
                <a:gd name="T16" fmla="*/ 81 w 169"/>
                <a:gd name="T17" fmla="*/ 0 h 15"/>
                <a:gd name="T18" fmla="*/ 85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169" y="7"/>
                  </a:moveTo>
                  <a:lnTo>
                    <a:pt x="162" y="0"/>
                  </a:lnTo>
                  <a:lnTo>
                    <a:pt x="0" y="0"/>
                  </a:lnTo>
                  <a:lnTo>
                    <a:pt x="0" y="15"/>
                  </a:lnTo>
                  <a:lnTo>
                    <a:pt x="162" y="15"/>
                  </a:lnTo>
                  <a:lnTo>
                    <a:pt x="154" y="7"/>
                  </a:lnTo>
                  <a:lnTo>
                    <a:pt x="169" y="7"/>
                  </a:lnTo>
                  <a:lnTo>
                    <a:pt x="169" y="0"/>
                  </a:lnTo>
                  <a:lnTo>
                    <a:pt x="162" y="0"/>
                  </a:lnTo>
                  <a:lnTo>
                    <a:pt x="16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1" name="Freeform 236"/>
            <p:cNvSpPr>
              <a:spLocks/>
            </p:cNvSpPr>
            <p:nvPr/>
          </p:nvSpPr>
          <p:spPr bwMode="auto">
            <a:xfrm>
              <a:off x="1108" y="3711"/>
              <a:ext cx="7" cy="109"/>
            </a:xfrm>
            <a:custGeom>
              <a:avLst/>
              <a:gdLst>
                <a:gd name="T0" fmla="*/ 4 w 15"/>
                <a:gd name="T1" fmla="*/ 109 h 219"/>
                <a:gd name="T2" fmla="*/ 7 w 15"/>
                <a:gd name="T3" fmla="*/ 106 h 219"/>
                <a:gd name="T4" fmla="*/ 7 w 15"/>
                <a:gd name="T5" fmla="*/ 0 h 219"/>
                <a:gd name="T6" fmla="*/ 0 w 15"/>
                <a:gd name="T7" fmla="*/ 0 h 219"/>
                <a:gd name="T8" fmla="*/ 0 w 15"/>
                <a:gd name="T9" fmla="*/ 106 h 219"/>
                <a:gd name="T10" fmla="*/ 4 w 15"/>
                <a:gd name="T11" fmla="*/ 102 h 219"/>
                <a:gd name="T12" fmla="*/ 4 w 15"/>
                <a:gd name="T13" fmla="*/ 109 h 219"/>
                <a:gd name="T14" fmla="*/ 7 w 15"/>
                <a:gd name="T15" fmla="*/ 109 h 219"/>
                <a:gd name="T16" fmla="*/ 7 w 15"/>
                <a:gd name="T17" fmla="*/ 106 h 219"/>
                <a:gd name="T18" fmla="*/ 4 w 15"/>
                <a:gd name="T19" fmla="*/ 109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8" y="219"/>
                  </a:moveTo>
                  <a:lnTo>
                    <a:pt x="15" y="212"/>
                  </a:lnTo>
                  <a:lnTo>
                    <a:pt x="15" y="0"/>
                  </a:lnTo>
                  <a:lnTo>
                    <a:pt x="0" y="0"/>
                  </a:lnTo>
                  <a:lnTo>
                    <a:pt x="0" y="212"/>
                  </a:lnTo>
                  <a:lnTo>
                    <a:pt x="8" y="204"/>
                  </a:lnTo>
                  <a:lnTo>
                    <a:pt x="8" y="219"/>
                  </a:lnTo>
                  <a:lnTo>
                    <a:pt x="15" y="219"/>
                  </a:lnTo>
                  <a:lnTo>
                    <a:pt x="15" y="212"/>
                  </a:lnTo>
                  <a:lnTo>
                    <a:pt x="8"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2" name="Freeform 237"/>
            <p:cNvSpPr>
              <a:spLocks/>
            </p:cNvSpPr>
            <p:nvPr/>
          </p:nvSpPr>
          <p:spPr bwMode="auto">
            <a:xfrm>
              <a:off x="1026" y="3812"/>
              <a:ext cx="86" cy="8"/>
            </a:xfrm>
            <a:custGeom>
              <a:avLst/>
              <a:gdLst>
                <a:gd name="T0" fmla="*/ 0 w 170"/>
                <a:gd name="T1" fmla="*/ 4 h 15"/>
                <a:gd name="T2" fmla="*/ 4 w 170"/>
                <a:gd name="T3" fmla="*/ 8 h 15"/>
                <a:gd name="T4" fmla="*/ 86 w 170"/>
                <a:gd name="T5" fmla="*/ 8 h 15"/>
                <a:gd name="T6" fmla="*/ 86 w 170"/>
                <a:gd name="T7" fmla="*/ 0 h 15"/>
                <a:gd name="T8" fmla="*/ 4 w 170"/>
                <a:gd name="T9" fmla="*/ 0 h 15"/>
                <a:gd name="T10" fmla="*/ 8 w 170"/>
                <a:gd name="T11" fmla="*/ 4 h 15"/>
                <a:gd name="T12" fmla="*/ 0 w 170"/>
                <a:gd name="T13" fmla="*/ 4 h 15"/>
                <a:gd name="T14" fmla="*/ 0 w 170"/>
                <a:gd name="T15" fmla="*/ 8 h 15"/>
                <a:gd name="T16" fmla="*/ 4 w 170"/>
                <a:gd name="T17" fmla="*/ 8 h 15"/>
                <a:gd name="T18" fmla="*/ 0 w 17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5">
                  <a:moveTo>
                    <a:pt x="0" y="8"/>
                  </a:moveTo>
                  <a:lnTo>
                    <a:pt x="8" y="15"/>
                  </a:lnTo>
                  <a:lnTo>
                    <a:pt x="170" y="15"/>
                  </a:lnTo>
                  <a:lnTo>
                    <a:pt x="17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3" name="Freeform 238"/>
            <p:cNvSpPr>
              <a:spLocks/>
            </p:cNvSpPr>
            <p:nvPr/>
          </p:nvSpPr>
          <p:spPr bwMode="auto">
            <a:xfrm>
              <a:off x="1026" y="3707"/>
              <a:ext cx="8" cy="109"/>
            </a:xfrm>
            <a:custGeom>
              <a:avLst/>
              <a:gdLst>
                <a:gd name="T0" fmla="*/ 4 w 15"/>
                <a:gd name="T1" fmla="*/ 0 h 219"/>
                <a:gd name="T2" fmla="*/ 0 w 15"/>
                <a:gd name="T3" fmla="*/ 3 h 219"/>
                <a:gd name="T4" fmla="*/ 0 w 15"/>
                <a:gd name="T5" fmla="*/ 109 h 219"/>
                <a:gd name="T6" fmla="*/ 8 w 15"/>
                <a:gd name="T7" fmla="*/ 109 h 219"/>
                <a:gd name="T8" fmla="*/ 8 w 15"/>
                <a:gd name="T9" fmla="*/ 3 h 219"/>
                <a:gd name="T10" fmla="*/ 4 w 15"/>
                <a:gd name="T11" fmla="*/ 7 h 219"/>
                <a:gd name="T12" fmla="*/ 4 w 15"/>
                <a:gd name="T13" fmla="*/ 0 h 219"/>
                <a:gd name="T14" fmla="*/ 0 w 15"/>
                <a:gd name="T15" fmla="*/ 0 h 219"/>
                <a:gd name="T16" fmla="*/ 0 w 15"/>
                <a:gd name="T17" fmla="*/ 3 h 219"/>
                <a:gd name="T18" fmla="*/ 4 w 15"/>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8" y="0"/>
                  </a:moveTo>
                  <a:lnTo>
                    <a:pt x="0" y="7"/>
                  </a:lnTo>
                  <a:lnTo>
                    <a:pt x="0" y="219"/>
                  </a:lnTo>
                  <a:lnTo>
                    <a:pt x="15" y="219"/>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4" name="Rectangle 239"/>
            <p:cNvSpPr>
              <a:spLocks noChangeArrowheads="1"/>
            </p:cNvSpPr>
            <p:nvPr/>
          </p:nvSpPr>
          <p:spPr bwMode="auto">
            <a:xfrm>
              <a:off x="968" y="3769"/>
              <a:ext cx="25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85" name="Freeform 240"/>
            <p:cNvSpPr>
              <a:spLocks/>
            </p:cNvSpPr>
            <p:nvPr/>
          </p:nvSpPr>
          <p:spPr bwMode="auto">
            <a:xfrm>
              <a:off x="968" y="3765"/>
              <a:ext cx="262" cy="8"/>
            </a:xfrm>
            <a:custGeom>
              <a:avLst/>
              <a:gdLst>
                <a:gd name="T0" fmla="*/ 262 w 525"/>
                <a:gd name="T1" fmla="*/ 5 h 15"/>
                <a:gd name="T2" fmla="*/ 259 w 525"/>
                <a:gd name="T3" fmla="*/ 0 h 15"/>
                <a:gd name="T4" fmla="*/ 0 w 525"/>
                <a:gd name="T5" fmla="*/ 0 h 15"/>
                <a:gd name="T6" fmla="*/ 0 w 525"/>
                <a:gd name="T7" fmla="*/ 8 h 15"/>
                <a:gd name="T8" fmla="*/ 259 w 525"/>
                <a:gd name="T9" fmla="*/ 8 h 15"/>
                <a:gd name="T10" fmla="*/ 255 w 525"/>
                <a:gd name="T11" fmla="*/ 5 h 15"/>
                <a:gd name="T12" fmla="*/ 262 w 525"/>
                <a:gd name="T13" fmla="*/ 5 h 15"/>
                <a:gd name="T14" fmla="*/ 262 w 525"/>
                <a:gd name="T15" fmla="*/ 0 h 15"/>
                <a:gd name="T16" fmla="*/ 259 w 525"/>
                <a:gd name="T17" fmla="*/ 0 h 15"/>
                <a:gd name="T18" fmla="*/ 262 w 525"/>
                <a:gd name="T19" fmla="*/ 5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5" h="15">
                  <a:moveTo>
                    <a:pt x="525" y="9"/>
                  </a:moveTo>
                  <a:lnTo>
                    <a:pt x="519" y="0"/>
                  </a:lnTo>
                  <a:lnTo>
                    <a:pt x="0" y="0"/>
                  </a:lnTo>
                  <a:lnTo>
                    <a:pt x="0" y="15"/>
                  </a:lnTo>
                  <a:lnTo>
                    <a:pt x="519" y="15"/>
                  </a:lnTo>
                  <a:lnTo>
                    <a:pt x="510" y="9"/>
                  </a:lnTo>
                  <a:lnTo>
                    <a:pt x="525" y="9"/>
                  </a:lnTo>
                  <a:lnTo>
                    <a:pt x="525" y="0"/>
                  </a:lnTo>
                  <a:lnTo>
                    <a:pt x="519" y="0"/>
                  </a:lnTo>
                  <a:lnTo>
                    <a:pt x="525"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6" name="Freeform 241"/>
            <p:cNvSpPr>
              <a:spLocks/>
            </p:cNvSpPr>
            <p:nvPr/>
          </p:nvSpPr>
          <p:spPr bwMode="auto">
            <a:xfrm>
              <a:off x="1223" y="3769"/>
              <a:ext cx="7" cy="17"/>
            </a:xfrm>
            <a:custGeom>
              <a:avLst/>
              <a:gdLst>
                <a:gd name="T0" fmla="*/ 4 w 15"/>
                <a:gd name="T1" fmla="*/ 17 h 33"/>
                <a:gd name="T2" fmla="*/ 7 w 15"/>
                <a:gd name="T3" fmla="*/ 13 h 33"/>
                <a:gd name="T4" fmla="*/ 7 w 15"/>
                <a:gd name="T5" fmla="*/ 0 h 33"/>
                <a:gd name="T6" fmla="*/ 0 w 15"/>
                <a:gd name="T7" fmla="*/ 0 h 33"/>
                <a:gd name="T8" fmla="*/ 0 w 15"/>
                <a:gd name="T9" fmla="*/ 13 h 33"/>
                <a:gd name="T10" fmla="*/ 4 w 15"/>
                <a:gd name="T11" fmla="*/ 9 h 33"/>
                <a:gd name="T12" fmla="*/ 4 w 15"/>
                <a:gd name="T13" fmla="*/ 17 h 33"/>
                <a:gd name="T14" fmla="*/ 7 w 15"/>
                <a:gd name="T15" fmla="*/ 17 h 33"/>
                <a:gd name="T16" fmla="*/ 7 w 15"/>
                <a:gd name="T17" fmla="*/ 13 h 33"/>
                <a:gd name="T18" fmla="*/ 4 w 15"/>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9" y="33"/>
                  </a:moveTo>
                  <a:lnTo>
                    <a:pt x="15" y="25"/>
                  </a:lnTo>
                  <a:lnTo>
                    <a:pt x="15" y="0"/>
                  </a:lnTo>
                  <a:lnTo>
                    <a:pt x="0" y="0"/>
                  </a:lnTo>
                  <a:lnTo>
                    <a:pt x="0" y="25"/>
                  </a:lnTo>
                  <a:lnTo>
                    <a:pt x="9" y="18"/>
                  </a:lnTo>
                  <a:lnTo>
                    <a:pt x="9" y="33"/>
                  </a:lnTo>
                  <a:lnTo>
                    <a:pt x="15" y="33"/>
                  </a:lnTo>
                  <a:lnTo>
                    <a:pt x="15" y="25"/>
                  </a:lnTo>
                  <a:lnTo>
                    <a:pt x="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7" name="Freeform 242"/>
            <p:cNvSpPr>
              <a:spLocks/>
            </p:cNvSpPr>
            <p:nvPr/>
          </p:nvSpPr>
          <p:spPr bwMode="auto">
            <a:xfrm>
              <a:off x="964" y="3778"/>
              <a:ext cx="263" cy="8"/>
            </a:xfrm>
            <a:custGeom>
              <a:avLst/>
              <a:gdLst>
                <a:gd name="T0" fmla="*/ 0 w 527"/>
                <a:gd name="T1" fmla="*/ 4 h 15"/>
                <a:gd name="T2" fmla="*/ 4 w 527"/>
                <a:gd name="T3" fmla="*/ 8 h 15"/>
                <a:gd name="T4" fmla="*/ 263 w 527"/>
                <a:gd name="T5" fmla="*/ 8 h 15"/>
                <a:gd name="T6" fmla="*/ 263 w 527"/>
                <a:gd name="T7" fmla="*/ 0 h 15"/>
                <a:gd name="T8" fmla="*/ 4 w 527"/>
                <a:gd name="T9" fmla="*/ 0 h 15"/>
                <a:gd name="T10" fmla="*/ 7 w 527"/>
                <a:gd name="T11" fmla="*/ 4 h 15"/>
                <a:gd name="T12" fmla="*/ 0 w 527"/>
                <a:gd name="T13" fmla="*/ 4 h 15"/>
                <a:gd name="T14" fmla="*/ 0 w 527"/>
                <a:gd name="T15" fmla="*/ 8 h 15"/>
                <a:gd name="T16" fmla="*/ 4 w 527"/>
                <a:gd name="T17" fmla="*/ 8 h 15"/>
                <a:gd name="T18" fmla="*/ 0 w 5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7" h="15">
                  <a:moveTo>
                    <a:pt x="0" y="7"/>
                  </a:moveTo>
                  <a:lnTo>
                    <a:pt x="8" y="15"/>
                  </a:lnTo>
                  <a:lnTo>
                    <a:pt x="527" y="15"/>
                  </a:lnTo>
                  <a:lnTo>
                    <a:pt x="527"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8" name="Freeform 243"/>
            <p:cNvSpPr>
              <a:spLocks/>
            </p:cNvSpPr>
            <p:nvPr/>
          </p:nvSpPr>
          <p:spPr bwMode="auto">
            <a:xfrm>
              <a:off x="964" y="3765"/>
              <a:ext cx="7" cy="17"/>
            </a:xfrm>
            <a:custGeom>
              <a:avLst/>
              <a:gdLst>
                <a:gd name="T0" fmla="*/ 4 w 15"/>
                <a:gd name="T1" fmla="*/ 0 h 34"/>
                <a:gd name="T2" fmla="*/ 0 w 15"/>
                <a:gd name="T3" fmla="*/ 5 h 34"/>
                <a:gd name="T4" fmla="*/ 0 w 15"/>
                <a:gd name="T5" fmla="*/ 17 h 34"/>
                <a:gd name="T6" fmla="*/ 7 w 15"/>
                <a:gd name="T7" fmla="*/ 17 h 34"/>
                <a:gd name="T8" fmla="*/ 7 w 15"/>
                <a:gd name="T9" fmla="*/ 5 h 34"/>
                <a:gd name="T10" fmla="*/ 4 w 15"/>
                <a:gd name="T11" fmla="*/ 8 h 34"/>
                <a:gd name="T12" fmla="*/ 4 w 15"/>
                <a:gd name="T13" fmla="*/ 0 h 34"/>
                <a:gd name="T14" fmla="*/ 0 w 15"/>
                <a:gd name="T15" fmla="*/ 0 h 34"/>
                <a:gd name="T16" fmla="*/ 0 w 15"/>
                <a:gd name="T17" fmla="*/ 5 h 34"/>
                <a:gd name="T18" fmla="*/ 4 w 15"/>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4">
                  <a:moveTo>
                    <a:pt x="8" y="0"/>
                  </a:moveTo>
                  <a:lnTo>
                    <a:pt x="0" y="9"/>
                  </a:lnTo>
                  <a:lnTo>
                    <a:pt x="0" y="34"/>
                  </a:lnTo>
                  <a:lnTo>
                    <a:pt x="15" y="34"/>
                  </a:lnTo>
                  <a:lnTo>
                    <a:pt x="15" y="9"/>
                  </a:lnTo>
                  <a:lnTo>
                    <a:pt x="8" y="15"/>
                  </a:lnTo>
                  <a:lnTo>
                    <a:pt x="8" y="0"/>
                  </a:lnTo>
                  <a:lnTo>
                    <a:pt x="0" y="0"/>
                  </a:lnTo>
                  <a:lnTo>
                    <a:pt x="0" y="9"/>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9" name="Rectangle 244"/>
            <p:cNvSpPr>
              <a:spLocks noChangeArrowheads="1"/>
            </p:cNvSpPr>
            <p:nvPr/>
          </p:nvSpPr>
          <p:spPr bwMode="auto">
            <a:xfrm>
              <a:off x="1172"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90" name="Freeform 245"/>
            <p:cNvSpPr>
              <a:spLocks/>
            </p:cNvSpPr>
            <p:nvPr/>
          </p:nvSpPr>
          <p:spPr bwMode="auto">
            <a:xfrm>
              <a:off x="1172"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3" y="0"/>
                  </a:lnTo>
                  <a:lnTo>
                    <a:pt x="0" y="0"/>
                  </a:lnTo>
                  <a:lnTo>
                    <a:pt x="0" y="15"/>
                  </a:lnTo>
                  <a:lnTo>
                    <a:pt x="33" y="15"/>
                  </a:lnTo>
                  <a:lnTo>
                    <a:pt x="25" y="8"/>
                  </a:lnTo>
                  <a:lnTo>
                    <a:pt x="42" y="8"/>
                  </a:lnTo>
                  <a:lnTo>
                    <a:pt x="42" y="0"/>
                  </a:lnTo>
                  <a:lnTo>
                    <a:pt x="33"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1" name="Freeform 246"/>
            <p:cNvSpPr>
              <a:spLocks/>
            </p:cNvSpPr>
            <p:nvPr/>
          </p:nvSpPr>
          <p:spPr bwMode="auto">
            <a:xfrm>
              <a:off x="1185" y="3780"/>
              <a:ext cx="8" cy="97"/>
            </a:xfrm>
            <a:custGeom>
              <a:avLst/>
              <a:gdLst>
                <a:gd name="T0" fmla="*/ 4 w 17"/>
                <a:gd name="T1" fmla="*/ 97 h 194"/>
                <a:gd name="T2" fmla="*/ 8 w 17"/>
                <a:gd name="T3" fmla="*/ 93 h 194"/>
                <a:gd name="T4" fmla="*/ 8 w 17"/>
                <a:gd name="T5" fmla="*/ 0 h 194"/>
                <a:gd name="T6" fmla="*/ 0 w 17"/>
                <a:gd name="T7" fmla="*/ 0 h 194"/>
                <a:gd name="T8" fmla="*/ 0 w 17"/>
                <a:gd name="T9" fmla="*/ 93 h 194"/>
                <a:gd name="T10" fmla="*/ 4 w 17"/>
                <a:gd name="T11" fmla="*/ 90 h 194"/>
                <a:gd name="T12" fmla="*/ 4 w 17"/>
                <a:gd name="T13" fmla="*/ 97 h 194"/>
                <a:gd name="T14" fmla="*/ 8 w 17"/>
                <a:gd name="T15" fmla="*/ 97 h 194"/>
                <a:gd name="T16" fmla="*/ 8 w 17"/>
                <a:gd name="T17" fmla="*/ 93 h 194"/>
                <a:gd name="T18" fmla="*/ 4 w 17"/>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94">
                  <a:moveTo>
                    <a:pt x="8" y="194"/>
                  </a:moveTo>
                  <a:lnTo>
                    <a:pt x="17" y="186"/>
                  </a:lnTo>
                  <a:lnTo>
                    <a:pt x="17" y="0"/>
                  </a:lnTo>
                  <a:lnTo>
                    <a:pt x="0" y="0"/>
                  </a:lnTo>
                  <a:lnTo>
                    <a:pt x="0" y="186"/>
                  </a:lnTo>
                  <a:lnTo>
                    <a:pt x="8" y="179"/>
                  </a:lnTo>
                  <a:lnTo>
                    <a:pt x="8" y="194"/>
                  </a:lnTo>
                  <a:lnTo>
                    <a:pt x="17" y="194"/>
                  </a:lnTo>
                  <a:lnTo>
                    <a:pt x="17"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2" name="Freeform 247"/>
            <p:cNvSpPr>
              <a:spLocks/>
            </p:cNvSpPr>
            <p:nvPr/>
          </p:nvSpPr>
          <p:spPr bwMode="auto">
            <a:xfrm>
              <a:off x="1168"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3" name="Freeform 248"/>
            <p:cNvSpPr>
              <a:spLocks/>
            </p:cNvSpPr>
            <p:nvPr/>
          </p:nvSpPr>
          <p:spPr bwMode="auto">
            <a:xfrm>
              <a:off x="1168"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4" name="Rectangle 249"/>
            <p:cNvSpPr>
              <a:spLocks noChangeArrowheads="1"/>
            </p:cNvSpPr>
            <p:nvPr/>
          </p:nvSpPr>
          <p:spPr bwMode="auto">
            <a:xfrm>
              <a:off x="1143"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395" name="Freeform 250"/>
            <p:cNvSpPr>
              <a:spLocks/>
            </p:cNvSpPr>
            <p:nvPr/>
          </p:nvSpPr>
          <p:spPr bwMode="auto">
            <a:xfrm>
              <a:off x="1143"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4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4" y="0"/>
                  </a:lnTo>
                  <a:lnTo>
                    <a:pt x="0" y="0"/>
                  </a:lnTo>
                  <a:lnTo>
                    <a:pt x="0" y="15"/>
                  </a:lnTo>
                  <a:lnTo>
                    <a:pt x="34" y="15"/>
                  </a:lnTo>
                  <a:lnTo>
                    <a:pt x="27" y="8"/>
                  </a:lnTo>
                  <a:lnTo>
                    <a:pt x="42" y="8"/>
                  </a:lnTo>
                  <a:lnTo>
                    <a:pt x="42" y="0"/>
                  </a:lnTo>
                  <a:lnTo>
                    <a:pt x="34"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6" name="Freeform 251"/>
            <p:cNvSpPr>
              <a:spLocks/>
            </p:cNvSpPr>
            <p:nvPr/>
          </p:nvSpPr>
          <p:spPr bwMode="auto">
            <a:xfrm>
              <a:off x="1156"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7" name="Freeform 252"/>
            <p:cNvSpPr>
              <a:spLocks/>
            </p:cNvSpPr>
            <p:nvPr/>
          </p:nvSpPr>
          <p:spPr bwMode="auto">
            <a:xfrm>
              <a:off x="1139" y="3869"/>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9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7"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8" name="Freeform 253"/>
            <p:cNvSpPr>
              <a:spLocks/>
            </p:cNvSpPr>
            <p:nvPr/>
          </p:nvSpPr>
          <p:spPr bwMode="auto">
            <a:xfrm>
              <a:off x="1139" y="3776"/>
              <a:ext cx="8" cy="97"/>
            </a:xfrm>
            <a:custGeom>
              <a:avLst/>
              <a:gdLst>
                <a:gd name="T0" fmla="*/ 4 w 17"/>
                <a:gd name="T1" fmla="*/ 0 h 194"/>
                <a:gd name="T2" fmla="*/ 0 w 17"/>
                <a:gd name="T3" fmla="*/ 4 h 194"/>
                <a:gd name="T4" fmla="*/ 0 w 17"/>
                <a:gd name="T5" fmla="*/ 97 h 194"/>
                <a:gd name="T6" fmla="*/ 8 w 17"/>
                <a:gd name="T7" fmla="*/ 97 h 194"/>
                <a:gd name="T8" fmla="*/ 8 w 17"/>
                <a:gd name="T9" fmla="*/ 4 h 194"/>
                <a:gd name="T10" fmla="*/ 4 w 17"/>
                <a:gd name="T11" fmla="*/ 8 h 194"/>
                <a:gd name="T12" fmla="*/ 4 w 17"/>
                <a:gd name="T13" fmla="*/ 0 h 194"/>
                <a:gd name="T14" fmla="*/ 0 w 17"/>
                <a:gd name="T15" fmla="*/ 0 h 194"/>
                <a:gd name="T16" fmla="*/ 0 w 17"/>
                <a:gd name="T17" fmla="*/ 4 h 194"/>
                <a:gd name="T18" fmla="*/ 4 w 17"/>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94">
                  <a:moveTo>
                    <a:pt x="8" y="0"/>
                  </a:moveTo>
                  <a:lnTo>
                    <a:pt x="0" y="8"/>
                  </a:lnTo>
                  <a:lnTo>
                    <a:pt x="0" y="194"/>
                  </a:lnTo>
                  <a:lnTo>
                    <a:pt x="17" y="194"/>
                  </a:lnTo>
                  <a:lnTo>
                    <a:pt x="17"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9" name="Rectangle 254"/>
            <p:cNvSpPr>
              <a:spLocks noChangeArrowheads="1"/>
            </p:cNvSpPr>
            <p:nvPr/>
          </p:nvSpPr>
          <p:spPr bwMode="auto">
            <a:xfrm>
              <a:off x="1114"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00" name="Freeform 255"/>
            <p:cNvSpPr>
              <a:spLocks/>
            </p:cNvSpPr>
            <p:nvPr/>
          </p:nvSpPr>
          <p:spPr bwMode="auto">
            <a:xfrm>
              <a:off x="1114" y="3776"/>
              <a:ext cx="21" cy="8"/>
            </a:xfrm>
            <a:custGeom>
              <a:avLst/>
              <a:gdLst>
                <a:gd name="T0" fmla="*/ 21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1 w 41"/>
                <a:gd name="T13" fmla="*/ 4 h 15"/>
                <a:gd name="T14" fmla="*/ 21 w 41"/>
                <a:gd name="T15" fmla="*/ 0 h 15"/>
                <a:gd name="T16" fmla="*/ 17 w 41"/>
                <a:gd name="T17" fmla="*/ 0 h 15"/>
                <a:gd name="T18" fmla="*/ 21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3" y="0"/>
                  </a:lnTo>
                  <a:lnTo>
                    <a:pt x="0" y="0"/>
                  </a:lnTo>
                  <a:lnTo>
                    <a:pt x="0" y="15"/>
                  </a:lnTo>
                  <a:lnTo>
                    <a:pt x="33" y="15"/>
                  </a:lnTo>
                  <a:lnTo>
                    <a:pt x="26" y="8"/>
                  </a:lnTo>
                  <a:lnTo>
                    <a:pt x="41" y="8"/>
                  </a:lnTo>
                  <a:lnTo>
                    <a:pt x="41" y="0"/>
                  </a:lnTo>
                  <a:lnTo>
                    <a:pt x="33"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1" name="Freeform 256"/>
            <p:cNvSpPr>
              <a:spLocks/>
            </p:cNvSpPr>
            <p:nvPr/>
          </p:nvSpPr>
          <p:spPr bwMode="auto">
            <a:xfrm>
              <a:off x="1128" y="3780"/>
              <a:ext cx="7" cy="97"/>
            </a:xfrm>
            <a:custGeom>
              <a:avLst/>
              <a:gdLst>
                <a:gd name="T0" fmla="*/ 3 w 15"/>
                <a:gd name="T1" fmla="*/ 97 h 194"/>
                <a:gd name="T2" fmla="*/ 7 w 15"/>
                <a:gd name="T3" fmla="*/ 93 h 194"/>
                <a:gd name="T4" fmla="*/ 7 w 15"/>
                <a:gd name="T5" fmla="*/ 0 h 194"/>
                <a:gd name="T6" fmla="*/ 0 w 15"/>
                <a:gd name="T7" fmla="*/ 0 h 194"/>
                <a:gd name="T8" fmla="*/ 0 w 15"/>
                <a:gd name="T9" fmla="*/ 93 h 194"/>
                <a:gd name="T10" fmla="*/ 3 w 15"/>
                <a:gd name="T11" fmla="*/ 90 h 194"/>
                <a:gd name="T12" fmla="*/ 3 w 15"/>
                <a:gd name="T13" fmla="*/ 97 h 194"/>
                <a:gd name="T14" fmla="*/ 7 w 15"/>
                <a:gd name="T15" fmla="*/ 97 h 194"/>
                <a:gd name="T16" fmla="*/ 7 w 15"/>
                <a:gd name="T17" fmla="*/ 93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2" name="Freeform 257"/>
            <p:cNvSpPr>
              <a:spLocks/>
            </p:cNvSpPr>
            <p:nvPr/>
          </p:nvSpPr>
          <p:spPr bwMode="auto">
            <a:xfrm>
              <a:off x="1111" y="3869"/>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7"/>
                  </a:moveTo>
                  <a:lnTo>
                    <a:pt x="7" y="15"/>
                  </a:lnTo>
                  <a:lnTo>
                    <a:pt x="40" y="15"/>
                  </a:lnTo>
                  <a:lnTo>
                    <a:pt x="40"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3" name="Freeform 258"/>
            <p:cNvSpPr>
              <a:spLocks/>
            </p:cNvSpPr>
            <p:nvPr/>
          </p:nvSpPr>
          <p:spPr bwMode="auto">
            <a:xfrm>
              <a:off x="1111" y="3776"/>
              <a:ext cx="7" cy="97"/>
            </a:xfrm>
            <a:custGeom>
              <a:avLst/>
              <a:gdLst>
                <a:gd name="T0" fmla="*/ 3 w 15"/>
                <a:gd name="T1" fmla="*/ 0 h 194"/>
                <a:gd name="T2" fmla="*/ 0 w 15"/>
                <a:gd name="T3" fmla="*/ 4 h 194"/>
                <a:gd name="T4" fmla="*/ 0 w 15"/>
                <a:gd name="T5" fmla="*/ 97 h 194"/>
                <a:gd name="T6" fmla="*/ 7 w 15"/>
                <a:gd name="T7" fmla="*/ 97 h 194"/>
                <a:gd name="T8" fmla="*/ 7 w 15"/>
                <a:gd name="T9" fmla="*/ 4 h 194"/>
                <a:gd name="T10" fmla="*/ 3 w 15"/>
                <a:gd name="T11" fmla="*/ 8 h 194"/>
                <a:gd name="T12" fmla="*/ 3 w 15"/>
                <a:gd name="T13" fmla="*/ 0 h 194"/>
                <a:gd name="T14" fmla="*/ 0 w 15"/>
                <a:gd name="T15" fmla="*/ 0 h 194"/>
                <a:gd name="T16" fmla="*/ 0 w 15"/>
                <a:gd name="T17" fmla="*/ 4 h 194"/>
                <a:gd name="T18" fmla="*/ 3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0"/>
                  </a:moveTo>
                  <a:lnTo>
                    <a:pt x="0" y="8"/>
                  </a:lnTo>
                  <a:lnTo>
                    <a:pt x="0" y="194"/>
                  </a:lnTo>
                  <a:lnTo>
                    <a:pt x="15" y="194"/>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4" name="Rectangle 259"/>
            <p:cNvSpPr>
              <a:spLocks noChangeArrowheads="1"/>
            </p:cNvSpPr>
            <p:nvPr/>
          </p:nvSpPr>
          <p:spPr bwMode="auto">
            <a:xfrm>
              <a:off x="1086"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05" name="Freeform 260"/>
            <p:cNvSpPr>
              <a:spLocks/>
            </p:cNvSpPr>
            <p:nvPr/>
          </p:nvSpPr>
          <p:spPr bwMode="auto">
            <a:xfrm>
              <a:off x="1086" y="3776"/>
              <a:ext cx="21" cy="8"/>
            </a:xfrm>
            <a:custGeom>
              <a:avLst/>
              <a:gdLst>
                <a:gd name="T0" fmla="*/ 21 w 43"/>
                <a:gd name="T1" fmla="*/ 4 h 15"/>
                <a:gd name="T2" fmla="*/ 18 w 43"/>
                <a:gd name="T3" fmla="*/ 0 h 15"/>
                <a:gd name="T4" fmla="*/ 0 w 43"/>
                <a:gd name="T5" fmla="*/ 0 h 15"/>
                <a:gd name="T6" fmla="*/ 0 w 43"/>
                <a:gd name="T7" fmla="*/ 8 h 15"/>
                <a:gd name="T8" fmla="*/ 18 w 43"/>
                <a:gd name="T9" fmla="*/ 8 h 15"/>
                <a:gd name="T10" fmla="*/ 14 w 43"/>
                <a:gd name="T11" fmla="*/ 4 h 15"/>
                <a:gd name="T12" fmla="*/ 21 w 43"/>
                <a:gd name="T13" fmla="*/ 4 h 15"/>
                <a:gd name="T14" fmla="*/ 21 w 43"/>
                <a:gd name="T15" fmla="*/ 0 h 15"/>
                <a:gd name="T16" fmla="*/ 18 w 43"/>
                <a:gd name="T17" fmla="*/ 0 h 15"/>
                <a:gd name="T18" fmla="*/ 21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43" y="8"/>
                  </a:moveTo>
                  <a:lnTo>
                    <a:pt x="36" y="0"/>
                  </a:lnTo>
                  <a:lnTo>
                    <a:pt x="0" y="0"/>
                  </a:lnTo>
                  <a:lnTo>
                    <a:pt x="0" y="15"/>
                  </a:lnTo>
                  <a:lnTo>
                    <a:pt x="36" y="15"/>
                  </a:lnTo>
                  <a:lnTo>
                    <a:pt x="28" y="8"/>
                  </a:lnTo>
                  <a:lnTo>
                    <a:pt x="43" y="8"/>
                  </a:lnTo>
                  <a:lnTo>
                    <a:pt x="43" y="0"/>
                  </a:lnTo>
                  <a:lnTo>
                    <a:pt x="36" y="0"/>
                  </a:lnTo>
                  <a:lnTo>
                    <a:pt x="4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6" name="Freeform 261"/>
            <p:cNvSpPr>
              <a:spLocks/>
            </p:cNvSpPr>
            <p:nvPr/>
          </p:nvSpPr>
          <p:spPr bwMode="auto">
            <a:xfrm>
              <a:off x="1099"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7" name="Freeform 262"/>
            <p:cNvSpPr>
              <a:spLocks/>
            </p:cNvSpPr>
            <p:nvPr/>
          </p:nvSpPr>
          <p:spPr bwMode="auto">
            <a:xfrm>
              <a:off x="1082" y="3869"/>
              <a:ext cx="21" cy="8"/>
            </a:xfrm>
            <a:custGeom>
              <a:avLst/>
              <a:gdLst>
                <a:gd name="T0" fmla="*/ 0 w 43"/>
                <a:gd name="T1" fmla="*/ 4 h 15"/>
                <a:gd name="T2" fmla="*/ 3 w 43"/>
                <a:gd name="T3" fmla="*/ 8 h 15"/>
                <a:gd name="T4" fmla="*/ 21 w 43"/>
                <a:gd name="T5" fmla="*/ 8 h 15"/>
                <a:gd name="T6" fmla="*/ 21 w 43"/>
                <a:gd name="T7" fmla="*/ 0 h 15"/>
                <a:gd name="T8" fmla="*/ 3 w 43"/>
                <a:gd name="T9" fmla="*/ 0 h 15"/>
                <a:gd name="T10" fmla="*/ 7 w 43"/>
                <a:gd name="T11" fmla="*/ 4 h 15"/>
                <a:gd name="T12" fmla="*/ 0 w 43"/>
                <a:gd name="T13" fmla="*/ 4 h 15"/>
                <a:gd name="T14" fmla="*/ 0 w 43"/>
                <a:gd name="T15" fmla="*/ 8 h 15"/>
                <a:gd name="T16" fmla="*/ 3 w 43"/>
                <a:gd name="T17" fmla="*/ 8 h 15"/>
                <a:gd name="T18" fmla="*/ 0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0" y="7"/>
                  </a:moveTo>
                  <a:lnTo>
                    <a:pt x="7" y="15"/>
                  </a:lnTo>
                  <a:lnTo>
                    <a:pt x="43" y="15"/>
                  </a:lnTo>
                  <a:lnTo>
                    <a:pt x="43"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8" name="Freeform 263"/>
            <p:cNvSpPr>
              <a:spLocks/>
            </p:cNvSpPr>
            <p:nvPr/>
          </p:nvSpPr>
          <p:spPr bwMode="auto">
            <a:xfrm>
              <a:off x="1082" y="3776"/>
              <a:ext cx="8" cy="97"/>
            </a:xfrm>
            <a:custGeom>
              <a:avLst/>
              <a:gdLst>
                <a:gd name="T0" fmla="*/ 4 w 15"/>
                <a:gd name="T1" fmla="*/ 0 h 194"/>
                <a:gd name="T2" fmla="*/ 0 w 15"/>
                <a:gd name="T3" fmla="*/ 4 h 194"/>
                <a:gd name="T4" fmla="*/ 0 w 15"/>
                <a:gd name="T5" fmla="*/ 97 h 194"/>
                <a:gd name="T6" fmla="*/ 8 w 15"/>
                <a:gd name="T7" fmla="*/ 97 h 194"/>
                <a:gd name="T8" fmla="*/ 8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0"/>
                  </a:moveTo>
                  <a:lnTo>
                    <a:pt x="0" y="8"/>
                  </a:lnTo>
                  <a:lnTo>
                    <a:pt x="0" y="194"/>
                  </a:lnTo>
                  <a:lnTo>
                    <a:pt x="15" y="194"/>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9" name="Rectangle 264"/>
            <p:cNvSpPr>
              <a:spLocks noChangeArrowheads="1"/>
            </p:cNvSpPr>
            <p:nvPr/>
          </p:nvSpPr>
          <p:spPr bwMode="auto">
            <a:xfrm>
              <a:off x="1058"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10" name="Freeform 265"/>
            <p:cNvSpPr>
              <a:spLocks/>
            </p:cNvSpPr>
            <p:nvPr/>
          </p:nvSpPr>
          <p:spPr bwMode="auto">
            <a:xfrm>
              <a:off x="1058" y="3776"/>
              <a:ext cx="20" cy="8"/>
            </a:xfrm>
            <a:custGeom>
              <a:avLst/>
              <a:gdLst>
                <a:gd name="T0" fmla="*/ 20 w 40"/>
                <a:gd name="T1" fmla="*/ 4 h 15"/>
                <a:gd name="T2" fmla="*/ 17 w 40"/>
                <a:gd name="T3" fmla="*/ 0 h 15"/>
                <a:gd name="T4" fmla="*/ 0 w 40"/>
                <a:gd name="T5" fmla="*/ 0 h 15"/>
                <a:gd name="T6" fmla="*/ 0 w 40"/>
                <a:gd name="T7" fmla="*/ 8 h 15"/>
                <a:gd name="T8" fmla="*/ 17 w 40"/>
                <a:gd name="T9" fmla="*/ 8 h 15"/>
                <a:gd name="T10" fmla="*/ 13 w 40"/>
                <a:gd name="T11" fmla="*/ 4 h 15"/>
                <a:gd name="T12" fmla="*/ 20 w 40"/>
                <a:gd name="T13" fmla="*/ 4 h 15"/>
                <a:gd name="T14" fmla="*/ 20 w 40"/>
                <a:gd name="T15" fmla="*/ 0 h 15"/>
                <a:gd name="T16" fmla="*/ 17 w 40"/>
                <a:gd name="T17" fmla="*/ 0 h 15"/>
                <a:gd name="T18" fmla="*/ 2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40" y="8"/>
                  </a:moveTo>
                  <a:lnTo>
                    <a:pt x="33" y="0"/>
                  </a:lnTo>
                  <a:lnTo>
                    <a:pt x="0" y="0"/>
                  </a:lnTo>
                  <a:lnTo>
                    <a:pt x="0" y="15"/>
                  </a:lnTo>
                  <a:lnTo>
                    <a:pt x="33" y="15"/>
                  </a:lnTo>
                  <a:lnTo>
                    <a:pt x="25" y="8"/>
                  </a:lnTo>
                  <a:lnTo>
                    <a:pt x="40" y="8"/>
                  </a:lnTo>
                  <a:lnTo>
                    <a:pt x="40" y="0"/>
                  </a:lnTo>
                  <a:lnTo>
                    <a:pt x="33" y="0"/>
                  </a:lnTo>
                  <a:lnTo>
                    <a:pt x="4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1" name="Freeform 266"/>
            <p:cNvSpPr>
              <a:spLocks/>
            </p:cNvSpPr>
            <p:nvPr/>
          </p:nvSpPr>
          <p:spPr bwMode="auto">
            <a:xfrm>
              <a:off x="1071" y="3780"/>
              <a:ext cx="7" cy="97"/>
            </a:xfrm>
            <a:custGeom>
              <a:avLst/>
              <a:gdLst>
                <a:gd name="T0" fmla="*/ 4 w 15"/>
                <a:gd name="T1" fmla="*/ 97 h 194"/>
                <a:gd name="T2" fmla="*/ 7 w 15"/>
                <a:gd name="T3" fmla="*/ 93 h 194"/>
                <a:gd name="T4" fmla="*/ 7 w 15"/>
                <a:gd name="T5" fmla="*/ 0 h 194"/>
                <a:gd name="T6" fmla="*/ 0 w 15"/>
                <a:gd name="T7" fmla="*/ 0 h 194"/>
                <a:gd name="T8" fmla="*/ 0 w 15"/>
                <a:gd name="T9" fmla="*/ 93 h 194"/>
                <a:gd name="T10" fmla="*/ 4 w 15"/>
                <a:gd name="T11" fmla="*/ 90 h 194"/>
                <a:gd name="T12" fmla="*/ 4 w 15"/>
                <a:gd name="T13" fmla="*/ 97 h 194"/>
                <a:gd name="T14" fmla="*/ 7 w 15"/>
                <a:gd name="T15" fmla="*/ 97 h 194"/>
                <a:gd name="T16" fmla="*/ 7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2" name="Freeform 267"/>
            <p:cNvSpPr>
              <a:spLocks/>
            </p:cNvSpPr>
            <p:nvPr/>
          </p:nvSpPr>
          <p:spPr bwMode="auto">
            <a:xfrm>
              <a:off x="1054"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3" name="Freeform 268"/>
            <p:cNvSpPr>
              <a:spLocks/>
            </p:cNvSpPr>
            <p:nvPr/>
          </p:nvSpPr>
          <p:spPr bwMode="auto">
            <a:xfrm>
              <a:off x="1054"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4" name="Rectangle 269"/>
            <p:cNvSpPr>
              <a:spLocks noChangeArrowheads="1"/>
            </p:cNvSpPr>
            <p:nvPr/>
          </p:nvSpPr>
          <p:spPr bwMode="auto">
            <a:xfrm>
              <a:off x="1029"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15" name="Freeform 270"/>
            <p:cNvSpPr>
              <a:spLocks/>
            </p:cNvSpPr>
            <p:nvPr/>
          </p:nvSpPr>
          <p:spPr bwMode="auto">
            <a:xfrm>
              <a:off x="1029" y="3776"/>
              <a:ext cx="21" cy="8"/>
            </a:xfrm>
            <a:custGeom>
              <a:avLst/>
              <a:gdLst>
                <a:gd name="T0" fmla="*/ 21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1 w 42"/>
                <a:gd name="T13" fmla="*/ 4 h 15"/>
                <a:gd name="T14" fmla="*/ 21 w 42"/>
                <a:gd name="T15" fmla="*/ 0 h 15"/>
                <a:gd name="T16" fmla="*/ 17 w 42"/>
                <a:gd name="T17" fmla="*/ 0 h 15"/>
                <a:gd name="T18" fmla="*/ 21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8"/>
                  </a:moveTo>
                  <a:lnTo>
                    <a:pt x="34" y="0"/>
                  </a:lnTo>
                  <a:lnTo>
                    <a:pt x="0" y="0"/>
                  </a:lnTo>
                  <a:lnTo>
                    <a:pt x="0" y="15"/>
                  </a:lnTo>
                  <a:lnTo>
                    <a:pt x="34" y="15"/>
                  </a:lnTo>
                  <a:lnTo>
                    <a:pt x="26" y="8"/>
                  </a:lnTo>
                  <a:lnTo>
                    <a:pt x="42" y="8"/>
                  </a:lnTo>
                  <a:lnTo>
                    <a:pt x="42" y="0"/>
                  </a:lnTo>
                  <a:lnTo>
                    <a:pt x="34" y="0"/>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6" name="Freeform 271"/>
            <p:cNvSpPr>
              <a:spLocks/>
            </p:cNvSpPr>
            <p:nvPr/>
          </p:nvSpPr>
          <p:spPr bwMode="auto">
            <a:xfrm>
              <a:off x="1042" y="3780"/>
              <a:ext cx="8" cy="97"/>
            </a:xfrm>
            <a:custGeom>
              <a:avLst/>
              <a:gdLst>
                <a:gd name="T0" fmla="*/ 4 w 16"/>
                <a:gd name="T1" fmla="*/ 97 h 194"/>
                <a:gd name="T2" fmla="*/ 8 w 16"/>
                <a:gd name="T3" fmla="*/ 93 h 194"/>
                <a:gd name="T4" fmla="*/ 8 w 16"/>
                <a:gd name="T5" fmla="*/ 0 h 194"/>
                <a:gd name="T6" fmla="*/ 0 w 16"/>
                <a:gd name="T7" fmla="*/ 0 h 194"/>
                <a:gd name="T8" fmla="*/ 0 w 16"/>
                <a:gd name="T9" fmla="*/ 93 h 194"/>
                <a:gd name="T10" fmla="*/ 4 w 16"/>
                <a:gd name="T11" fmla="*/ 90 h 194"/>
                <a:gd name="T12" fmla="*/ 4 w 16"/>
                <a:gd name="T13" fmla="*/ 97 h 194"/>
                <a:gd name="T14" fmla="*/ 8 w 16"/>
                <a:gd name="T15" fmla="*/ 97 h 194"/>
                <a:gd name="T16" fmla="*/ 8 w 16"/>
                <a:gd name="T17" fmla="*/ 93 h 194"/>
                <a:gd name="T18" fmla="*/ 4 w 16"/>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4">
                  <a:moveTo>
                    <a:pt x="8" y="194"/>
                  </a:moveTo>
                  <a:lnTo>
                    <a:pt x="16" y="186"/>
                  </a:lnTo>
                  <a:lnTo>
                    <a:pt x="16" y="0"/>
                  </a:lnTo>
                  <a:lnTo>
                    <a:pt x="0" y="0"/>
                  </a:lnTo>
                  <a:lnTo>
                    <a:pt x="0" y="186"/>
                  </a:lnTo>
                  <a:lnTo>
                    <a:pt x="8" y="179"/>
                  </a:lnTo>
                  <a:lnTo>
                    <a:pt x="8" y="194"/>
                  </a:lnTo>
                  <a:lnTo>
                    <a:pt x="16" y="194"/>
                  </a:lnTo>
                  <a:lnTo>
                    <a:pt x="16"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7" name="Freeform 272"/>
            <p:cNvSpPr>
              <a:spLocks/>
            </p:cNvSpPr>
            <p:nvPr/>
          </p:nvSpPr>
          <p:spPr bwMode="auto">
            <a:xfrm>
              <a:off x="1025" y="3869"/>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8" name="Freeform 273"/>
            <p:cNvSpPr>
              <a:spLocks/>
            </p:cNvSpPr>
            <p:nvPr/>
          </p:nvSpPr>
          <p:spPr bwMode="auto">
            <a:xfrm>
              <a:off x="1025" y="3776"/>
              <a:ext cx="8" cy="97"/>
            </a:xfrm>
            <a:custGeom>
              <a:avLst/>
              <a:gdLst>
                <a:gd name="T0" fmla="*/ 4 w 15"/>
                <a:gd name="T1" fmla="*/ 0 h 194"/>
                <a:gd name="T2" fmla="*/ 0 w 15"/>
                <a:gd name="T3" fmla="*/ 4 h 194"/>
                <a:gd name="T4" fmla="*/ 0 w 15"/>
                <a:gd name="T5" fmla="*/ 97 h 194"/>
                <a:gd name="T6" fmla="*/ 8 w 15"/>
                <a:gd name="T7" fmla="*/ 97 h 194"/>
                <a:gd name="T8" fmla="*/ 8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9" name="Rectangle 274"/>
            <p:cNvSpPr>
              <a:spLocks noChangeArrowheads="1"/>
            </p:cNvSpPr>
            <p:nvPr/>
          </p:nvSpPr>
          <p:spPr bwMode="auto">
            <a:xfrm>
              <a:off x="1000" y="3780"/>
              <a:ext cx="17"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20" name="Freeform 275"/>
            <p:cNvSpPr>
              <a:spLocks/>
            </p:cNvSpPr>
            <p:nvPr/>
          </p:nvSpPr>
          <p:spPr bwMode="auto">
            <a:xfrm>
              <a:off x="1000" y="3776"/>
              <a:ext cx="21" cy="8"/>
            </a:xfrm>
            <a:custGeom>
              <a:avLst/>
              <a:gdLst>
                <a:gd name="T0" fmla="*/ 21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1 w 41"/>
                <a:gd name="T13" fmla="*/ 4 h 15"/>
                <a:gd name="T14" fmla="*/ 21 w 41"/>
                <a:gd name="T15" fmla="*/ 0 h 15"/>
                <a:gd name="T16" fmla="*/ 17 w 41"/>
                <a:gd name="T17" fmla="*/ 0 h 15"/>
                <a:gd name="T18" fmla="*/ 21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3" y="0"/>
                  </a:lnTo>
                  <a:lnTo>
                    <a:pt x="0" y="0"/>
                  </a:lnTo>
                  <a:lnTo>
                    <a:pt x="0" y="15"/>
                  </a:lnTo>
                  <a:lnTo>
                    <a:pt x="33" y="15"/>
                  </a:lnTo>
                  <a:lnTo>
                    <a:pt x="26" y="8"/>
                  </a:lnTo>
                  <a:lnTo>
                    <a:pt x="41" y="8"/>
                  </a:lnTo>
                  <a:lnTo>
                    <a:pt x="41" y="0"/>
                  </a:lnTo>
                  <a:lnTo>
                    <a:pt x="33"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1" name="Freeform 276"/>
            <p:cNvSpPr>
              <a:spLocks/>
            </p:cNvSpPr>
            <p:nvPr/>
          </p:nvSpPr>
          <p:spPr bwMode="auto">
            <a:xfrm>
              <a:off x="1014" y="3780"/>
              <a:ext cx="7" cy="97"/>
            </a:xfrm>
            <a:custGeom>
              <a:avLst/>
              <a:gdLst>
                <a:gd name="T0" fmla="*/ 3 w 15"/>
                <a:gd name="T1" fmla="*/ 97 h 194"/>
                <a:gd name="T2" fmla="*/ 7 w 15"/>
                <a:gd name="T3" fmla="*/ 93 h 194"/>
                <a:gd name="T4" fmla="*/ 7 w 15"/>
                <a:gd name="T5" fmla="*/ 0 h 194"/>
                <a:gd name="T6" fmla="*/ 0 w 15"/>
                <a:gd name="T7" fmla="*/ 0 h 194"/>
                <a:gd name="T8" fmla="*/ 0 w 15"/>
                <a:gd name="T9" fmla="*/ 93 h 194"/>
                <a:gd name="T10" fmla="*/ 3 w 15"/>
                <a:gd name="T11" fmla="*/ 90 h 194"/>
                <a:gd name="T12" fmla="*/ 3 w 15"/>
                <a:gd name="T13" fmla="*/ 97 h 194"/>
                <a:gd name="T14" fmla="*/ 7 w 15"/>
                <a:gd name="T15" fmla="*/ 97 h 194"/>
                <a:gd name="T16" fmla="*/ 7 w 15"/>
                <a:gd name="T17" fmla="*/ 93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6"/>
                  </a:lnTo>
                  <a:lnTo>
                    <a:pt x="15" y="0"/>
                  </a:lnTo>
                  <a:lnTo>
                    <a:pt x="0" y="0"/>
                  </a:lnTo>
                  <a:lnTo>
                    <a:pt x="0" y="186"/>
                  </a:lnTo>
                  <a:lnTo>
                    <a:pt x="7" y="179"/>
                  </a:lnTo>
                  <a:lnTo>
                    <a:pt x="7" y="194"/>
                  </a:lnTo>
                  <a:lnTo>
                    <a:pt x="15" y="194"/>
                  </a:lnTo>
                  <a:lnTo>
                    <a:pt x="15" y="186"/>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2" name="Freeform 277"/>
            <p:cNvSpPr>
              <a:spLocks/>
            </p:cNvSpPr>
            <p:nvPr/>
          </p:nvSpPr>
          <p:spPr bwMode="auto">
            <a:xfrm>
              <a:off x="996" y="3869"/>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7"/>
                  </a:moveTo>
                  <a:lnTo>
                    <a:pt x="8" y="15"/>
                  </a:lnTo>
                  <a:lnTo>
                    <a:pt x="41" y="15"/>
                  </a:lnTo>
                  <a:lnTo>
                    <a:pt x="41" y="0"/>
                  </a:lnTo>
                  <a:lnTo>
                    <a:pt x="8" y="0"/>
                  </a:lnTo>
                  <a:lnTo>
                    <a:pt x="16"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3" name="Freeform 278"/>
            <p:cNvSpPr>
              <a:spLocks/>
            </p:cNvSpPr>
            <p:nvPr/>
          </p:nvSpPr>
          <p:spPr bwMode="auto">
            <a:xfrm>
              <a:off x="996" y="3776"/>
              <a:ext cx="8" cy="97"/>
            </a:xfrm>
            <a:custGeom>
              <a:avLst/>
              <a:gdLst>
                <a:gd name="T0" fmla="*/ 4 w 16"/>
                <a:gd name="T1" fmla="*/ 0 h 194"/>
                <a:gd name="T2" fmla="*/ 0 w 16"/>
                <a:gd name="T3" fmla="*/ 4 h 194"/>
                <a:gd name="T4" fmla="*/ 0 w 16"/>
                <a:gd name="T5" fmla="*/ 97 h 194"/>
                <a:gd name="T6" fmla="*/ 8 w 16"/>
                <a:gd name="T7" fmla="*/ 97 h 194"/>
                <a:gd name="T8" fmla="*/ 8 w 16"/>
                <a:gd name="T9" fmla="*/ 4 h 194"/>
                <a:gd name="T10" fmla="*/ 4 w 16"/>
                <a:gd name="T11" fmla="*/ 8 h 194"/>
                <a:gd name="T12" fmla="*/ 4 w 16"/>
                <a:gd name="T13" fmla="*/ 0 h 194"/>
                <a:gd name="T14" fmla="*/ 0 w 16"/>
                <a:gd name="T15" fmla="*/ 0 h 194"/>
                <a:gd name="T16" fmla="*/ 0 w 16"/>
                <a:gd name="T17" fmla="*/ 4 h 194"/>
                <a:gd name="T18" fmla="*/ 4 w 16"/>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4">
                  <a:moveTo>
                    <a:pt x="8" y="0"/>
                  </a:moveTo>
                  <a:lnTo>
                    <a:pt x="0" y="8"/>
                  </a:lnTo>
                  <a:lnTo>
                    <a:pt x="0" y="194"/>
                  </a:lnTo>
                  <a:lnTo>
                    <a:pt x="16" y="194"/>
                  </a:lnTo>
                  <a:lnTo>
                    <a:pt x="16"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4" name="Rectangle 279"/>
            <p:cNvSpPr>
              <a:spLocks noChangeArrowheads="1"/>
            </p:cNvSpPr>
            <p:nvPr/>
          </p:nvSpPr>
          <p:spPr bwMode="auto">
            <a:xfrm>
              <a:off x="969" y="3780"/>
              <a:ext cx="16" cy="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25" name="Freeform 280"/>
            <p:cNvSpPr>
              <a:spLocks/>
            </p:cNvSpPr>
            <p:nvPr/>
          </p:nvSpPr>
          <p:spPr bwMode="auto">
            <a:xfrm>
              <a:off x="969" y="3776"/>
              <a:ext cx="20" cy="8"/>
            </a:xfrm>
            <a:custGeom>
              <a:avLst/>
              <a:gdLst>
                <a:gd name="T0" fmla="*/ 20 w 41"/>
                <a:gd name="T1" fmla="*/ 4 h 15"/>
                <a:gd name="T2" fmla="*/ 17 w 41"/>
                <a:gd name="T3" fmla="*/ 0 h 15"/>
                <a:gd name="T4" fmla="*/ 0 w 41"/>
                <a:gd name="T5" fmla="*/ 0 h 15"/>
                <a:gd name="T6" fmla="*/ 0 w 41"/>
                <a:gd name="T7" fmla="*/ 8 h 15"/>
                <a:gd name="T8" fmla="*/ 17 w 41"/>
                <a:gd name="T9" fmla="*/ 8 h 15"/>
                <a:gd name="T10" fmla="*/ 13 w 41"/>
                <a:gd name="T11" fmla="*/ 4 h 15"/>
                <a:gd name="T12" fmla="*/ 20 w 41"/>
                <a:gd name="T13" fmla="*/ 4 h 15"/>
                <a:gd name="T14" fmla="*/ 20 w 41"/>
                <a:gd name="T15" fmla="*/ 0 h 15"/>
                <a:gd name="T16" fmla="*/ 17 w 41"/>
                <a:gd name="T17" fmla="*/ 0 h 15"/>
                <a:gd name="T18" fmla="*/ 2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8"/>
                  </a:moveTo>
                  <a:lnTo>
                    <a:pt x="34" y="0"/>
                  </a:lnTo>
                  <a:lnTo>
                    <a:pt x="0" y="0"/>
                  </a:lnTo>
                  <a:lnTo>
                    <a:pt x="0" y="15"/>
                  </a:lnTo>
                  <a:lnTo>
                    <a:pt x="34" y="15"/>
                  </a:lnTo>
                  <a:lnTo>
                    <a:pt x="26" y="8"/>
                  </a:lnTo>
                  <a:lnTo>
                    <a:pt x="41" y="8"/>
                  </a:lnTo>
                  <a:lnTo>
                    <a:pt x="41" y="0"/>
                  </a:lnTo>
                  <a:lnTo>
                    <a:pt x="34" y="0"/>
                  </a:lnTo>
                  <a:lnTo>
                    <a:pt x="4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6" name="Freeform 281"/>
            <p:cNvSpPr>
              <a:spLocks/>
            </p:cNvSpPr>
            <p:nvPr/>
          </p:nvSpPr>
          <p:spPr bwMode="auto">
            <a:xfrm>
              <a:off x="981" y="3780"/>
              <a:ext cx="8" cy="97"/>
            </a:xfrm>
            <a:custGeom>
              <a:avLst/>
              <a:gdLst>
                <a:gd name="T0" fmla="*/ 4 w 15"/>
                <a:gd name="T1" fmla="*/ 97 h 194"/>
                <a:gd name="T2" fmla="*/ 8 w 15"/>
                <a:gd name="T3" fmla="*/ 93 h 194"/>
                <a:gd name="T4" fmla="*/ 8 w 15"/>
                <a:gd name="T5" fmla="*/ 0 h 194"/>
                <a:gd name="T6" fmla="*/ 0 w 15"/>
                <a:gd name="T7" fmla="*/ 0 h 194"/>
                <a:gd name="T8" fmla="*/ 0 w 15"/>
                <a:gd name="T9" fmla="*/ 93 h 194"/>
                <a:gd name="T10" fmla="*/ 4 w 15"/>
                <a:gd name="T11" fmla="*/ 90 h 194"/>
                <a:gd name="T12" fmla="*/ 4 w 15"/>
                <a:gd name="T13" fmla="*/ 97 h 194"/>
                <a:gd name="T14" fmla="*/ 8 w 15"/>
                <a:gd name="T15" fmla="*/ 97 h 194"/>
                <a:gd name="T16" fmla="*/ 8 w 15"/>
                <a:gd name="T17" fmla="*/ 93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6"/>
                  </a:lnTo>
                  <a:lnTo>
                    <a:pt x="15" y="0"/>
                  </a:lnTo>
                  <a:lnTo>
                    <a:pt x="0" y="0"/>
                  </a:lnTo>
                  <a:lnTo>
                    <a:pt x="0" y="186"/>
                  </a:lnTo>
                  <a:lnTo>
                    <a:pt x="8" y="179"/>
                  </a:lnTo>
                  <a:lnTo>
                    <a:pt x="8" y="194"/>
                  </a:lnTo>
                  <a:lnTo>
                    <a:pt x="15" y="194"/>
                  </a:lnTo>
                  <a:lnTo>
                    <a:pt x="15" y="186"/>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7" name="Freeform 282"/>
            <p:cNvSpPr>
              <a:spLocks/>
            </p:cNvSpPr>
            <p:nvPr/>
          </p:nvSpPr>
          <p:spPr bwMode="auto">
            <a:xfrm>
              <a:off x="965" y="3869"/>
              <a:ext cx="20" cy="8"/>
            </a:xfrm>
            <a:custGeom>
              <a:avLst/>
              <a:gdLst>
                <a:gd name="T0" fmla="*/ 0 w 42"/>
                <a:gd name="T1" fmla="*/ 4 h 15"/>
                <a:gd name="T2" fmla="*/ 4 w 42"/>
                <a:gd name="T3" fmla="*/ 8 h 15"/>
                <a:gd name="T4" fmla="*/ 20 w 42"/>
                <a:gd name="T5" fmla="*/ 8 h 15"/>
                <a:gd name="T6" fmla="*/ 20 w 42"/>
                <a:gd name="T7" fmla="*/ 0 h 15"/>
                <a:gd name="T8" fmla="*/ 4 w 42"/>
                <a:gd name="T9" fmla="*/ 0 h 15"/>
                <a:gd name="T10" fmla="*/ 7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7"/>
                  </a:moveTo>
                  <a:lnTo>
                    <a:pt x="8" y="15"/>
                  </a:lnTo>
                  <a:lnTo>
                    <a:pt x="42" y="15"/>
                  </a:lnTo>
                  <a:lnTo>
                    <a:pt x="42" y="0"/>
                  </a:lnTo>
                  <a:lnTo>
                    <a:pt x="8" y="0"/>
                  </a:lnTo>
                  <a:lnTo>
                    <a:pt x="15" y="7"/>
                  </a:lnTo>
                  <a:lnTo>
                    <a:pt x="0" y="7"/>
                  </a:lnTo>
                  <a:lnTo>
                    <a:pt x="0" y="15"/>
                  </a:lnTo>
                  <a:lnTo>
                    <a:pt x="8"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8" name="Freeform 283"/>
            <p:cNvSpPr>
              <a:spLocks/>
            </p:cNvSpPr>
            <p:nvPr/>
          </p:nvSpPr>
          <p:spPr bwMode="auto">
            <a:xfrm>
              <a:off x="965" y="3776"/>
              <a:ext cx="7" cy="97"/>
            </a:xfrm>
            <a:custGeom>
              <a:avLst/>
              <a:gdLst>
                <a:gd name="T0" fmla="*/ 4 w 15"/>
                <a:gd name="T1" fmla="*/ 0 h 194"/>
                <a:gd name="T2" fmla="*/ 0 w 15"/>
                <a:gd name="T3" fmla="*/ 4 h 194"/>
                <a:gd name="T4" fmla="*/ 0 w 15"/>
                <a:gd name="T5" fmla="*/ 97 h 194"/>
                <a:gd name="T6" fmla="*/ 7 w 15"/>
                <a:gd name="T7" fmla="*/ 97 h 194"/>
                <a:gd name="T8" fmla="*/ 7 w 15"/>
                <a:gd name="T9" fmla="*/ 4 h 194"/>
                <a:gd name="T10" fmla="*/ 4 w 15"/>
                <a:gd name="T11" fmla="*/ 8 h 194"/>
                <a:gd name="T12" fmla="*/ 4 w 15"/>
                <a:gd name="T13" fmla="*/ 0 h 194"/>
                <a:gd name="T14" fmla="*/ 0 w 15"/>
                <a:gd name="T15" fmla="*/ 0 h 194"/>
                <a:gd name="T16" fmla="*/ 0 w 15"/>
                <a:gd name="T17" fmla="*/ 4 h 194"/>
                <a:gd name="T18" fmla="*/ 4 w 15"/>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0"/>
                  </a:moveTo>
                  <a:lnTo>
                    <a:pt x="0" y="8"/>
                  </a:lnTo>
                  <a:lnTo>
                    <a:pt x="0" y="194"/>
                  </a:lnTo>
                  <a:lnTo>
                    <a:pt x="15" y="194"/>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29" name="Rectangle 284"/>
            <p:cNvSpPr>
              <a:spLocks noChangeArrowheads="1"/>
            </p:cNvSpPr>
            <p:nvPr/>
          </p:nvSpPr>
          <p:spPr bwMode="auto">
            <a:xfrm>
              <a:off x="1189" y="3558"/>
              <a:ext cx="21" cy="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30" name="Freeform 285"/>
            <p:cNvSpPr>
              <a:spLocks/>
            </p:cNvSpPr>
            <p:nvPr/>
          </p:nvSpPr>
          <p:spPr bwMode="auto">
            <a:xfrm>
              <a:off x="1189" y="3554"/>
              <a:ext cx="25" cy="7"/>
            </a:xfrm>
            <a:custGeom>
              <a:avLst/>
              <a:gdLst>
                <a:gd name="T0" fmla="*/ 25 w 50"/>
                <a:gd name="T1" fmla="*/ 4 h 15"/>
                <a:gd name="T2" fmla="*/ 22 w 50"/>
                <a:gd name="T3" fmla="*/ 0 h 15"/>
                <a:gd name="T4" fmla="*/ 0 w 50"/>
                <a:gd name="T5" fmla="*/ 0 h 15"/>
                <a:gd name="T6" fmla="*/ 0 w 50"/>
                <a:gd name="T7" fmla="*/ 7 h 15"/>
                <a:gd name="T8" fmla="*/ 22 w 50"/>
                <a:gd name="T9" fmla="*/ 7 h 15"/>
                <a:gd name="T10" fmla="*/ 18 w 50"/>
                <a:gd name="T11" fmla="*/ 4 h 15"/>
                <a:gd name="T12" fmla="*/ 25 w 50"/>
                <a:gd name="T13" fmla="*/ 4 h 15"/>
                <a:gd name="T14" fmla="*/ 25 w 50"/>
                <a:gd name="T15" fmla="*/ 0 h 15"/>
                <a:gd name="T16" fmla="*/ 22 w 50"/>
                <a:gd name="T17" fmla="*/ 0 h 15"/>
                <a:gd name="T18" fmla="*/ 25 w 5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15">
                  <a:moveTo>
                    <a:pt x="50" y="8"/>
                  </a:moveTo>
                  <a:lnTo>
                    <a:pt x="43" y="0"/>
                  </a:lnTo>
                  <a:lnTo>
                    <a:pt x="0" y="0"/>
                  </a:lnTo>
                  <a:lnTo>
                    <a:pt x="0" y="15"/>
                  </a:lnTo>
                  <a:lnTo>
                    <a:pt x="43" y="15"/>
                  </a:lnTo>
                  <a:lnTo>
                    <a:pt x="35" y="8"/>
                  </a:lnTo>
                  <a:lnTo>
                    <a:pt x="50" y="8"/>
                  </a:lnTo>
                  <a:lnTo>
                    <a:pt x="50" y="0"/>
                  </a:lnTo>
                  <a:lnTo>
                    <a:pt x="43" y="0"/>
                  </a:lnTo>
                  <a:lnTo>
                    <a:pt x="5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1" name="Freeform 286"/>
            <p:cNvSpPr>
              <a:spLocks/>
            </p:cNvSpPr>
            <p:nvPr/>
          </p:nvSpPr>
          <p:spPr bwMode="auto">
            <a:xfrm>
              <a:off x="1206" y="3558"/>
              <a:ext cx="8" cy="211"/>
            </a:xfrm>
            <a:custGeom>
              <a:avLst/>
              <a:gdLst>
                <a:gd name="T0" fmla="*/ 4 w 15"/>
                <a:gd name="T1" fmla="*/ 211 h 423"/>
                <a:gd name="T2" fmla="*/ 8 w 15"/>
                <a:gd name="T3" fmla="*/ 207 h 423"/>
                <a:gd name="T4" fmla="*/ 8 w 15"/>
                <a:gd name="T5" fmla="*/ 0 h 423"/>
                <a:gd name="T6" fmla="*/ 0 w 15"/>
                <a:gd name="T7" fmla="*/ 0 h 423"/>
                <a:gd name="T8" fmla="*/ 0 w 15"/>
                <a:gd name="T9" fmla="*/ 207 h 423"/>
                <a:gd name="T10" fmla="*/ 4 w 15"/>
                <a:gd name="T11" fmla="*/ 204 h 423"/>
                <a:gd name="T12" fmla="*/ 4 w 15"/>
                <a:gd name="T13" fmla="*/ 211 h 423"/>
                <a:gd name="T14" fmla="*/ 8 w 15"/>
                <a:gd name="T15" fmla="*/ 211 h 423"/>
                <a:gd name="T16" fmla="*/ 8 w 15"/>
                <a:gd name="T17" fmla="*/ 207 h 423"/>
                <a:gd name="T18" fmla="*/ 4 w 15"/>
                <a:gd name="T19" fmla="*/ 211 h 4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423">
                  <a:moveTo>
                    <a:pt x="8" y="423"/>
                  </a:moveTo>
                  <a:lnTo>
                    <a:pt x="15" y="414"/>
                  </a:lnTo>
                  <a:lnTo>
                    <a:pt x="15" y="0"/>
                  </a:lnTo>
                  <a:lnTo>
                    <a:pt x="0" y="0"/>
                  </a:lnTo>
                  <a:lnTo>
                    <a:pt x="0" y="414"/>
                  </a:lnTo>
                  <a:lnTo>
                    <a:pt x="8" y="408"/>
                  </a:lnTo>
                  <a:lnTo>
                    <a:pt x="8" y="423"/>
                  </a:lnTo>
                  <a:lnTo>
                    <a:pt x="15" y="423"/>
                  </a:lnTo>
                  <a:lnTo>
                    <a:pt x="15" y="414"/>
                  </a:lnTo>
                  <a:lnTo>
                    <a:pt x="8" y="4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2" name="Freeform 287"/>
            <p:cNvSpPr>
              <a:spLocks/>
            </p:cNvSpPr>
            <p:nvPr/>
          </p:nvSpPr>
          <p:spPr bwMode="auto">
            <a:xfrm>
              <a:off x="1185" y="3762"/>
              <a:ext cx="25" cy="7"/>
            </a:xfrm>
            <a:custGeom>
              <a:avLst/>
              <a:gdLst>
                <a:gd name="T0" fmla="*/ 0 w 51"/>
                <a:gd name="T1" fmla="*/ 3 h 15"/>
                <a:gd name="T2" fmla="*/ 4 w 51"/>
                <a:gd name="T3" fmla="*/ 7 h 15"/>
                <a:gd name="T4" fmla="*/ 25 w 51"/>
                <a:gd name="T5" fmla="*/ 7 h 15"/>
                <a:gd name="T6" fmla="*/ 25 w 51"/>
                <a:gd name="T7" fmla="*/ 0 h 15"/>
                <a:gd name="T8" fmla="*/ 4 w 51"/>
                <a:gd name="T9" fmla="*/ 0 h 15"/>
                <a:gd name="T10" fmla="*/ 8 w 51"/>
                <a:gd name="T11" fmla="*/ 3 h 15"/>
                <a:gd name="T12" fmla="*/ 0 w 51"/>
                <a:gd name="T13" fmla="*/ 3 h 15"/>
                <a:gd name="T14" fmla="*/ 0 w 51"/>
                <a:gd name="T15" fmla="*/ 7 h 15"/>
                <a:gd name="T16" fmla="*/ 4 w 51"/>
                <a:gd name="T17" fmla="*/ 7 h 15"/>
                <a:gd name="T18" fmla="*/ 0 w 5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15">
                  <a:moveTo>
                    <a:pt x="0" y="6"/>
                  </a:moveTo>
                  <a:lnTo>
                    <a:pt x="8" y="15"/>
                  </a:lnTo>
                  <a:lnTo>
                    <a:pt x="51" y="15"/>
                  </a:lnTo>
                  <a:lnTo>
                    <a:pt x="51" y="0"/>
                  </a:lnTo>
                  <a:lnTo>
                    <a:pt x="8" y="0"/>
                  </a:lnTo>
                  <a:lnTo>
                    <a:pt x="17" y="6"/>
                  </a:lnTo>
                  <a:lnTo>
                    <a:pt x="0" y="6"/>
                  </a:lnTo>
                  <a:lnTo>
                    <a:pt x="0" y="15"/>
                  </a:lnTo>
                  <a:lnTo>
                    <a:pt x="8"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3" name="Freeform 288"/>
            <p:cNvSpPr>
              <a:spLocks/>
            </p:cNvSpPr>
            <p:nvPr/>
          </p:nvSpPr>
          <p:spPr bwMode="auto">
            <a:xfrm>
              <a:off x="1185" y="3554"/>
              <a:ext cx="8" cy="211"/>
            </a:xfrm>
            <a:custGeom>
              <a:avLst/>
              <a:gdLst>
                <a:gd name="T0" fmla="*/ 4 w 17"/>
                <a:gd name="T1" fmla="*/ 0 h 422"/>
                <a:gd name="T2" fmla="*/ 0 w 17"/>
                <a:gd name="T3" fmla="*/ 4 h 422"/>
                <a:gd name="T4" fmla="*/ 0 w 17"/>
                <a:gd name="T5" fmla="*/ 211 h 422"/>
                <a:gd name="T6" fmla="*/ 8 w 17"/>
                <a:gd name="T7" fmla="*/ 211 h 422"/>
                <a:gd name="T8" fmla="*/ 8 w 17"/>
                <a:gd name="T9" fmla="*/ 4 h 422"/>
                <a:gd name="T10" fmla="*/ 4 w 17"/>
                <a:gd name="T11" fmla="*/ 8 h 422"/>
                <a:gd name="T12" fmla="*/ 4 w 17"/>
                <a:gd name="T13" fmla="*/ 0 h 422"/>
                <a:gd name="T14" fmla="*/ 0 w 17"/>
                <a:gd name="T15" fmla="*/ 0 h 422"/>
                <a:gd name="T16" fmla="*/ 0 w 17"/>
                <a:gd name="T17" fmla="*/ 4 h 422"/>
                <a:gd name="T18" fmla="*/ 4 w 17"/>
                <a:gd name="T19" fmla="*/ 0 h 4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22">
                  <a:moveTo>
                    <a:pt x="8" y="0"/>
                  </a:moveTo>
                  <a:lnTo>
                    <a:pt x="0" y="8"/>
                  </a:lnTo>
                  <a:lnTo>
                    <a:pt x="0" y="422"/>
                  </a:lnTo>
                  <a:lnTo>
                    <a:pt x="17" y="422"/>
                  </a:lnTo>
                  <a:lnTo>
                    <a:pt x="17"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4" name="Freeform 289"/>
            <p:cNvSpPr>
              <a:spLocks/>
            </p:cNvSpPr>
            <p:nvPr/>
          </p:nvSpPr>
          <p:spPr bwMode="auto">
            <a:xfrm>
              <a:off x="1099" y="3746"/>
              <a:ext cx="212" cy="218"/>
            </a:xfrm>
            <a:custGeom>
              <a:avLst/>
              <a:gdLst>
                <a:gd name="T0" fmla="*/ 112 w 423"/>
                <a:gd name="T1" fmla="*/ 5 h 437"/>
                <a:gd name="T2" fmla="*/ 106 w 423"/>
                <a:gd name="T3" fmla="*/ 19 h 437"/>
                <a:gd name="T4" fmla="*/ 96 w 423"/>
                <a:gd name="T5" fmla="*/ 30 h 437"/>
                <a:gd name="T6" fmla="*/ 85 w 423"/>
                <a:gd name="T7" fmla="*/ 38 h 437"/>
                <a:gd name="T8" fmla="*/ 76 w 423"/>
                <a:gd name="T9" fmla="*/ 47 h 437"/>
                <a:gd name="T10" fmla="*/ 78 w 423"/>
                <a:gd name="T11" fmla="*/ 51 h 437"/>
                <a:gd name="T12" fmla="*/ 81 w 423"/>
                <a:gd name="T13" fmla="*/ 58 h 437"/>
                <a:gd name="T14" fmla="*/ 78 w 423"/>
                <a:gd name="T15" fmla="*/ 65 h 437"/>
                <a:gd name="T16" fmla="*/ 59 w 423"/>
                <a:gd name="T17" fmla="*/ 69 h 437"/>
                <a:gd name="T18" fmla="*/ 55 w 423"/>
                <a:gd name="T19" fmla="*/ 88 h 437"/>
                <a:gd name="T20" fmla="*/ 31 w 423"/>
                <a:gd name="T21" fmla="*/ 104 h 437"/>
                <a:gd name="T22" fmla="*/ 20 w 423"/>
                <a:gd name="T23" fmla="*/ 125 h 437"/>
                <a:gd name="T24" fmla="*/ 17 w 423"/>
                <a:gd name="T25" fmla="*/ 146 h 437"/>
                <a:gd name="T26" fmla="*/ 13 w 423"/>
                <a:gd name="T27" fmla="*/ 165 h 437"/>
                <a:gd name="T28" fmla="*/ 0 w 423"/>
                <a:gd name="T29" fmla="*/ 184 h 437"/>
                <a:gd name="T30" fmla="*/ 13 w 423"/>
                <a:gd name="T31" fmla="*/ 212 h 437"/>
                <a:gd name="T32" fmla="*/ 61 w 423"/>
                <a:gd name="T33" fmla="*/ 200 h 437"/>
                <a:gd name="T34" fmla="*/ 80 w 423"/>
                <a:gd name="T35" fmla="*/ 208 h 437"/>
                <a:gd name="T36" fmla="*/ 88 w 423"/>
                <a:gd name="T37" fmla="*/ 209 h 437"/>
                <a:gd name="T38" fmla="*/ 97 w 423"/>
                <a:gd name="T39" fmla="*/ 210 h 437"/>
                <a:gd name="T40" fmla="*/ 106 w 423"/>
                <a:gd name="T41" fmla="*/ 211 h 437"/>
                <a:gd name="T42" fmla="*/ 114 w 423"/>
                <a:gd name="T43" fmla="*/ 212 h 437"/>
                <a:gd name="T44" fmla="*/ 122 w 423"/>
                <a:gd name="T45" fmla="*/ 208 h 437"/>
                <a:gd name="T46" fmla="*/ 136 w 423"/>
                <a:gd name="T47" fmla="*/ 199 h 437"/>
                <a:gd name="T48" fmla="*/ 151 w 423"/>
                <a:gd name="T49" fmla="*/ 190 h 437"/>
                <a:gd name="T50" fmla="*/ 167 w 423"/>
                <a:gd name="T51" fmla="*/ 186 h 437"/>
                <a:gd name="T52" fmla="*/ 178 w 423"/>
                <a:gd name="T53" fmla="*/ 188 h 437"/>
                <a:gd name="T54" fmla="*/ 185 w 423"/>
                <a:gd name="T55" fmla="*/ 192 h 437"/>
                <a:gd name="T56" fmla="*/ 194 w 423"/>
                <a:gd name="T57" fmla="*/ 193 h 437"/>
                <a:gd name="T58" fmla="*/ 209 w 423"/>
                <a:gd name="T59" fmla="*/ 192 h 437"/>
                <a:gd name="T60" fmla="*/ 212 w 423"/>
                <a:gd name="T61" fmla="*/ 174 h 437"/>
                <a:gd name="T62" fmla="*/ 208 w 423"/>
                <a:gd name="T63" fmla="*/ 155 h 437"/>
                <a:gd name="T64" fmla="*/ 200 w 423"/>
                <a:gd name="T65" fmla="*/ 136 h 437"/>
                <a:gd name="T66" fmla="*/ 190 w 423"/>
                <a:gd name="T67" fmla="*/ 120 h 437"/>
                <a:gd name="T68" fmla="*/ 191 w 423"/>
                <a:gd name="T69" fmla="*/ 107 h 437"/>
                <a:gd name="T70" fmla="*/ 185 w 423"/>
                <a:gd name="T71" fmla="*/ 108 h 437"/>
                <a:gd name="T72" fmla="*/ 179 w 423"/>
                <a:gd name="T73" fmla="*/ 105 h 437"/>
                <a:gd name="T74" fmla="*/ 180 w 423"/>
                <a:gd name="T75" fmla="*/ 90 h 437"/>
                <a:gd name="T76" fmla="*/ 178 w 423"/>
                <a:gd name="T77" fmla="*/ 75 h 437"/>
                <a:gd name="T78" fmla="*/ 186 w 423"/>
                <a:gd name="T79" fmla="*/ 65 h 437"/>
                <a:gd name="T80" fmla="*/ 145 w 423"/>
                <a:gd name="T81" fmla="*/ 9 h 4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23" h="437">
                  <a:moveTo>
                    <a:pt x="225" y="8"/>
                  </a:moveTo>
                  <a:lnTo>
                    <a:pt x="223" y="10"/>
                  </a:lnTo>
                  <a:lnTo>
                    <a:pt x="218" y="26"/>
                  </a:lnTo>
                  <a:lnTo>
                    <a:pt x="211" y="38"/>
                  </a:lnTo>
                  <a:lnTo>
                    <a:pt x="202" y="50"/>
                  </a:lnTo>
                  <a:lnTo>
                    <a:pt x="191" y="60"/>
                  </a:lnTo>
                  <a:lnTo>
                    <a:pt x="181" y="69"/>
                  </a:lnTo>
                  <a:lnTo>
                    <a:pt x="169" y="77"/>
                  </a:lnTo>
                  <a:lnTo>
                    <a:pt x="160" y="86"/>
                  </a:lnTo>
                  <a:lnTo>
                    <a:pt x="151" y="94"/>
                  </a:lnTo>
                  <a:lnTo>
                    <a:pt x="151" y="97"/>
                  </a:lnTo>
                  <a:lnTo>
                    <a:pt x="155" y="103"/>
                  </a:lnTo>
                  <a:lnTo>
                    <a:pt x="160" y="110"/>
                  </a:lnTo>
                  <a:lnTo>
                    <a:pt x="162" y="117"/>
                  </a:lnTo>
                  <a:lnTo>
                    <a:pt x="162" y="124"/>
                  </a:lnTo>
                  <a:lnTo>
                    <a:pt x="155" y="130"/>
                  </a:lnTo>
                  <a:lnTo>
                    <a:pt x="122" y="119"/>
                  </a:lnTo>
                  <a:lnTo>
                    <a:pt x="117" y="138"/>
                  </a:lnTo>
                  <a:lnTo>
                    <a:pt x="114" y="157"/>
                  </a:lnTo>
                  <a:lnTo>
                    <a:pt x="109" y="177"/>
                  </a:lnTo>
                  <a:lnTo>
                    <a:pt x="106" y="196"/>
                  </a:lnTo>
                  <a:lnTo>
                    <a:pt x="61" y="209"/>
                  </a:lnTo>
                  <a:lnTo>
                    <a:pt x="47" y="231"/>
                  </a:lnTo>
                  <a:lnTo>
                    <a:pt x="39" y="251"/>
                  </a:lnTo>
                  <a:lnTo>
                    <a:pt x="34" y="272"/>
                  </a:lnTo>
                  <a:lnTo>
                    <a:pt x="33" y="292"/>
                  </a:lnTo>
                  <a:lnTo>
                    <a:pt x="31" y="312"/>
                  </a:lnTo>
                  <a:lnTo>
                    <a:pt x="26" y="331"/>
                  </a:lnTo>
                  <a:lnTo>
                    <a:pt x="16" y="349"/>
                  </a:lnTo>
                  <a:lnTo>
                    <a:pt x="0" y="368"/>
                  </a:lnTo>
                  <a:lnTo>
                    <a:pt x="0" y="395"/>
                  </a:lnTo>
                  <a:lnTo>
                    <a:pt x="25" y="424"/>
                  </a:lnTo>
                  <a:lnTo>
                    <a:pt x="94" y="437"/>
                  </a:lnTo>
                  <a:lnTo>
                    <a:pt x="122" y="400"/>
                  </a:lnTo>
                  <a:lnTo>
                    <a:pt x="184" y="392"/>
                  </a:lnTo>
                  <a:lnTo>
                    <a:pt x="159" y="416"/>
                  </a:lnTo>
                  <a:lnTo>
                    <a:pt x="168" y="417"/>
                  </a:lnTo>
                  <a:lnTo>
                    <a:pt x="176" y="418"/>
                  </a:lnTo>
                  <a:lnTo>
                    <a:pt x="185" y="420"/>
                  </a:lnTo>
                  <a:lnTo>
                    <a:pt x="193" y="420"/>
                  </a:lnTo>
                  <a:lnTo>
                    <a:pt x="203" y="421"/>
                  </a:lnTo>
                  <a:lnTo>
                    <a:pt x="211" y="422"/>
                  </a:lnTo>
                  <a:lnTo>
                    <a:pt x="220" y="423"/>
                  </a:lnTo>
                  <a:lnTo>
                    <a:pt x="228" y="424"/>
                  </a:lnTo>
                  <a:lnTo>
                    <a:pt x="234" y="422"/>
                  </a:lnTo>
                  <a:lnTo>
                    <a:pt x="244" y="417"/>
                  </a:lnTo>
                  <a:lnTo>
                    <a:pt x="256" y="409"/>
                  </a:lnTo>
                  <a:lnTo>
                    <a:pt x="271" y="399"/>
                  </a:lnTo>
                  <a:lnTo>
                    <a:pt x="286" y="390"/>
                  </a:lnTo>
                  <a:lnTo>
                    <a:pt x="302" y="381"/>
                  </a:lnTo>
                  <a:lnTo>
                    <a:pt x="318" y="376"/>
                  </a:lnTo>
                  <a:lnTo>
                    <a:pt x="333" y="373"/>
                  </a:lnTo>
                  <a:lnTo>
                    <a:pt x="346" y="375"/>
                  </a:lnTo>
                  <a:lnTo>
                    <a:pt x="355" y="377"/>
                  </a:lnTo>
                  <a:lnTo>
                    <a:pt x="363" y="380"/>
                  </a:lnTo>
                  <a:lnTo>
                    <a:pt x="370" y="384"/>
                  </a:lnTo>
                  <a:lnTo>
                    <a:pt x="378" y="386"/>
                  </a:lnTo>
                  <a:lnTo>
                    <a:pt x="388" y="387"/>
                  </a:lnTo>
                  <a:lnTo>
                    <a:pt x="401" y="387"/>
                  </a:lnTo>
                  <a:lnTo>
                    <a:pt x="418" y="384"/>
                  </a:lnTo>
                  <a:lnTo>
                    <a:pt x="423" y="368"/>
                  </a:lnTo>
                  <a:lnTo>
                    <a:pt x="423" y="349"/>
                  </a:lnTo>
                  <a:lnTo>
                    <a:pt x="420" y="330"/>
                  </a:lnTo>
                  <a:lnTo>
                    <a:pt x="415" y="310"/>
                  </a:lnTo>
                  <a:lnTo>
                    <a:pt x="408" y="291"/>
                  </a:lnTo>
                  <a:lnTo>
                    <a:pt x="400" y="272"/>
                  </a:lnTo>
                  <a:lnTo>
                    <a:pt x="389" y="255"/>
                  </a:lnTo>
                  <a:lnTo>
                    <a:pt x="380" y="241"/>
                  </a:lnTo>
                  <a:lnTo>
                    <a:pt x="387" y="212"/>
                  </a:lnTo>
                  <a:lnTo>
                    <a:pt x="381" y="215"/>
                  </a:lnTo>
                  <a:lnTo>
                    <a:pt x="375" y="216"/>
                  </a:lnTo>
                  <a:lnTo>
                    <a:pt x="369" y="216"/>
                  </a:lnTo>
                  <a:lnTo>
                    <a:pt x="363" y="215"/>
                  </a:lnTo>
                  <a:lnTo>
                    <a:pt x="358" y="211"/>
                  </a:lnTo>
                  <a:lnTo>
                    <a:pt x="357" y="195"/>
                  </a:lnTo>
                  <a:lnTo>
                    <a:pt x="359" y="180"/>
                  </a:lnTo>
                  <a:lnTo>
                    <a:pt x="361" y="164"/>
                  </a:lnTo>
                  <a:lnTo>
                    <a:pt x="356" y="150"/>
                  </a:lnTo>
                  <a:lnTo>
                    <a:pt x="343" y="147"/>
                  </a:lnTo>
                  <a:lnTo>
                    <a:pt x="371" y="130"/>
                  </a:lnTo>
                  <a:lnTo>
                    <a:pt x="322" y="0"/>
                  </a:lnTo>
                  <a:lnTo>
                    <a:pt x="290" y="18"/>
                  </a:lnTo>
                  <a:lnTo>
                    <a:pt x="225" y="8"/>
                  </a:lnTo>
                  <a:close/>
                </a:path>
              </a:pathLst>
            </a:custGeom>
            <a:solidFill>
              <a:srgbClr val="02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5" name="Freeform 290"/>
            <p:cNvSpPr>
              <a:spLocks/>
            </p:cNvSpPr>
            <p:nvPr/>
          </p:nvSpPr>
          <p:spPr bwMode="auto">
            <a:xfrm>
              <a:off x="1193" y="3748"/>
              <a:ext cx="22" cy="30"/>
            </a:xfrm>
            <a:custGeom>
              <a:avLst/>
              <a:gdLst>
                <a:gd name="T0" fmla="*/ 5 w 44"/>
                <a:gd name="T1" fmla="*/ 30 h 61"/>
                <a:gd name="T2" fmla="*/ 5 w 44"/>
                <a:gd name="T3" fmla="*/ 30 h 61"/>
                <a:gd name="T4" fmla="*/ 8 w 44"/>
                <a:gd name="T5" fmla="*/ 27 h 61"/>
                <a:gd name="T6" fmla="*/ 9 w 44"/>
                <a:gd name="T7" fmla="*/ 23 h 61"/>
                <a:gd name="T8" fmla="*/ 12 w 44"/>
                <a:gd name="T9" fmla="*/ 20 h 61"/>
                <a:gd name="T10" fmla="*/ 14 w 44"/>
                <a:gd name="T11" fmla="*/ 17 h 61"/>
                <a:gd name="T12" fmla="*/ 16 w 44"/>
                <a:gd name="T13" fmla="*/ 14 h 61"/>
                <a:gd name="T14" fmla="*/ 18 w 44"/>
                <a:gd name="T15" fmla="*/ 10 h 61"/>
                <a:gd name="T16" fmla="*/ 20 w 44"/>
                <a:gd name="T17" fmla="*/ 7 h 61"/>
                <a:gd name="T18" fmla="*/ 22 w 44"/>
                <a:gd name="T19" fmla="*/ 3 h 61"/>
                <a:gd name="T20" fmla="*/ 16 w 44"/>
                <a:gd name="T21" fmla="*/ 0 h 61"/>
                <a:gd name="T22" fmla="*/ 13 w 44"/>
                <a:gd name="T23" fmla="*/ 6 h 61"/>
                <a:gd name="T24" fmla="*/ 9 w 44"/>
                <a:gd name="T25" fmla="*/ 14 h 61"/>
                <a:gd name="T26" fmla="*/ 4 w 44"/>
                <a:gd name="T27" fmla="*/ 20 h 61"/>
                <a:gd name="T28" fmla="*/ 0 w 44"/>
                <a:gd name="T29" fmla="*/ 26 h 61"/>
                <a:gd name="T30" fmla="*/ 0 w 44"/>
                <a:gd name="T31" fmla="*/ 26 h 61"/>
                <a:gd name="T32" fmla="*/ 5 w 44"/>
                <a:gd name="T33" fmla="*/ 3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4" h="61">
                  <a:moveTo>
                    <a:pt x="10" y="60"/>
                  </a:moveTo>
                  <a:lnTo>
                    <a:pt x="10" y="61"/>
                  </a:lnTo>
                  <a:lnTo>
                    <a:pt x="15" y="54"/>
                  </a:lnTo>
                  <a:lnTo>
                    <a:pt x="18" y="47"/>
                  </a:lnTo>
                  <a:lnTo>
                    <a:pt x="23" y="41"/>
                  </a:lnTo>
                  <a:lnTo>
                    <a:pt x="27" y="34"/>
                  </a:lnTo>
                  <a:lnTo>
                    <a:pt x="32" y="28"/>
                  </a:lnTo>
                  <a:lnTo>
                    <a:pt x="36" y="21"/>
                  </a:lnTo>
                  <a:lnTo>
                    <a:pt x="40" y="14"/>
                  </a:lnTo>
                  <a:lnTo>
                    <a:pt x="44" y="7"/>
                  </a:lnTo>
                  <a:lnTo>
                    <a:pt x="32" y="0"/>
                  </a:lnTo>
                  <a:lnTo>
                    <a:pt x="26" y="13"/>
                  </a:lnTo>
                  <a:lnTo>
                    <a:pt x="18" y="28"/>
                  </a:lnTo>
                  <a:lnTo>
                    <a:pt x="8" y="41"/>
                  </a:lnTo>
                  <a:lnTo>
                    <a:pt x="0" y="52"/>
                  </a:lnTo>
                  <a:lnTo>
                    <a:pt x="0" y="53"/>
                  </a:lnTo>
                  <a:lnTo>
                    <a:pt x="1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6" name="Freeform 291"/>
            <p:cNvSpPr>
              <a:spLocks/>
            </p:cNvSpPr>
            <p:nvPr/>
          </p:nvSpPr>
          <p:spPr bwMode="auto">
            <a:xfrm>
              <a:off x="1172" y="3774"/>
              <a:ext cx="26" cy="25"/>
            </a:xfrm>
            <a:custGeom>
              <a:avLst/>
              <a:gdLst>
                <a:gd name="T0" fmla="*/ 8 w 52"/>
                <a:gd name="T1" fmla="*/ 20 h 49"/>
                <a:gd name="T2" fmla="*/ 8 w 52"/>
                <a:gd name="T3" fmla="*/ 20 h 49"/>
                <a:gd name="T4" fmla="*/ 7 w 52"/>
                <a:gd name="T5" fmla="*/ 19 h 49"/>
                <a:gd name="T6" fmla="*/ 7 w 52"/>
                <a:gd name="T7" fmla="*/ 18 h 49"/>
                <a:gd name="T8" fmla="*/ 7 w 52"/>
                <a:gd name="T9" fmla="*/ 18 h 49"/>
                <a:gd name="T10" fmla="*/ 7 w 52"/>
                <a:gd name="T11" fmla="*/ 20 h 49"/>
                <a:gd name="T12" fmla="*/ 9 w 52"/>
                <a:gd name="T13" fmla="*/ 17 h 49"/>
                <a:gd name="T14" fmla="*/ 12 w 52"/>
                <a:gd name="T15" fmla="*/ 16 h 49"/>
                <a:gd name="T16" fmla="*/ 14 w 52"/>
                <a:gd name="T17" fmla="*/ 14 h 49"/>
                <a:gd name="T18" fmla="*/ 17 w 52"/>
                <a:gd name="T19" fmla="*/ 12 h 49"/>
                <a:gd name="T20" fmla="*/ 19 w 52"/>
                <a:gd name="T21" fmla="*/ 11 h 49"/>
                <a:gd name="T22" fmla="*/ 22 w 52"/>
                <a:gd name="T23" fmla="*/ 9 h 49"/>
                <a:gd name="T24" fmla="*/ 24 w 52"/>
                <a:gd name="T25" fmla="*/ 7 h 49"/>
                <a:gd name="T26" fmla="*/ 26 w 52"/>
                <a:gd name="T27" fmla="*/ 4 h 49"/>
                <a:gd name="T28" fmla="*/ 21 w 52"/>
                <a:gd name="T29" fmla="*/ 0 h 49"/>
                <a:gd name="T30" fmla="*/ 19 w 52"/>
                <a:gd name="T31" fmla="*/ 3 h 49"/>
                <a:gd name="T32" fmla="*/ 16 w 52"/>
                <a:gd name="T33" fmla="*/ 5 h 49"/>
                <a:gd name="T34" fmla="*/ 14 w 52"/>
                <a:gd name="T35" fmla="*/ 7 h 49"/>
                <a:gd name="T36" fmla="*/ 11 w 52"/>
                <a:gd name="T37" fmla="*/ 9 h 49"/>
                <a:gd name="T38" fmla="*/ 8 w 52"/>
                <a:gd name="T39" fmla="*/ 11 h 49"/>
                <a:gd name="T40" fmla="*/ 5 w 52"/>
                <a:gd name="T41" fmla="*/ 12 h 49"/>
                <a:gd name="T42" fmla="*/ 3 w 52"/>
                <a:gd name="T43" fmla="*/ 14 h 49"/>
                <a:gd name="T44" fmla="*/ 0 w 52"/>
                <a:gd name="T45" fmla="*/ 16 h 49"/>
                <a:gd name="T46" fmla="*/ 0 w 52"/>
                <a:gd name="T47" fmla="*/ 21 h 49"/>
                <a:gd name="T48" fmla="*/ 3 w 52"/>
                <a:gd name="T49" fmla="*/ 25 h 49"/>
                <a:gd name="T50" fmla="*/ 3 w 52"/>
                <a:gd name="T51" fmla="*/ 25 h 49"/>
                <a:gd name="T52" fmla="*/ 8 w 52"/>
                <a:gd name="T53" fmla="*/ 20 h 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2" h="49">
                  <a:moveTo>
                    <a:pt x="15" y="40"/>
                  </a:moveTo>
                  <a:lnTo>
                    <a:pt x="15" y="39"/>
                  </a:lnTo>
                  <a:lnTo>
                    <a:pt x="14" y="38"/>
                  </a:lnTo>
                  <a:lnTo>
                    <a:pt x="13" y="36"/>
                  </a:lnTo>
                  <a:lnTo>
                    <a:pt x="13" y="39"/>
                  </a:lnTo>
                  <a:lnTo>
                    <a:pt x="17" y="34"/>
                  </a:lnTo>
                  <a:lnTo>
                    <a:pt x="23" y="31"/>
                  </a:lnTo>
                  <a:lnTo>
                    <a:pt x="28" y="28"/>
                  </a:lnTo>
                  <a:lnTo>
                    <a:pt x="33" y="24"/>
                  </a:lnTo>
                  <a:lnTo>
                    <a:pt x="38" y="21"/>
                  </a:lnTo>
                  <a:lnTo>
                    <a:pt x="43" y="17"/>
                  </a:lnTo>
                  <a:lnTo>
                    <a:pt x="47" y="13"/>
                  </a:lnTo>
                  <a:lnTo>
                    <a:pt x="52" y="7"/>
                  </a:lnTo>
                  <a:lnTo>
                    <a:pt x="42" y="0"/>
                  </a:lnTo>
                  <a:lnTo>
                    <a:pt x="38" y="6"/>
                  </a:lnTo>
                  <a:lnTo>
                    <a:pt x="32" y="10"/>
                  </a:lnTo>
                  <a:lnTo>
                    <a:pt x="28" y="14"/>
                  </a:lnTo>
                  <a:lnTo>
                    <a:pt x="22" y="17"/>
                  </a:lnTo>
                  <a:lnTo>
                    <a:pt x="16" y="21"/>
                  </a:lnTo>
                  <a:lnTo>
                    <a:pt x="10" y="24"/>
                  </a:lnTo>
                  <a:lnTo>
                    <a:pt x="5" y="28"/>
                  </a:lnTo>
                  <a:lnTo>
                    <a:pt x="0" y="32"/>
                  </a:lnTo>
                  <a:lnTo>
                    <a:pt x="0" y="42"/>
                  </a:lnTo>
                  <a:lnTo>
                    <a:pt x="6" y="49"/>
                  </a:lnTo>
                  <a:lnTo>
                    <a:pt x="15"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7" name="Freeform 292"/>
            <p:cNvSpPr>
              <a:spLocks/>
            </p:cNvSpPr>
            <p:nvPr/>
          </p:nvSpPr>
          <p:spPr bwMode="auto">
            <a:xfrm>
              <a:off x="1175" y="3795"/>
              <a:ext cx="9" cy="20"/>
            </a:xfrm>
            <a:custGeom>
              <a:avLst/>
              <a:gdLst>
                <a:gd name="T0" fmla="*/ 1 w 17"/>
                <a:gd name="T1" fmla="*/ 20 h 40"/>
                <a:gd name="T2" fmla="*/ 5 w 17"/>
                <a:gd name="T3" fmla="*/ 19 h 40"/>
                <a:gd name="T4" fmla="*/ 9 w 17"/>
                <a:gd name="T5" fmla="*/ 14 h 40"/>
                <a:gd name="T6" fmla="*/ 9 w 17"/>
                <a:gd name="T7" fmla="*/ 7 h 40"/>
                <a:gd name="T8" fmla="*/ 5 w 17"/>
                <a:gd name="T9" fmla="*/ 0 h 40"/>
                <a:gd name="T10" fmla="*/ 0 w 17"/>
                <a:gd name="T11" fmla="*/ 5 h 40"/>
                <a:gd name="T12" fmla="*/ 1 w 17"/>
                <a:gd name="T13" fmla="*/ 7 h 40"/>
                <a:gd name="T14" fmla="*/ 2 w 17"/>
                <a:gd name="T15" fmla="*/ 8 h 40"/>
                <a:gd name="T16" fmla="*/ 2 w 17"/>
                <a:gd name="T17" fmla="*/ 11 h 40"/>
                <a:gd name="T18" fmla="*/ 2 w 17"/>
                <a:gd name="T19" fmla="*/ 12 h 40"/>
                <a:gd name="T20" fmla="*/ 0 w 17"/>
                <a:gd name="T21" fmla="*/ 14 h 40"/>
                <a:gd name="T22" fmla="*/ 4 w 17"/>
                <a:gd name="T23" fmla="*/ 14 h 40"/>
                <a:gd name="T24" fmla="*/ 1 w 17"/>
                <a:gd name="T25" fmla="*/ 20 h 40"/>
                <a:gd name="T26" fmla="*/ 2 w 17"/>
                <a:gd name="T27" fmla="*/ 20 h 40"/>
                <a:gd name="T28" fmla="*/ 3 w 17"/>
                <a:gd name="T29" fmla="*/ 20 h 40"/>
                <a:gd name="T30" fmla="*/ 4 w 17"/>
                <a:gd name="T31" fmla="*/ 20 h 40"/>
                <a:gd name="T32" fmla="*/ 5 w 17"/>
                <a:gd name="T33" fmla="*/ 19 h 40"/>
                <a:gd name="T34" fmla="*/ 1 w 17"/>
                <a:gd name="T35" fmla="*/ 20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 h="40">
                  <a:moveTo>
                    <a:pt x="2" y="39"/>
                  </a:moveTo>
                  <a:lnTo>
                    <a:pt x="9" y="38"/>
                  </a:lnTo>
                  <a:lnTo>
                    <a:pt x="17" y="27"/>
                  </a:lnTo>
                  <a:lnTo>
                    <a:pt x="17" y="13"/>
                  </a:lnTo>
                  <a:lnTo>
                    <a:pt x="9" y="0"/>
                  </a:lnTo>
                  <a:lnTo>
                    <a:pt x="0" y="9"/>
                  </a:lnTo>
                  <a:lnTo>
                    <a:pt x="2" y="13"/>
                  </a:lnTo>
                  <a:lnTo>
                    <a:pt x="4" y="16"/>
                  </a:lnTo>
                  <a:lnTo>
                    <a:pt x="4" y="21"/>
                  </a:lnTo>
                  <a:lnTo>
                    <a:pt x="4" y="24"/>
                  </a:lnTo>
                  <a:lnTo>
                    <a:pt x="0" y="28"/>
                  </a:lnTo>
                  <a:lnTo>
                    <a:pt x="7" y="27"/>
                  </a:lnTo>
                  <a:lnTo>
                    <a:pt x="2" y="39"/>
                  </a:lnTo>
                  <a:lnTo>
                    <a:pt x="4" y="40"/>
                  </a:lnTo>
                  <a:lnTo>
                    <a:pt x="6" y="40"/>
                  </a:lnTo>
                  <a:lnTo>
                    <a:pt x="8" y="39"/>
                  </a:lnTo>
                  <a:lnTo>
                    <a:pt x="9" y="38"/>
                  </a:lnTo>
                  <a:lnTo>
                    <a:pt x="2"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8" name="Freeform 293"/>
            <p:cNvSpPr>
              <a:spLocks/>
            </p:cNvSpPr>
            <p:nvPr/>
          </p:nvSpPr>
          <p:spPr bwMode="auto">
            <a:xfrm>
              <a:off x="1157" y="3800"/>
              <a:ext cx="21" cy="14"/>
            </a:xfrm>
            <a:custGeom>
              <a:avLst/>
              <a:gdLst>
                <a:gd name="T0" fmla="*/ 7 w 43"/>
                <a:gd name="T1" fmla="*/ 6 h 28"/>
                <a:gd name="T2" fmla="*/ 2 w 43"/>
                <a:gd name="T3" fmla="*/ 9 h 28"/>
                <a:gd name="T4" fmla="*/ 19 w 43"/>
                <a:gd name="T5" fmla="*/ 14 h 28"/>
                <a:gd name="T6" fmla="*/ 21 w 43"/>
                <a:gd name="T7" fmla="*/ 8 h 28"/>
                <a:gd name="T8" fmla="*/ 4 w 43"/>
                <a:gd name="T9" fmla="*/ 2 h 28"/>
                <a:gd name="T10" fmla="*/ 0 w 43"/>
                <a:gd name="T11" fmla="*/ 5 h 28"/>
                <a:gd name="T12" fmla="*/ 4 w 43"/>
                <a:gd name="T13" fmla="*/ 2 h 28"/>
                <a:gd name="T14" fmla="*/ 0 w 43"/>
                <a:gd name="T15" fmla="*/ 0 h 28"/>
                <a:gd name="T16" fmla="*/ 0 w 43"/>
                <a:gd name="T17" fmla="*/ 5 h 28"/>
                <a:gd name="T18" fmla="*/ 7 w 43"/>
                <a:gd name="T19" fmla="*/ 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28">
                  <a:moveTo>
                    <a:pt x="14" y="11"/>
                  </a:moveTo>
                  <a:lnTo>
                    <a:pt x="5" y="17"/>
                  </a:lnTo>
                  <a:lnTo>
                    <a:pt x="38" y="28"/>
                  </a:lnTo>
                  <a:lnTo>
                    <a:pt x="43" y="16"/>
                  </a:lnTo>
                  <a:lnTo>
                    <a:pt x="9" y="3"/>
                  </a:lnTo>
                  <a:lnTo>
                    <a:pt x="0" y="9"/>
                  </a:lnTo>
                  <a:lnTo>
                    <a:pt x="9" y="3"/>
                  </a:lnTo>
                  <a:lnTo>
                    <a:pt x="1" y="0"/>
                  </a:lnTo>
                  <a:lnTo>
                    <a:pt x="0" y="9"/>
                  </a:lnTo>
                  <a:lnTo>
                    <a:pt x="1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39" name="Freeform 294"/>
            <p:cNvSpPr>
              <a:spLocks/>
            </p:cNvSpPr>
            <p:nvPr/>
          </p:nvSpPr>
          <p:spPr bwMode="auto">
            <a:xfrm>
              <a:off x="1154" y="3804"/>
              <a:ext cx="10" cy="18"/>
            </a:xfrm>
            <a:custGeom>
              <a:avLst/>
              <a:gdLst>
                <a:gd name="T0" fmla="*/ 6 w 21"/>
                <a:gd name="T1" fmla="*/ 18 h 34"/>
                <a:gd name="T2" fmla="*/ 10 w 21"/>
                <a:gd name="T3" fmla="*/ 1 h 34"/>
                <a:gd name="T4" fmla="*/ 3 w 21"/>
                <a:gd name="T5" fmla="*/ 0 h 34"/>
                <a:gd name="T6" fmla="*/ 0 w 21"/>
                <a:gd name="T7" fmla="*/ 17 h 34"/>
                <a:gd name="T8" fmla="*/ 6 w 21"/>
                <a:gd name="T9" fmla="*/ 18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4">
                  <a:moveTo>
                    <a:pt x="13" y="34"/>
                  </a:moveTo>
                  <a:lnTo>
                    <a:pt x="21" y="2"/>
                  </a:lnTo>
                  <a:lnTo>
                    <a:pt x="7" y="0"/>
                  </a:lnTo>
                  <a:lnTo>
                    <a:pt x="0" y="32"/>
                  </a:lnTo>
                  <a:lnTo>
                    <a:pt x="1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0" name="Freeform 295"/>
            <p:cNvSpPr>
              <a:spLocks/>
            </p:cNvSpPr>
            <p:nvPr/>
          </p:nvSpPr>
          <p:spPr bwMode="auto">
            <a:xfrm>
              <a:off x="1149" y="3821"/>
              <a:ext cx="11" cy="25"/>
            </a:xfrm>
            <a:custGeom>
              <a:avLst/>
              <a:gdLst>
                <a:gd name="T0" fmla="*/ 4 w 22"/>
                <a:gd name="T1" fmla="*/ 25 h 52"/>
                <a:gd name="T2" fmla="*/ 7 w 22"/>
                <a:gd name="T3" fmla="*/ 23 h 52"/>
                <a:gd name="T4" fmla="*/ 11 w 22"/>
                <a:gd name="T5" fmla="*/ 1 h 52"/>
                <a:gd name="T6" fmla="*/ 5 w 22"/>
                <a:gd name="T7" fmla="*/ 0 h 52"/>
                <a:gd name="T8" fmla="*/ 0 w 22"/>
                <a:gd name="T9" fmla="*/ 22 h 52"/>
                <a:gd name="T10" fmla="*/ 3 w 22"/>
                <a:gd name="T11" fmla="*/ 19 h 52"/>
                <a:gd name="T12" fmla="*/ 4 w 22"/>
                <a:gd name="T13" fmla="*/ 25 h 52"/>
                <a:gd name="T14" fmla="*/ 7 w 22"/>
                <a:gd name="T15" fmla="*/ 25 h 52"/>
                <a:gd name="T16" fmla="*/ 7 w 22"/>
                <a:gd name="T17" fmla="*/ 23 h 52"/>
                <a:gd name="T18" fmla="*/ 4 w 22"/>
                <a:gd name="T19" fmla="*/ 25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52">
                  <a:moveTo>
                    <a:pt x="8" y="52"/>
                  </a:moveTo>
                  <a:lnTo>
                    <a:pt x="14" y="47"/>
                  </a:lnTo>
                  <a:lnTo>
                    <a:pt x="22" y="2"/>
                  </a:lnTo>
                  <a:lnTo>
                    <a:pt x="9" y="0"/>
                  </a:lnTo>
                  <a:lnTo>
                    <a:pt x="0" y="45"/>
                  </a:lnTo>
                  <a:lnTo>
                    <a:pt x="6" y="39"/>
                  </a:lnTo>
                  <a:lnTo>
                    <a:pt x="8" y="52"/>
                  </a:lnTo>
                  <a:lnTo>
                    <a:pt x="14" y="51"/>
                  </a:lnTo>
                  <a:lnTo>
                    <a:pt x="14" y="47"/>
                  </a:lnTo>
                  <a:lnTo>
                    <a:pt x="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1" name="Freeform 296"/>
            <p:cNvSpPr>
              <a:spLocks/>
            </p:cNvSpPr>
            <p:nvPr/>
          </p:nvSpPr>
          <p:spPr bwMode="auto">
            <a:xfrm>
              <a:off x="1127" y="3840"/>
              <a:ext cx="26" cy="13"/>
            </a:xfrm>
            <a:custGeom>
              <a:avLst/>
              <a:gdLst>
                <a:gd name="T0" fmla="*/ 7 w 52"/>
                <a:gd name="T1" fmla="*/ 12 h 26"/>
                <a:gd name="T2" fmla="*/ 4 w 52"/>
                <a:gd name="T3" fmla="*/ 13 h 26"/>
                <a:gd name="T4" fmla="*/ 26 w 52"/>
                <a:gd name="T5" fmla="*/ 7 h 26"/>
                <a:gd name="T6" fmla="*/ 25 w 52"/>
                <a:gd name="T7" fmla="*/ 0 h 26"/>
                <a:gd name="T8" fmla="*/ 23 w 52"/>
                <a:gd name="T9" fmla="*/ 1 h 26"/>
                <a:gd name="T10" fmla="*/ 19 w 52"/>
                <a:gd name="T11" fmla="*/ 1 h 26"/>
                <a:gd name="T12" fmla="*/ 16 w 52"/>
                <a:gd name="T13" fmla="*/ 3 h 26"/>
                <a:gd name="T14" fmla="*/ 12 w 52"/>
                <a:gd name="T15" fmla="*/ 4 h 26"/>
                <a:gd name="T16" fmla="*/ 8 w 52"/>
                <a:gd name="T17" fmla="*/ 5 h 26"/>
                <a:gd name="T18" fmla="*/ 5 w 52"/>
                <a:gd name="T19" fmla="*/ 6 h 26"/>
                <a:gd name="T20" fmla="*/ 2 w 52"/>
                <a:gd name="T21" fmla="*/ 7 h 26"/>
                <a:gd name="T22" fmla="*/ 0 w 52"/>
                <a:gd name="T23" fmla="*/ 8 h 26"/>
                <a:gd name="T24" fmla="*/ 3 w 52"/>
                <a:gd name="T25" fmla="*/ 7 h 26"/>
                <a:gd name="T26" fmla="*/ 3 w 52"/>
                <a:gd name="T27" fmla="*/ 7 h 26"/>
                <a:gd name="T28" fmla="*/ 2 w 52"/>
                <a:gd name="T29" fmla="*/ 7 h 26"/>
                <a:gd name="T30" fmla="*/ 1 w 52"/>
                <a:gd name="T31" fmla="*/ 8 h 26"/>
                <a:gd name="T32" fmla="*/ 0 w 52"/>
                <a:gd name="T33" fmla="*/ 8 h 26"/>
                <a:gd name="T34" fmla="*/ 7 w 52"/>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2" h="26">
                  <a:moveTo>
                    <a:pt x="13" y="23"/>
                  </a:moveTo>
                  <a:lnTo>
                    <a:pt x="7" y="26"/>
                  </a:lnTo>
                  <a:lnTo>
                    <a:pt x="52" y="13"/>
                  </a:lnTo>
                  <a:lnTo>
                    <a:pt x="50" y="0"/>
                  </a:lnTo>
                  <a:lnTo>
                    <a:pt x="45" y="1"/>
                  </a:lnTo>
                  <a:lnTo>
                    <a:pt x="38" y="2"/>
                  </a:lnTo>
                  <a:lnTo>
                    <a:pt x="31" y="5"/>
                  </a:lnTo>
                  <a:lnTo>
                    <a:pt x="23" y="7"/>
                  </a:lnTo>
                  <a:lnTo>
                    <a:pt x="15" y="9"/>
                  </a:lnTo>
                  <a:lnTo>
                    <a:pt x="9" y="12"/>
                  </a:lnTo>
                  <a:lnTo>
                    <a:pt x="4" y="14"/>
                  </a:lnTo>
                  <a:lnTo>
                    <a:pt x="0" y="16"/>
                  </a:lnTo>
                  <a:lnTo>
                    <a:pt x="6" y="13"/>
                  </a:lnTo>
                  <a:lnTo>
                    <a:pt x="5" y="13"/>
                  </a:lnTo>
                  <a:lnTo>
                    <a:pt x="3" y="14"/>
                  </a:lnTo>
                  <a:lnTo>
                    <a:pt x="1" y="15"/>
                  </a:lnTo>
                  <a:lnTo>
                    <a:pt x="0" y="16"/>
                  </a:lnTo>
                  <a:lnTo>
                    <a:pt x="13"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2" name="Freeform 297"/>
            <p:cNvSpPr>
              <a:spLocks/>
            </p:cNvSpPr>
            <p:nvPr/>
          </p:nvSpPr>
          <p:spPr bwMode="auto">
            <a:xfrm>
              <a:off x="1112" y="3848"/>
              <a:ext cx="21" cy="30"/>
            </a:xfrm>
            <a:custGeom>
              <a:avLst/>
              <a:gdLst>
                <a:gd name="T0" fmla="*/ 8 w 43"/>
                <a:gd name="T1" fmla="*/ 29 h 60"/>
                <a:gd name="T2" fmla="*/ 7 w 43"/>
                <a:gd name="T3" fmla="*/ 30 h 60"/>
                <a:gd name="T4" fmla="*/ 21 w 43"/>
                <a:gd name="T5" fmla="*/ 4 h 60"/>
                <a:gd name="T6" fmla="*/ 15 w 43"/>
                <a:gd name="T7" fmla="*/ 0 h 60"/>
                <a:gd name="T8" fmla="*/ 11 w 43"/>
                <a:gd name="T9" fmla="*/ 6 h 60"/>
                <a:gd name="T10" fmla="*/ 7 w 43"/>
                <a:gd name="T11" fmla="*/ 15 h 60"/>
                <a:gd name="T12" fmla="*/ 2 w 43"/>
                <a:gd name="T13" fmla="*/ 24 h 60"/>
                <a:gd name="T14" fmla="*/ 0 w 43"/>
                <a:gd name="T15" fmla="*/ 29 h 60"/>
                <a:gd name="T16" fmla="*/ 0 w 43"/>
                <a:gd name="T17" fmla="*/ 27 h 60"/>
                <a:gd name="T18" fmla="*/ 0 w 43"/>
                <a:gd name="T19" fmla="*/ 27 h 60"/>
                <a:gd name="T20" fmla="*/ 0 w 43"/>
                <a:gd name="T21" fmla="*/ 27 h 60"/>
                <a:gd name="T22" fmla="*/ 0 w 43"/>
                <a:gd name="T23" fmla="*/ 28 h 60"/>
                <a:gd name="T24" fmla="*/ 0 w 43"/>
                <a:gd name="T25" fmla="*/ 29 h 60"/>
                <a:gd name="T26" fmla="*/ 8 w 43"/>
                <a:gd name="T27" fmla="*/ 29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3" h="60">
                  <a:moveTo>
                    <a:pt x="16" y="57"/>
                  </a:moveTo>
                  <a:lnTo>
                    <a:pt x="15" y="60"/>
                  </a:lnTo>
                  <a:lnTo>
                    <a:pt x="43" y="7"/>
                  </a:lnTo>
                  <a:lnTo>
                    <a:pt x="30" y="0"/>
                  </a:lnTo>
                  <a:lnTo>
                    <a:pt x="23" y="12"/>
                  </a:lnTo>
                  <a:lnTo>
                    <a:pt x="14" y="30"/>
                  </a:lnTo>
                  <a:lnTo>
                    <a:pt x="5" y="48"/>
                  </a:lnTo>
                  <a:lnTo>
                    <a:pt x="0" y="57"/>
                  </a:lnTo>
                  <a:lnTo>
                    <a:pt x="1" y="53"/>
                  </a:lnTo>
                  <a:lnTo>
                    <a:pt x="1" y="54"/>
                  </a:lnTo>
                  <a:lnTo>
                    <a:pt x="0" y="56"/>
                  </a:lnTo>
                  <a:lnTo>
                    <a:pt x="0" y="57"/>
                  </a:lnTo>
                  <a:lnTo>
                    <a:pt x="16"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3" name="Freeform 298"/>
            <p:cNvSpPr>
              <a:spLocks/>
            </p:cNvSpPr>
            <p:nvPr/>
          </p:nvSpPr>
          <p:spPr bwMode="auto">
            <a:xfrm>
              <a:off x="1112" y="3876"/>
              <a:ext cx="8" cy="26"/>
            </a:xfrm>
            <a:custGeom>
              <a:avLst/>
              <a:gdLst>
                <a:gd name="T0" fmla="*/ 8 w 16"/>
                <a:gd name="T1" fmla="*/ 26 h 50"/>
                <a:gd name="T2" fmla="*/ 8 w 16"/>
                <a:gd name="T3" fmla="*/ 26 h 50"/>
                <a:gd name="T4" fmla="*/ 8 w 16"/>
                <a:gd name="T5" fmla="*/ 25 h 50"/>
                <a:gd name="T6" fmla="*/ 8 w 16"/>
                <a:gd name="T7" fmla="*/ 25 h 50"/>
                <a:gd name="T8" fmla="*/ 8 w 16"/>
                <a:gd name="T9" fmla="*/ 25 h 50"/>
                <a:gd name="T10" fmla="*/ 8 w 16"/>
                <a:gd name="T11" fmla="*/ 0 h 50"/>
                <a:gd name="T12" fmla="*/ 0 w 16"/>
                <a:gd name="T13" fmla="*/ 0 h 50"/>
                <a:gd name="T14" fmla="*/ 0 w 16"/>
                <a:gd name="T15" fmla="*/ 25 h 50"/>
                <a:gd name="T16" fmla="*/ 1 w 16"/>
                <a:gd name="T17" fmla="*/ 24 h 50"/>
                <a:gd name="T18" fmla="*/ 8 w 16"/>
                <a:gd name="T19" fmla="*/ 26 h 50"/>
                <a:gd name="T20" fmla="*/ 8 w 16"/>
                <a:gd name="T21" fmla="*/ 25 h 50"/>
                <a:gd name="T22" fmla="*/ 8 w 16"/>
                <a:gd name="T23" fmla="*/ 25 h 50"/>
                <a:gd name="T24" fmla="*/ 8 w 16"/>
                <a:gd name="T25" fmla="*/ 26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50">
                  <a:moveTo>
                    <a:pt x="15" y="50"/>
                  </a:moveTo>
                  <a:lnTo>
                    <a:pt x="15" y="50"/>
                  </a:lnTo>
                  <a:lnTo>
                    <a:pt x="16" y="49"/>
                  </a:lnTo>
                  <a:lnTo>
                    <a:pt x="16" y="48"/>
                  </a:lnTo>
                  <a:lnTo>
                    <a:pt x="16" y="0"/>
                  </a:lnTo>
                  <a:lnTo>
                    <a:pt x="0" y="0"/>
                  </a:lnTo>
                  <a:lnTo>
                    <a:pt x="0" y="48"/>
                  </a:lnTo>
                  <a:lnTo>
                    <a:pt x="1" y="46"/>
                  </a:lnTo>
                  <a:lnTo>
                    <a:pt x="15" y="50"/>
                  </a:lnTo>
                  <a:lnTo>
                    <a:pt x="16" y="49"/>
                  </a:lnTo>
                  <a:lnTo>
                    <a:pt x="16" y="48"/>
                  </a:lnTo>
                  <a:lnTo>
                    <a:pt x="15"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4" name="Freeform 299"/>
            <p:cNvSpPr>
              <a:spLocks/>
            </p:cNvSpPr>
            <p:nvPr/>
          </p:nvSpPr>
          <p:spPr bwMode="auto">
            <a:xfrm>
              <a:off x="1106" y="3899"/>
              <a:ext cx="14" cy="20"/>
            </a:xfrm>
            <a:custGeom>
              <a:avLst/>
              <a:gdLst>
                <a:gd name="T0" fmla="*/ 6 w 26"/>
                <a:gd name="T1" fmla="*/ 20 h 39"/>
                <a:gd name="T2" fmla="*/ 9 w 26"/>
                <a:gd name="T3" fmla="*/ 16 h 39"/>
                <a:gd name="T4" fmla="*/ 10 w 26"/>
                <a:gd name="T5" fmla="*/ 11 h 39"/>
                <a:gd name="T6" fmla="*/ 12 w 26"/>
                <a:gd name="T7" fmla="*/ 7 h 39"/>
                <a:gd name="T8" fmla="*/ 14 w 26"/>
                <a:gd name="T9" fmla="*/ 2 h 39"/>
                <a:gd name="T10" fmla="*/ 6 w 26"/>
                <a:gd name="T11" fmla="*/ 0 h 39"/>
                <a:gd name="T12" fmla="*/ 0 w 26"/>
                <a:gd name="T13" fmla="*/ 16 h 39"/>
                <a:gd name="T14" fmla="*/ 1 w 26"/>
                <a:gd name="T15" fmla="*/ 16 h 39"/>
                <a:gd name="T16" fmla="*/ 6 w 26"/>
                <a:gd name="T17" fmla="*/ 2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39">
                  <a:moveTo>
                    <a:pt x="11" y="39"/>
                  </a:moveTo>
                  <a:lnTo>
                    <a:pt x="16" y="31"/>
                  </a:lnTo>
                  <a:lnTo>
                    <a:pt x="19" y="22"/>
                  </a:lnTo>
                  <a:lnTo>
                    <a:pt x="23" y="14"/>
                  </a:lnTo>
                  <a:lnTo>
                    <a:pt x="26" y="4"/>
                  </a:lnTo>
                  <a:lnTo>
                    <a:pt x="12" y="0"/>
                  </a:lnTo>
                  <a:lnTo>
                    <a:pt x="0" y="32"/>
                  </a:lnTo>
                  <a:lnTo>
                    <a:pt x="1" y="31"/>
                  </a:lnTo>
                  <a:lnTo>
                    <a:pt x="1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5" name="Freeform 300"/>
            <p:cNvSpPr>
              <a:spLocks/>
            </p:cNvSpPr>
            <p:nvPr/>
          </p:nvSpPr>
          <p:spPr bwMode="auto">
            <a:xfrm>
              <a:off x="1095" y="3915"/>
              <a:ext cx="17" cy="17"/>
            </a:xfrm>
            <a:custGeom>
              <a:avLst/>
              <a:gdLst>
                <a:gd name="T0" fmla="*/ 8 w 33"/>
                <a:gd name="T1" fmla="*/ 15 h 33"/>
                <a:gd name="T2" fmla="*/ 7 w 33"/>
                <a:gd name="T3" fmla="*/ 17 h 33"/>
                <a:gd name="T4" fmla="*/ 17 w 33"/>
                <a:gd name="T5" fmla="*/ 4 h 33"/>
                <a:gd name="T6" fmla="*/ 12 w 33"/>
                <a:gd name="T7" fmla="*/ 0 h 33"/>
                <a:gd name="T8" fmla="*/ 0 w 33"/>
                <a:gd name="T9" fmla="*/ 15 h 33"/>
                <a:gd name="T10" fmla="*/ 1 w 33"/>
                <a:gd name="T11" fmla="*/ 12 h 33"/>
                <a:gd name="T12" fmla="*/ 1 w 33"/>
                <a:gd name="T13" fmla="*/ 13 h 33"/>
                <a:gd name="T14" fmla="*/ 1 w 33"/>
                <a:gd name="T15" fmla="*/ 13 h 33"/>
                <a:gd name="T16" fmla="*/ 0 w 33"/>
                <a:gd name="T17" fmla="*/ 14 h 33"/>
                <a:gd name="T18" fmla="*/ 0 w 33"/>
                <a:gd name="T19" fmla="*/ 15 h 33"/>
                <a:gd name="T20" fmla="*/ 8 w 33"/>
                <a:gd name="T21" fmla="*/ 15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16" y="29"/>
                  </a:moveTo>
                  <a:lnTo>
                    <a:pt x="14" y="33"/>
                  </a:lnTo>
                  <a:lnTo>
                    <a:pt x="33" y="8"/>
                  </a:lnTo>
                  <a:lnTo>
                    <a:pt x="23" y="0"/>
                  </a:lnTo>
                  <a:lnTo>
                    <a:pt x="0" y="29"/>
                  </a:lnTo>
                  <a:lnTo>
                    <a:pt x="2" y="24"/>
                  </a:lnTo>
                  <a:lnTo>
                    <a:pt x="1" y="25"/>
                  </a:lnTo>
                  <a:lnTo>
                    <a:pt x="1" y="26"/>
                  </a:lnTo>
                  <a:lnTo>
                    <a:pt x="0" y="28"/>
                  </a:lnTo>
                  <a:lnTo>
                    <a:pt x="0" y="29"/>
                  </a:lnTo>
                  <a:lnTo>
                    <a:pt x="1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6" name="Freeform 301"/>
            <p:cNvSpPr>
              <a:spLocks/>
            </p:cNvSpPr>
            <p:nvPr/>
          </p:nvSpPr>
          <p:spPr bwMode="auto">
            <a:xfrm>
              <a:off x="1095" y="3929"/>
              <a:ext cx="8" cy="16"/>
            </a:xfrm>
            <a:custGeom>
              <a:avLst/>
              <a:gdLst>
                <a:gd name="T0" fmla="*/ 7 w 16"/>
                <a:gd name="T1" fmla="*/ 12 h 32"/>
                <a:gd name="T2" fmla="*/ 8 w 16"/>
                <a:gd name="T3" fmla="*/ 14 h 32"/>
                <a:gd name="T4" fmla="*/ 8 w 16"/>
                <a:gd name="T5" fmla="*/ 0 h 32"/>
                <a:gd name="T6" fmla="*/ 0 w 16"/>
                <a:gd name="T7" fmla="*/ 0 h 32"/>
                <a:gd name="T8" fmla="*/ 0 w 16"/>
                <a:gd name="T9" fmla="*/ 4 h 32"/>
                <a:gd name="T10" fmla="*/ 0 w 16"/>
                <a:gd name="T11" fmla="*/ 9 h 32"/>
                <a:gd name="T12" fmla="*/ 0 w 16"/>
                <a:gd name="T13" fmla="*/ 13 h 32"/>
                <a:gd name="T14" fmla="*/ 1 w 16"/>
                <a:gd name="T15" fmla="*/ 16 h 32"/>
                <a:gd name="T16" fmla="*/ 0 w 16"/>
                <a:gd name="T17" fmla="*/ 14 h 32"/>
                <a:gd name="T18" fmla="*/ 0 w 16"/>
                <a:gd name="T19" fmla="*/ 14 h 32"/>
                <a:gd name="T20" fmla="*/ 1 w 16"/>
                <a:gd name="T21" fmla="*/ 16 h 32"/>
                <a:gd name="T22" fmla="*/ 1 w 16"/>
                <a:gd name="T23" fmla="*/ 16 h 32"/>
                <a:gd name="T24" fmla="*/ 1 w 16"/>
                <a:gd name="T25" fmla="*/ 16 h 32"/>
                <a:gd name="T26" fmla="*/ 7 w 16"/>
                <a:gd name="T27" fmla="*/ 12 h 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 h="32">
                  <a:moveTo>
                    <a:pt x="14" y="24"/>
                  </a:moveTo>
                  <a:lnTo>
                    <a:pt x="16" y="27"/>
                  </a:lnTo>
                  <a:lnTo>
                    <a:pt x="16" y="0"/>
                  </a:lnTo>
                  <a:lnTo>
                    <a:pt x="0" y="0"/>
                  </a:lnTo>
                  <a:lnTo>
                    <a:pt x="0" y="7"/>
                  </a:lnTo>
                  <a:lnTo>
                    <a:pt x="0" y="17"/>
                  </a:lnTo>
                  <a:lnTo>
                    <a:pt x="0" y="26"/>
                  </a:lnTo>
                  <a:lnTo>
                    <a:pt x="2" y="32"/>
                  </a:lnTo>
                  <a:lnTo>
                    <a:pt x="0" y="27"/>
                  </a:lnTo>
                  <a:lnTo>
                    <a:pt x="0" y="28"/>
                  </a:lnTo>
                  <a:lnTo>
                    <a:pt x="1" y="31"/>
                  </a:lnTo>
                  <a:lnTo>
                    <a:pt x="1" y="32"/>
                  </a:lnTo>
                  <a:lnTo>
                    <a:pt x="2" y="32"/>
                  </a:lnTo>
                  <a:lnTo>
                    <a:pt x="1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7" name="Freeform 302"/>
            <p:cNvSpPr>
              <a:spLocks/>
            </p:cNvSpPr>
            <p:nvPr/>
          </p:nvSpPr>
          <p:spPr bwMode="auto">
            <a:xfrm>
              <a:off x="1097" y="3941"/>
              <a:ext cx="17" cy="19"/>
            </a:xfrm>
            <a:custGeom>
              <a:avLst/>
              <a:gdLst>
                <a:gd name="T0" fmla="*/ 15 w 36"/>
                <a:gd name="T1" fmla="*/ 13 h 38"/>
                <a:gd name="T2" fmla="*/ 17 w 36"/>
                <a:gd name="T3" fmla="*/ 14 h 38"/>
                <a:gd name="T4" fmla="*/ 6 w 36"/>
                <a:gd name="T5" fmla="*/ 0 h 38"/>
                <a:gd name="T6" fmla="*/ 0 w 36"/>
                <a:gd name="T7" fmla="*/ 4 h 38"/>
                <a:gd name="T8" fmla="*/ 3 w 36"/>
                <a:gd name="T9" fmla="*/ 8 h 38"/>
                <a:gd name="T10" fmla="*/ 7 w 36"/>
                <a:gd name="T11" fmla="*/ 12 h 38"/>
                <a:gd name="T12" fmla="*/ 11 w 36"/>
                <a:gd name="T13" fmla="*/ 17 h 38"/>
                <a:gd name="T14" fmla="*/ 14 w 36"/>
                <a:gd name="T15" fmla="*/ 19 h 38"/>
                <a:gd name="T16" fmla="*/ 12 w 36"/>
                <a:gd name="T17" fmla="*/ 19 h 38"/>
                <a:gd name="T18" fmla="*/ 12 w 36"/>
                <a:gd name="T19" fmla="*/ 19 h 38"/>
                <a:gd name="T20" fmla="*/ 13 w 36"/>
                <a:gd name="T21" fmla="*/ 19 h 38"/>
                <a:gd name="T22" fmla="*/ 14 w 36"/>
                <a:gd name="T23" fmla="*/ 19 h 38"/>
                <a:gd name="T24" fmla="*/ 14 w 36"/>
                <a:gd name="T25" fmla="*/ 19 h 38"/>
                <a:gd name="T26" fmla="*/ 15 w 36"/>
                <a:gd name="T27" fmla="*/ 13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6" h="38">
                  <a:moveTo>
                    <a:pt x="31" y="25"/>
                  </a:moveTo>
                  <a:lnTo>
                    <a:pt x="36" y="28"/>
                  </a:lnTo>
                  <a:lnTo>
                    <a:pt x="12" y="0"/>
                  </a:lnTo>
                  <a:lnTo>
                    <a:pt x="0" y="8"/>
                  </a:lnTo>
                  <a:lnTo>
                    <a:pt x="6" y="15"/>
                  </a:lnTo>
                  <a:lnTo>
                    <a:pt x="15" y="24"/>
                  </a:lnTo>
                  <a:lnTo>
                    <a:pt x="23" y="33"/>
                  </a:lnTo>
                  <a:lnTo>
                    <a:pt x="30" y="38"/>
                  </a:lnTo>
                  <a:lnTo>
                    <a:pt x="25" y="37"/>
                  </a:lnTo>
                  <a:lnTo>
                    <a:pt x="25" y="38"/>
                  </a:lnTo>
                  <a:lnTo>
                    <a:pt x="27" y="38"/>
                  </a:lnTo>
                  <a:lnTo>
                    <a:pt x="29" y="38"/>
                  </a:lnTo>
                  <a:lnTo>
                    <a:pt x="30" y="38"/>
                  </a:lnTo>
                  <a:lnTo>
                    <a:pt x="31"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8" name="Freeform 303"/>
            <p:cNvSpPr>
              <a:spLocks/>
            </p:cNvSpPr>
            <p:nvPr/>
          </p:nvSpPr>
          <p:spPr bwMode="auto">
            <a:xfrm>
              <a:off x="1112" y="3954"/>
              <a:ext cx="37" cy="14"/>
            </a:xfrm>
            <a:custGeom>
              <a:avLst/>
              <a:gdLst>
                <a:gd name="T0" fmla="*/ 32 w 75"/>
                <a:gd name="T1" fmla="*/ 8 h 28"/>
                <a:gd name="T2" fmla="*/ 36 w 75"/>
                <a:gd name="T3" fmla="*/ 7 h 28"/>
                <a:gd name="T4" fmla="*/ 0 w 75"/>
                <a:gd name="T5" fmla="*/ 0 h 28"/>
                <a:gd name="T6" fmla="*/ 0 w 75"/>
                <a:gd name="T7" fmla="*/ 7 h 28"/>
                <a:gd name="T8" fmla="*/ 3 w 75"/>
                <a:gd name="T9" fmla="*/ 7 h 28"/>
                <a:gd name="T10" fmla="*/ 7 w 75"/>
                <a:gd name="T11" fmla="*/ 8 h 28"/>
                <a:gd name="T12" fmla="*/ 13 w 75"/>
                <a:gd name="T13" fmla="*/ 10 h 28"/>
                <a:gd name="T14" fmla="*/ 19 w 75"/>
                <a:gd name="T15" fmla="*/ 11 h 28"/>
                <a:gd name="T16" fmla="*/ 26 w 75"/>
                <a:gd name="T17" fmla="*/ 12 h 28"/>
                <a:gd name="T18" fmla="*/ 31 w 75"/>
                <a:gd name="T19" fmla="*/ 12 h 28"/>
                <a:gd name="T20" fmla="*/ 35 w 75"/>
                <a:gd name="T21" fmla="*/ 13 h 28"/>
                <a:gd name="T22" fmla="*/ 37 w 75"/>
                <a:gd name="T23" fmla="*/ 12 h 28"/>
                <a:gd name="T24" fmla="*/ 34 w 75"/>
                <a:gd name="T25" fmla="*/ 14 h 28"/>
                <a:gd name="T26" fmla="*/ 36 w 75"/>
                <a:gd name="T27" fmla="*/ 14 h 28"/>
                <a:gd name="T28" fmla="*/ 37 w 75"/>
                <a:gd name="T29" fmla="*/ 12 h 28"/>
                <a:gd name="T30" fmla="*/ 32 w 75"/>
                <a:gd name="T31" fmla="*/ 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5" h="28">
                  <a:moveTo>
                    <a:pt x="65" y="15"/>
                  </a:moveTo>
                  <a:lnTo>
                    <a:pt x="72" y="13"/>
                  </a:lnTo>
                  <a:lnTo>
                    <a:pt x="1" y="0"/>
                  </a:lnTo>
                  <a:lnTo>
                    <a:pt x="0" y="13"/>
                  </a:lnTo>
                  <a:lnTo>
                    <a:pt x="6" y="14"/>
                  </a:lnTo>
                  <a:lnTo>
                    <a:pt x="15" y="16"/>
                  </a:lnTo>
                  <a:lnTo>
                    <a:pt x="27" y="19"/>
                  </a:lnTo>
                  <a:lnTo>
                    <a:pt x="39" y="21"/>
                  </a:lnTo>
                  <a:lnTo>
                    <a:pt x="52" y="23"/>
                  </a:lnTo>
                  <a:lnTo>
                    <a:pt x="62" y="24"/>
                  </a:lnTo>
                  <a:lnTo>
                    <a:pt x="70" y="26"/>
                  </a:lnTo>
                  <a:lnTo>
                    <a:pt x="75" y="24"/>
                  </a:lnTo>
                  <a:lnTo>
                    <a:pt x="69" y="27"/>
                  </a:lnTo>
                  <a:lnTo>
                    <a:pt x="73" y="28"/>
                  </a:lnTo>
                  <a:lnTo>
                    <a:pt x="75" y="24"/>
                  </a:lnTo>
                  <a:lnTo>
                    <a:pt x="6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9" name="Freeform 304"/>
            <p:cNvSpPr>
              <a:spLocks/>
            </p:cNvSpPr>
            <p:nvPr/>
          </p:nvSpPr>
          <p:spPr bwMode="auto">
            <a:xfrm>
              <a:off x="1144" y="3942"/>
              <a:ext cx="19" cy="24"/>
            </a:xfrm>
            <a:custGeom>
              <a:avLst/>
              <a:gdLst>
                <a:gd name="T0" fmla="*/ 16 w 39"/>
                <a:gd name="T1" fmla="*/ 0 h 48"/>
                <a:gd name="T2" fmla="*/ 13 w 39"/>
                <a:gd name="T3" fmla="*/ 3 h 48"/>
                <a:gd name="T4" fmla="*/ 8 w 39"/>
                <a:gd name="T5" fmla="*/ 9 h 48"/>
                <a:gd name="T6" fmla="*/ 3 w 39"/>
                <a:gd name="T7" fmla="*/ 16 h 48"/>
                <a:gd name="T8" fmla="*/ 0 w 39"/>
                <a:gd name="T9" fmla="*/ 20 h 48"/>
                <a:gd name="T10" fmla="*/ 5 w 39"/>
                <a:gd name="T11" fmla="*/ 24 h 48"/>
                <a:gd name="T12" fmla="*/ 19 w 39"/>
                <a:gd name="T13" fmla="*/ 6 h 48"/>
                <a:gd name="T14" fmla="*/ 16 w 39"/>
                <a:gd name="T15" fmla="*/ 7 h 48"/>
                <a:gd name="T16" fmla="*/ 16 w 39"/>
                <a:gd name="T17" fmla="*/ 0 h 48"/>
                <a:gd name="T18" fmla="*/ 16 w 39"/>
                <a:gd name="T19" fmla="*/ 0 h 48"/>
                <a:gd name="T20" fmla="*/ 15 w 39"/>
                <a:gd name="T21" fmla="*/ 1 h 48"/>
                <a:gd name="T22" fmla="*/ 14 w 39"/>
                <a:gd name="T23" fmla="*/ 1 h 48"/>
                <a:gd name="T24" fmla="*/ 13 w 39"/>
                <a:gd name="T25" fmla="*/ 1 h 48"/>
                <a:gd name="T26" fmla="*/ 16 w 39"/>
                <a:gd name="T27" fmla="*/ 0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48">
                  <a:moveTo>
                    <a:pt x="33" y="0"/>
                  </a:moveTo>
                  <a:lnTo>
                    <a:pt x="26" y="6"/>
                  </a:lnTo>
                  <a:lnTo>
                    <a:pt x="16" y="17"/>
                  </a:lnTo>
                  <a:lnTo>
                    <a:pt x="7" y="31"/>
                  </a:lnTo>
                  <a:lnTo>
                    <a:pt x="0" y="39"/>
                  </a:lnTo>
                  <a:lnTo>
                    <a:pt x="10" y="48"/>
                  </a:lnTo>
                  <a:lnTo>
                    <a:pt x="39" y="12"/>
                  </a:lnTo>
                  <a:lnTo>
                    <a:pt x="33" y="14"/>
                  </a:lnTo>
                  <a:lnTo>
                    <a:pt x="33" y="0"/>
                  </a:lnTo>
                  <a:lnTo>
                    <a:pt x="32" y="0"/>
                  </a:lnTo>
                  <a:lnTo>
                    <a:pt x="30" y="1"/>
                  </a:lnTo>
                  <a:lnTo>
                    <a:pt x="28" y="1"/>
                  </a:lnTo>
                  <a:lnTo>
                    <a:pt x="27" y="2"/>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0" name="Freeform 305"/>
            <p:cNvSpPr>
              <a:spLocks/>
            </p:cNvSpPr>
            <p:nvPr/>
          </p:nvSpPr>
          <p:spPr bwMode="auto">
            <a:xfrm>
              <a:off x="1161" y="3936"/>
              <a:ext cx="40" cy="13"/>
            </a:xfrm>
            <a:custGeom>
              <a:avLst/>
              <a:gdLst>
                <a:gd name="T0" fmla="*/ 32 w 82"/>
                <a:gd name="T1" fmla="*/ 7 h 26"/>
                <a:gd name="T2" fmla="*/ 30 w 82"/>
                <a:gd name="T3" fmla="*/ 2 h 26"/>
                <a:gd name="T4" fmla="*/ 0 w 82"/>
                <a:gd name="T5" fmla="*/ 6 h 26"/>
                <a:gd name="T6" fmla="*/ 0 w 82"/>
                <a:gd name="T7" fmla="*/ 13 h 26"/>
                <a:gd name="T8" fmla="*/ 30 w 82"/>
                <a:gd name="T9" fmla="*/ 9 h 26"/>
                <a:gd name="T10" fmla="*/ 28 w 82"/>
                <a:gd name="T11" fmla="*/ 3 h 26"/>
                <a:gd name="T12" fmla="*/ 32 w 82"/>
                <a:gd name="T13" fmla="*/ 7 h 26"/>
                <a:gd name="T14" fmla="*/ 40 w 82"/>
                <a:gd name="T15" fmla="*/ 0 h 26"/>
                <a:gd name="T16" fmla="*/ 30 w 82"/>
                <a:gd name="T17" fmla="*/ 2 h 26"/>
                <a:gd name="T18" fmla="*/ 32 w 82"/>
                <a:gd name="T19" fmla="*/ 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26">
                  <a:moveTo>
                    <a:pt x="66" y="14"/>
                  </a:moveTo>
                  <a:lnTo>
                    <a:pt x="62" y="4"/>
                  </a:lnTo>
                  <a:lnTo>
                    <a:pt x="0" y="12"/>
                  </a:lnTo>
                  <a:lnTo>
                    <a:pt x="0" y="26"/>
                  </a:lnTo>
                  <a:lnTo>
                    <a:pt x="62" y="17"/>
                  </a:lnTo>
                  <a:lnTo>
                    <a:pt x="58" y="6"/>
                  </a:lnTo>
                  <a:lnTo>
                    <a:pt x="66" y="14"/>
                  </a:lnTo>
                  <a:lnTo>
                    <a:pt x="82" y="0"/>
                  </a:lnTo>
                  <a:lnTo>
                    <a:pt x="62" y="4"/>
                  </a:lnTo>
                  <a:lnTo>
                    <a:pt x="6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1" name="Freeform 306"/>
            <p:cNvSpPr>
              <a:spLocks/>
            </p:cNvSpPr>
            <p:nvPr/>
          </p:nvSpPr>
          <p:spPr bwMode="auto">
            <a:xfrm>
              <a:off x="1171" y="3939"/>
              <a:ext cx="22" cy="18"/>
            </a:xfrm>
            <a:custGeom>
              <a:avLst/>
              <a:gdLst>
                <a:gd name="T0" fmla="*/ 8 w 45"/>
                <a:gd name="T1" fmla="*/ 12 h 36"/>
                <a:gd name="T2" fmla="*/ 10 w 45"/>
                <a:gd name="T3" fmla="*/ 17 h 36"/>
                <a:gd name="T4" fmla="*/ 22 w 45"/>
                <a:gd name="T5" fmla="*/ 4 h 36"/>
                <a:gd name="T6" fmla="*/ 18 w 45"/>
                <a:gd name="T7" fmla="*/ 0 h 36"/>
                <a:gd name="T8" fmla="*/ 5 w 45"/>
                <a:gd name="T9" fmla="*/ 12 h 36"/>
                <a:gd name="T10" fmla="*/ 8 w 45"/>
                <a:gd name="T11" fmla="*/ 18 h 36"/>
                <a:gd name="T12" fmla="*/ 5 w 45"/>
                <a:gd name="T13" fmla="*/ 12 h 36"/>
                <a:gd name="T14" fmla="*/ 0 w 45"/>
                <a:gd name="T15" fmla="*/ 18 h 36"/>
                <a:gd name="T16" fmla="*/ 8 w 45"/>
                <a:gd name="T17" fmla="*/ 18 h 36"/>
                <a:gd name="T18" fmla="*/ 8 w 45"/>
                <a:gd name="T19" fmla="*/ 1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6">
                  <a:moveTo>
                    <a:pt x="16" y="23"/>
                  </a:moveTo>
                  <a:lnTo>
                    <a:pt x="21" y="34"/>
                  </a:lnTo>
                  <a:lnTo>
                    <a:pt x="45" y="8"/>
                  </a:lnTo>
                  <a:lnTo>
                    <a:pt x="37" y="0"/>
                  </a:lnTo>
                  <a:lnTo>
                    <a:pt x="11" y="24"/>
                  </a:lnTo>
                  <a:lnTo>
                    <a:pt x="16" y="36"/>
                  </a:lnTo>
                  <a:lnTo>
                    <a:pt x="11" y="24"/>
                  </a:lnTo>
                  <a:lnTo>
                    <a:pt x="0" y="35"/>
                  </a:lnTo>
                  <a:lnTo>
                    <a:pt x="16" y="36"/>
                  </a:lnTo>
                  <a:lnTo>
                    <a:pt x="1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2" name="Freeform 307"/>
            <p:cNvSpPr>
              <a:spLocks/>
            </p:cNvSpPr>
            <p:nvPr/>
          </p:nvSpPr>
          <p:spPr bwMode="auto">
            <a:xfrm>
              <a:off x="1179" y="3951"/>
              <a:ext cx="36" cy="10"/>
            </a:xfrm>
            <a:custGeom>
              <a:avLst/>
              <a:gdLst>
                <a:gd name="T0" fmla="*/ 33 w 72"/>
                <a:gd name="T1" fmla="*/ 4 h 21"/>
                <a:gd name="T2" fmla="*/ 35 w 72"/>
                <a:gd name="T3" fmla="*/ 3 h 21"/>
                <a:gd name="T4" fmla="*/ 0 w 72"/>
                <a:gd name="T5" fmla="*/ 0 h 21"/>
                <a:gd name="T6" fmla="*/ 0 w 72"/>
                <a:gd name="T7" fmla="*/ 6 h 21"/>
                <a:gd name="T8" fmla="*/ 35 w 72"/>
                <a:gd name="T9" fmla="*/ 10 h 21"/>
                <a:gd name="T10" fmla="*/ 35 w 72"/>
                <a:gd name="T11" fmla="*/ 10 h 21"/>
                <a:gd name="T12" fmla="*/ 35 w 72"/>
                <a:gd name="T13" fmla="*/ 10 h 21"/>
                <a:gd name="T14" fmla="*/ 36 w 72"/>
                <a:gd name="T15" fmla="*/ 10 h 21"/>
                <a:gd name="T16" fmla="*/ 36 w 72"/>
                <a:gd name="T17" fmla="*/ 9 h 21"/>
                <a:gd name="T18" fmla="*/ 35 w 72"/>
                <a:gd name="T19" fmla="*/ 10 h 21"/>
                <a:gd name="T20" fmla="*/ 35 w 72"/>
                <a:gd name="T21" fmla="*/ 10 h 21"/>
                <a:gd name="T22" fmla="*/ 36 w 72"/>
                <a:gd name="T23" fmla="*/ 9 h 21"/>
                <a:gd name="T24" fmla="*/ 33 w 72"/>
                <a:gd name="T25" fmla="*/ 4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2" h="21">
                  <a:moveTo>
                    <a:pt x="66" y="8"/>
                  </a:moveTo>
                  <a:lnTo>
                    <a:pt x="69" y="7"/>
                  </a:lnTo>
                  <a:lnTo>
                    <a:pt x="0" y="0"/>
                  </a:lnTo>
                  <a:lnTo>
                    <a:pt x="0" y="13"/>
                  </a:lnTo>
                  <a:lnTo>
                    <a:pt x="69" y="20"/>
                  </a:lnTo>
                  <a:lnTo>
                    <a:pt x="70" y="20"/>
                  </a:lnTo>
                  <a:lnTo>
                    <a:pt x="71" y="20"/>
                  </a:lnTo>
                  <a:lnTo>
                    <a:pt x="72" y="19"/>
                  </a:lnTo>
                  <a:lnTo>
                    <a:pt x="69" y="20"/>
                  </a:lnTo>
                  <a:lnTo>
                    <a:pt x="70" y="21"/>
                  </a:lnTo>
                  <a:lnTo>
                    <a:pt x="72" y="19"/>
                  </a:lnTo>
                  <a:lnTo>
                    <a:pt x="6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3" name="Freeform 308"/>
            <p:cNvSpPr>
              <a:spLocks/>
            </p:cNvSpPr>
            <p:nvPr/>
          </p:nvSpPr>
          <p:spPr bwMode="auto">
            <a:xfrm>
              <a:off x="1212" y="3929"/>
              <a:ext cx="61" cy="31"/>
            </a:xfrm>
            <a:custGeom>
              <a:avLst/>
              <a:gdLst>
                <a:gd name="T0" fmla="*/ 61 w 123"/>
                <a:gd name="T1" fmla="*/ 1 h 61"/>
                <a:gd name="T2" fmla="*/ 52 w 123"/>
                <a:gd name="T3" fmla="*/ 0 h 61"/>
                <a:gd name="T4" fmla="*/ 44 w 123"/>
                <a:gd name="T5" fmla="*/ 1 h 61"/>
                <a:gd name="T6" fmla="*/ 36 w 123"/>
                <a:gd name="T7" fmla="*/ 4 h 61"/>
                <a:gd name="T8" fmla="*/ 29 w 123"/>
                <a:gd name="T9" fmla="*/ 8 h 61"/>
                <a:gd name="T10" fmla="*/ 21 w 123"/>
                <a:gd name="T11" fmla="*/ 13 h 61"/>
                <a:gd name="T12" fmla="*/ 15 w 123"/>
                <a:gd name="T13" fmla="*/ 17 h 61"/>
                <a:gd name="T14" fmla="*/ 7 w 123"/>
                <a:gd name="T15" fmla="*/ 22 h 61"/>
                <a:gd name="T16" fmla="*/ 0 w 123"/>
                <a:gd name="T17" fmla="*/ 25 h 61"/>
                <a:gd name="T18" fmla="*/ 3 w 123"/>
                <a:gd name="T19" fmla="*/ 31 h 61"/>
                <a:gd name="T20" fmla="*/ 9 w 123"/>
                <a:gd name="T21" fmla="*/ 28 h 61"/>
                <a:gd name="T22" fmla="*/ 16 w 123"/>
                <a:gd name="T23" fmla="*/ 24 h 61"/>
                <a:gd name="T24" fmla="*/ 23 w 123"/>
                <a:gd name="T25" fmla="*/ 20 h 61"/>
                <a:gd name="T26" fmla="*/ 30 w 123"/>
                <a:gd name="T27" fmla="*/ 15 h 61"/>
                <a:gd name="T28" fmla="*/ 38 w 123"/>
                <a:gd name="T29" fmla="*/ 11 h 61"/>
                <a:gd name="T30" fmla="*/ 44 w 123"/>
                <a:gd name="T31" fmla="*/ 8 h 61"/>
                <a:gd name="T32" fmla="*/ 52 w 123"/>
                <a:gd name="T33" fmla="*/ 6 h 61"/>
                <a:gd name="T34" fmla="*/ 59 w 123"/>
                <a:gd name="T35" fmla="*/ 7 h 61"/>
                <a:gd name="T36" fmla="*/ 61 w 123"/>
                <a:gd name="T37" fmla="*/ 1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61">
                  <a:moveTo>
                    <a:pt x="123" y="1"/>
                  </a:moveTo>
                  <a:lnTo>
                    <a:pt x="104" y="0"/>
                  </a:lnTo>
                  <a:lnTo>
                    <a:pt x="88" y="2"/>
                  </a:lnTo>
                  <a:lnTo>
                    <a:pt x="72" y="8"/>
                  </a:lnTo>
                  <a:lnTo>
                    <a:pt x="58" y="16"/>
                  </a:lnTo>
                  <a:lnTo>
                    <a:pt x="43" y="25"/>
                  </a:lnTo>
                  <a:lnTo>
                    <a:pt x="30" y="34"/>
                  </a:lnTo>
                  <a:lnTo>
                    <a:pt x="15" y="43"/>
                  </a:lnTo>
                  <a:lnTo>
                    <a:pt x="0" y="50"/>
                  </a:lnTo>
                  <a:lnTo>
                    <a:pt x="6" y="61"/>
                  </a:lnTo>
                  <a:lnTo>
                    <a:pt x="19" y="55"/>
                  </a:lnTo>
                  <a:lnTo>
                    <a:pt x="33" y="47"/>
                  </a:lnTo>
                  <a:lnTo>
                    <a:pt x="47" y="39"/>
                  </a:lnTo>
                  <a:lnTo>
                    <a:pt x="61" y="30"/>
                  </a:lnTo>
                  <a:lnTo>
                    <a:pt x="76" y="22"/>
                  </a:lnTo>
                  <a:lnTo>
                    <a:pt x="89" y="16"/>
                  </a:lnTo>
                  <a:lnTo>
                    <a:pt x="104" y="12"/>
                  </a:lnTo>
                  <a:lnTo>
                    <a:pt x="119" y="13"/>
                  </a:lnTo>
                  <a:lnTo>
                    <a:pt x="12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4" name="Freeform 309"/>
            <p:cNvSpPr>
              <a:spLocks/>
            </p:cNvSpPr>
            <p:nvPr/>
          </p:nvSpPr>
          <p:spPr bwMode="auto">
            <a:xfrm>
              <a:off x="1272" y="3864"/>
              <a:ext cx="41" cy="79"/>
            </a:xfrm>
            <a:custGeom>
              <a:avLst/>
              <a:gdLst>
                <a:gd name="T0" fmla="*/ 14 w 83"/>
                <a:gd name="T1" fmla="*/ 1 h 156"/>
                <a:gd name="T2" fmla="*/ 16 w 83"/>
                <a:gd name="T3" fmla="*/ 8 h 156"/>
                <a:gd name="T4" fmla="*/ 20 w 83"/>
                <a:gd name="T5" fmla="*/ 15 h 156"/>
                <a:gd name="T6" fmla="*/ 24 w 83"/>
                <a:gd name="T7" fmla="*/ 24 h 156"/>
                <a:gd name="T8" fmla="*/ 29 w 83"/>
                <a:gd name="T9" fmla="*/ 32 h 156"/>
                <a:gd name="T10" fmla="*/ 33 w 83"/>
                <a:gd name="T11" fmla="*/ 43 h 156"/>
                <a:gd name="T12" fmla="*/ 36 w 83"/>
                <a:gd name="T13" fmla="*/ 52 h 156"/>
                <a:gd name="T14" fmla="*/ 37 w 83"/>
                <a:gd name="T15" fmla="*/ 62 h 156"/>
                <a:gd name="T16" fmla="*/ 35 w 83"/>
                <a:gd name="T17" fmla="*/ 71 h 156"/>
                <a:gd name="T18" fmla="*/ 31 w 83"/>
                <a:gd name="T19" fmla="*/ 72 h 156"/>
                <a:gd name="T20" fmla="*/ 27 w 83"/>
                <a:gd name="T21" fmla="*/ 72 h 156"/>
                <a:gd name="T22" fmla="*/ 22 w 83"/>
                <a:gd name="T23" fmla="*/ 72 h 156"/>
                <a:gd name="T24" fmla="*/ 18 w 83"/>
                <a:gd name="T25" fmla="*/ 71 h 156"/>
                <a:gd name="T26" fmla="*/ 13 w 83"/>
                <a:gd name="T27" fmla="*/ 70 h 156"/>
                <a:gd name="T28" fmla="*/ 9 w 83"/>
                <a:gd name="T29" fmla="*/ 69 h 156"/>
                <a:gd name="T30" fmla="*/ 5 w 83"/>
                <a:gd name="T31" fmla="*/ 67 h 156"/>
                <a:gd name="T32" fmla="*/ 2 w 83"/>
                <a:gd name="T33" fmla="*/ 66 h 156"/>
                <a:gd name="T34" fmla="*/ 0 w 83"/>
                <a:gd name="T35" fmla="*/ 72 h 156"/>
                <a:gd name="T36" fmla="*/ 4 w 83"/>
                <a:gd name="T37" fmla="*/ 74 h 156"/>
                <a:gd name="T38" fmla="*/ 9 w 83"/>
                <a:gd name="T39" fmla="*/ 76 h 156"/>
                <a:gd name="T40" fmla="*/ 14 w 83"/>
                <a:gd name="T41" fmla="*/ 77 h 156"/>
                <a:gd name="T42" fmla="*/ 19 w 83"/>
                <a:gd name="T43" fmla="*/ 78 h 156"/>
                <a:gd name="T44" fmla="*/ 25 w 83"/>
                <a:gd name="T45" fmla="*/ 79 h 156"/>
                <a:gd name="T46" fmla="*/ 30 w 83"/>
                <a:gd name="T47" fmla="*/ 79 h 156"/>
                <a:gd name="T48" fmla="*/ 35 w 83"/>
                <a:gd name="T49" fmla="*/ 78 h 156"/>
                <a:gd name="T50" fmla="*/ 39 w 83"/>
                <a:gd name="T51" fmla="*/ 77 h 156"/>
                <a:gd name="T52" fmla="*/ 41 w 83"/>
                <a:gd name="T53" fmla="*/ 68 h 156"/>
                <a:gd name="T54" fmla="*/ 41 w 83"/>
                <a:gd name="T55" fmla="*/ 58 h 156"/>
                <a:gd name="T56" fmla="*/ 41 w 83"/>
                <a:gd name="T57" fmla="*/ 48 h 156"/>
                <a:gd name="T58" fmla="*/ 39 w 83"/>
                <a:gd name="T59" fmla="*/ 36 h 156"/>
                <a:gd name="T60" fmla="*/ 35 w 83"/>
                <a:gd name="T61" fmla="*/ 25 h 156"/>
                <a:gd name="T62" fmla="*/ 30 w 83"/>
                <a:gd name="T63" fmla="*/ 16 h 156"/>
                <a:gd name="T64" fmla="*/ 25 w 83"/>
                <a:gd name="T65" fmla="*/ 7 h 156"/>
                <a:gd name="T66" fmla="*/ 20 w 83"/>
                <a:gd name="T67" fmla="*/ 0 h 156"/>
                <a:gd name="T68" fmla="*/ 21 w 83"/>
                <a:gd name="T69" fmla="*/ 2 h 156"/>
                <a:gd name="T70" fmla="*/ 14 w 83"/>
                <a:gd name="T71" fmla="*/ 1 h 156"/>
                <a:gd name="T72" fmla="*/ 14 w 83"/>
                <a:gd name="T73" fmla="*/ 2 h 156"/>
                <a:gd name="T74" fmla="*/ 14 w 83"/>
                <a:gd name="T75" fmla="*/ 2 h 156"/>
                <a:gd name="T76" fmla="*/ 14 w 83"/>
                <a:gd name="T77" fmla="*/ 3 h 156"/>
                <a:gd name="T78" fmla="*/ 15 w 83"/>
                <a:gd name="T79" fmla="*/ 3 h 156"/>
                <a:gd name="T80" fmla="*/ 14 w 83"/>
                <a:gd name="T81" fmla="*/ 1 h 1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 h="156">
                  <a:moveTo>
                    <a:pt x="29" y="2"/>
                  </a:moveTo>
                  <a:lnTo>
                    <a:pt x="33" y="15"/>
                  </a:lnTo>
                  <a:lnTo>
                    <a:pt x="40" y="29"/>
                  </a:lnTo>
                  <a:lnTo>
                    <a:pt x="49" y="47"/>
                  </a:lnTo>
                  <a:lnTo>
                    <a:pt x="58" y="64"/>
                  </a:lnTo>
                  <a:lnTo>
                    <a:pt x="67" y="84"/>
                  </a:lnTo>
                  <a:lnTo>
                    <a:pt x="73" y="103"/>
                  </a:lnTo>
                  <a:lnTo>
                    <a:pt x="74" y="122"/>
                  </a:lnTo>
                  <a:lnTo>
                    <a:pt x="70" y="140"/>
                  </a:lnTo>
                  <a:lnTo>
                    <a:pt x="63" y="142"/>
                  </a:lnTo>
                  <a:lnTo>
                    <a:pt x="55" y="143"/>
                  </a:lnTo>
                  <a:lnTo>
                    <a:pt x="45" y="143"/>
                  </a:lnTo>
                  <a:lnTo>
                    <a:pt x="36" y="141"/>
                  </a:lnTo>
                  <a:lnTo>
                    <a:pt x="27" y="139"/>
                  </a:lnTo>
                  <a:lnTo>
                    <a:pt x="18" y="137"/>
                  </a:lnTo>
                  <a:lnTo>
                    <a:pt x="10" y="133"/>
                  </a:lnTo>
                  <a:lnTo>
                    <a:pt x="4" y="131"/>
                  </a:lnTo>
                  <a:lnTo>
                    <a:pt x="0" y="143"/>
                  </a:lnTo>
                  <a:lnTo>
                    <a:pt x="8" y="147"/>
                  </a:lnTo>
                  <a:lnTo>
                    <a:pt x="18" y="150"/>
                  </a:lnTo>
                  <a:lnTo>
                    <a:pt x="28" y="153"/>
                  </a:lnTo>
                  <a:lnTo>
                    <a:pt x="38" y="155"/>
                  </a:lnTo>
                  <a:lnTo>
                    <a:pt x="50" y="156"/>
                  </a:lnTo>
                  <a:lnTo>
                    <a:pt x="60" y="156"/>
                  </a:lnTo>
                  <a:lnTo>
                    <a:pt x="70" y="155"/>
                  </a:lnTo>
                  <a:lnTo>
                    <a:pt x="78" y="152"/>
                  </a:lnTo>
                  <a:lnTo>
                    <a:pt x="82" y="134"/>
                  </a:lnTo>
                  <a:lnTo>
                    <a:pt x="83" y="115"/>
                  </a:lnTo>
                  <a:lnTo>
                    <a:pt x="82" y="94"/>
                  </a:lnTo>
                  <a:lnTo>
                    <a:pt x="78" y="72"/>
                  </a:lnTo>
                  <a:lnTo>
                    <a:pt x="71" y="50"/>
                  </a:lnTo>
                  <a:lnTo>
                    <a:pt x="61" y="31"/>
                  </a:lnTo>
                  <a:lnTo>
                    <a:pt x="51" y="13"/>
                  </a:lnTo>
                  <a:lnTo>
                    <a:pt x="41" y="0"/>
                  </a:lnTo>
                  <a:lnTo>
                    <a:pt x="42" y="4"/>
                  </a:lnTo>
                  <a:lnTo>
                    <a:pt x="29" y="2"/>
                  </a:lnTo>
                  <a:lnTo>
                    <a:pt x="28" y="3"/>
                  </a:lnTo>
                  <a:lnTo>
                    <a:pt x="28" y="4"/>
                  </a:lnTo>
                  <a:lnTo>
                    <a:pt x="29" y="6"/>
                  </a:lnTo>
                  <a:lnTo>
                    <a:pt x="30" y="6"/>
                  </a:lnTo>
                  <a:lnTo>
                    <a:pt x="2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5" name="Freeform 310"/>
            <p:cNvSpPr>
              <a:spLocks/>
            </p:cNvSpPr>
            <p:nvPr/>
          </p:nvSpPr>
          <p:spPr bwMode="auto">
            <a:xfrm>
              <a:off x="1286" y="3845"/>
              <a:ext cx="13" cy="22"/>
            </a:xfrm>
            <a:custGeom>
              <a:avLst/>
              <a:gdLst>
                <a:gd name="T0" fmla="*/ 9 w 26"/>
                <a:gd name="T1" fmla="*/ 10 h 44"/>
                <a:gd name="T2" fmla="*/ 4 w 26"/>
                <a:gd name="T3" fmla="*/ 7 h 44"/>
                <a:gd name="T4" fmla="*/ 0 w 26"/>
                <a:gd name="T5" fmla="*/ 21 h 44"/>
                <a:gd name="T6" fmla="*/ 7 w 26"/>
                <a:gd name="T7" fmla="*/ 22 h 44"/>
                <a:gd name="T8" fmla="*/ 11 w 26"/>
                <a:gd name="T9" fmla="*/ 8 h 44"/>
                <a:gd name="T10" fmla="*/ 6 w 26"/>
                <a:gd name="T11" fmla="*/ 4 h 44"/>
                <a:gd name="T12" fmla="*/ 11 w 26"/>
                <a:gd name="T13" fmla="*/ 8 h 44"/>
                <a:gd name="T14" fmla="*/ 13 w 26"/>
                <a:gd name="T15" fmla="*/ 0 h 44"/>
                <a:gd name="T16" fmla="*/ 6 w 26"/>
                <a:gd name="T17" fmla="*/ 4 h 44"/>
                <a:gd name="T18" fmla="*/ 9 w 26"/>
                <a:gd name="T19" fmla="*/ 1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44">
                  <a:moveTo>
                    <a:pt x="17" y="20"/>
                  </a:moveTo>
                  <a:lnTo>
                    <a:pt x="8" y="13"/>
                  </a:lnTo>
                  <a:lnTo>
                    <a:pt x="0" y="42"/>
                  </a:lnTo>
                  <a:lnTo>
                    <a:pt x="13" y="44"/>
                  </a:lnTo>
                  <a:lnTo>
                    <a:pt x="21" y="15"/>
                  </a:lnTo>
                  <a:lnTo>
                    <a:pt x="11" y="7"/>
                  </a:lnTo>
                  <a:lnTo>
                    <a:pt x="21" y="15"/>
                  </a:lnTo>
                  <a:lnTo>
                    <a:pt x="26" y="0"/>
                  </a:lnTo>
                  <a:lnTo>
                    <a:pt x="11" y="7"/>
                  </a:lnTo>
                  <a:lnTo>
                    <a:pt x="1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6" name="Freeform 311"/>
            <p:cNvSpPr>
              <a:spLocks/>
            </p:cNvSpPr>
            <p:nvPr/>
          </p:nvSpPr>
          <p:spPr bwMode="auto">
            <a:xfrm>
              <a:off x="1275" y="3839"/>
              <a:ext cx="20" cy="18"/>
            </a:xfrm>
            <a:custGeom>
              <a:avLst/>
              <a:gdLst>
                <a:gd name="T0" fmla="*/ 1 w 40"/>
                <a:gd name="T1" fmla="*/ 0 h 36"/>
                <a:gd name="T2" fmla="*/ 0 w 40"/>
                <a:gd name="T3" fmla="*/ 5 h 36"/>
                <a:gd name="T4" fmla="*/ 0 w 40"/>
                <a:gd name="T5" fmla="*/ 9 h 36"/>
                <a:gd name="T6" fmla="*/ 2 w 40"/>
                <a:gd name="T7" fmla="*/ 14 h 36"/>
                <a:gd name="T8" fmla="*/ 5 w 40"/>
                <a:gd name="T9" fmla="*/ 17 h 36"/>
                <a:gd name="T10" fmla="*/ 10 w 40"/>
                <a:gd name="T11" fmla="*/ 18 h 36"/>
                <a:gd name="T12" fmla="*/ 13 w 40"/>
                <a:gd name="T13" fmla="*/ 18 h 36"/>
                <a:gd name="T14" fmla="*/ 16 w 40"/>
                <a:gd name="T15" fmla="*/ 17 h 36"/>
                <a:gd name="T16" fmla="*/ 20 w 40"/>
                <a:gd name="T17" fmla="*/ 16 h 36"/>
                <a:gd name="T18" fmla="*/ 17 w 40"/>
                <a:gd name="T19" fmla="*/ 9 h 36"/>
                <a:gd name="T20" fmla="*/ 15 w 40"/>
                <a:gd name="T21" fmla="*/ 11 h 36"/>
                <a:gd name="T22" fmla="*/ 12 w 40"/>
                <a:gd name="T23" fmla="*/ 11 h 36"/>
                <a:gd name="T24" fmla="*/ 11 w 40"/>
                <a:gd name="T25" fmla="*/ 12 h 36"/>
                <a:gd name="T26" fmla="*/ 8 w 40"/>
                <a:gd name="T27" fmla="*/ 11 h 36"/>
                <a:gd name="T28" fmla="*/ 8 w 40"/>
                <a:gd name="T29" fmla="*/ 9 h 36"/>
                <a:gd name="T30" fmla="*/ 8 w 40"/>
                <a:gd name="T31" fmla="*/ 6 h 36"/>
                <a:gd name="T32" fmla="*/ 8 w 40"/>
                <a:gd name="T33" fmla="*/ 4 h 36"/>
                <a:gd name="T34" fmla="*/ 8 w 40"/>
                <a:gd name="T35" fmla="*/ 1 h 36"/>
                <a:gd name="T36" fmla="*/ 1 w 40"/>
                <a:gd name="T37" fmla="*/ 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6">
                  <a:moveTo>
                    <a:pt x="2" y="0"/>
                  </a:moveTo>
                  <a:lnTo>
                    <a:pt x="0" y="9"/>
                  </a:lnTo>
                  <a:lnTo>
                    <a:pt x="0" y="18"/>
                  </a:lnTo>
                  <a:lnTo>
                    <a:pt x="4" y="28"/>
                  </a:lnTo>
                  <a:lnTo>
                    <a:pt x="9" y="34"/>
                  </a:lnTo>
                  <a:lnTo>
                    <a:pt x="19" y="36"/>
                  </a:lnTo>
                  <a:lnTo>
                    <a:pt x="25" y="36"/>
                  </a:lnTo>
                  <a:lnTo>
                    <a:pt x="32" y="33"/>
                  </a:lnTo>
                  <a:lnTo>
                    <a:pt x="40" y="31"/>
                  </a:lnTo>
                  <a:lnTo>
                    <a:pt x="34" y="18"/>
                  </a:lnTo>
                  <a:lnTo>
                    <a:pt x="29" y="21"/>
                  </a:lnTo>
                  <a:lnTo>
                    <a:pt x="24" y="22"/>
                  </a:lnTo>
                  <a:lnTo>
                    <a:pt x="21" y="23"/>
                  </a:lnTo>
                  <a:lnTo>
                    <a:pt x="15" y="22"/>
                  </a:lnTo>
                  <a:lnTo>
                    <a:pt x="15" y="17"/>
                  </a:lnTo>
                  <a:lnTo>
                    <a:pt x="15" y="11"/>
                  </a:lnTo>
                  <a:lnTo>
                    <a:pt x="15" y="7"/>
                  </a:lnTo>
                  <a:lnTo>
                    <a:pt x="15"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7" name="Freeform 312"/>
            <p:cNvSpPr>
              <a:spLocks/>
            </p:cNvSpPr>
            <p:nvPr/>
          </p:nvSpPr>
          <p:spPr bwMode="auto">
            <a:xfrm>
              <a:off x="1254" y="3815"/>
              <a:ext cx="29" cy="25"/>
            </a:xfrm>
            <a:custGeom>
              <a:avLst/>
              <a:gdLst>
                <a:gd name="T0" fmla="*/ 16 w 58"/>
                <a:gd name="T1" fmla="*/ 1 h 49"/>
                <a:gd name="T2" fmla="*/ 18 w 58"/>
                <a:gd name="T3" fmla="*/ 7 h 49"/>
                <a:gd name="T4" fmla="*/ 21 w 58"/>
                <a:gd name="T5" fmla="*/ 8 h 49"/>
                <a:gd name="T6" fmla="*/ 23 w 58"/>
                <a:gd name="T7" fmla="*/ 11 h 49"/>
                <a:gd name="T8" fmla="*/ 22 w 58"/>
                <a:gd name="T9" fmla="*/ 24 h 49"/>
                <a:gd name="T10" fmla="*/ 28 w 58"/>
                <a:gd name="T11" fmla="*/ 25 h 49"/>
                <a:gd name="T12" fmla="*/ 29 w 58"/>
                <a:gd name="T13" fmla="*/ 19 h 49"/>
                <a:gd name="T14" fmla="*/ 29 w 58"/>
                <a:gd name="T15" fmla="*/ 14 h 49"/>
                <a:gd name="T16" fmla="*/ 29 w 58"/>
                <a:gd name="T17" fmla="*/ 9 h 49"/>
                <a:gd name="T18" fmla="*/ 27 w 58"/>
                <a:gd name="T19" fmla="*/ 3 h 49"/>
                <a:gd name="T20" fmla="*/ 24 w 58"/>
                <a:gd name="T21" fmla="*/ 2 h 49"/>
                <a:gd name="T22" fmla="*/ 22 w 58"/>
                <a:gd name="T23" fmla="*/ 1 h 49"/>
                <a:gd name="T24" fmla="*/ 19 w 58"/>
                <a:gd name="T25" fmla="*/ 0 h 49"/>
                <a:gd name="T26" fmla="*/ 17 w 58"/>
                <a:gd name="T27" fmla="*/ 1 h 49"/>
                <a:gd name="T28" fmla="*/ 19 w 58"/>
                <a:gd name="T29" fmla="*/ 7 h 49"/>
                <a:gd name="T30" fmla="*/ 16 w 58"/>
                <a:gd name="T31" fmla="*/ 1 h 49"/>
                <a:gd name="T32" fmla="*/ 0 w 58"/>
                <a:gd name="T33" fmla="*/ 10 h 49"/>
                <a:gd name="T34" fmla="*/ 18 w 58"/>
                <a:gd name="T35" fmla="*/ 7 h 49"/>
                <a:gd name="T36" fmla="*/ 16 w 58"/>
                <a:gd name="T37" fmla="*/ 1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8" h="49">
                  <a:moveTo>
                    <a:pt x="31" y="1"/>
                  </a:moveTo>
                  <a:lnTo>
                    <a:pt x="35" y="13"/>
                  </a:lnTo>
                  <a:lnTo>
                    <a:pt x="41" y="15"/>
                  </a:lnTo>
                  <a:lnTo>
                    <a:pt x="46" y="22"/>
                  </a:lnTo>
                  <a:lnTo>
                    <a:pt x="43" y="47"/>
                  </a:lnTo>
                  <a:lnTo>
                    <a:pt x="56" y="49"/>
                  </a:lnTo>
                  <a:lnTo>
                    <a:pt x="58" y="37"/>
                  </a:lnTo>
                  <a:lnTo>
                    <a:pt x="58" y="27"/>
                  </a:lnTo>
                  <a:lnTo>
                    <a:pt x="57" y="18"/>
                  </a:lnTo>
                  <a:lnTo>
                    <a:pt x="53" y="5"/>
                  </a:lnTo>
                  <a:lnTo>
                    <a:pt x="48" y="3"/>
                  </a:lnTo>
                  <a:lnTo>
                    <a:pt x="43" y="1"/>
                  </a:lnTo>
                  <a:lnTo>
                    <a:pt x="38" y="0"/>
                  </a:lnTo>
                  <a:lnTo>
                    <a:pt x="33" y="1"/>
                  </a:lnTo>
                  <a:lnTo>
                    <a:pt x="38" y="13"/>
                  </a:lnTo>
                  <a:lnTo>
                    <a:pt x="31" y="1"/>
                  </a:lnTo>
                  <a:lnTo>
                    <a:pt x="0" y="19"/>
                  </a:lnTo>
                  <a:lnTo>
                    <a:pt x="35" y="13"/>
                  </a:lnTo>
                  <a:lnTo>
                    <a:pt x="3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8" name="Freeform 313"/>
            <p:cNvSpPr>
              <a:spLocks/>
            </p:cNvSpPr>
            <p:nvPr/>
          </p:nvSpPr>
          <p:spPr bwMode="auto">
            <a:xfrm>
              <a:off x="1269" y="3808"/>
              <a:ext cx="21" cy="14"/>
            </a:xfrm>
            <a:custGeom>
              <a:avLst/>
              <a:gdLst>
                <a:gd name="T0" fmla="*/ 13 w 40"/>
                <a:gd name="T1" fmla="*/ 4 h 28"/>
                <a:gd name="T2" fmla="*/ 14 w 40"/>
                <a:gd name="T3" fmla="*/ 0 h 28"/>
                <a:gd name="T4" fmla="*/ 0 w 40"/>
                <a:gd name="T5" fmla="*/ 8 h 28"/>
                <a:gd name="T6" fmla="*/ 4 w 40"/>
                <a:gd name="T7" fmla="*/ 14 h 28"/>
                <a:gd name="T8" fmla="*/ 18 w 40"/>
                <a:gd name="T9" fmla="*/ 6 h 28"/>
                <a:gd name="T10" fmla="*/ 20 w 40"/>
                <a:gd name="T11" fmla="*/ 2 h 28"/>
                <a:gd name="T12" fmla="*/ 18 w 40"/>
                <a:gd name="T13" fmla="*/ 6 h 28"/>
                <a:gd name="T14" fmla="*/ 21 w 40"/>
                <a:gd name="T15" fmla="*/ 5 h 28"/>
                <a:gd name="T16" fmla="*/ 20 w 40"/>
                <a:gd name="T17" fmla="*/ 2 h 28"/>
                <a:gd name="T18" fmla="*/ 13 w 40"/>
                <a:gd name="T19" fmla="*/ 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25" y="8"/>
                  </a:moveTo>
                  <a:lnTo>
                    <a:pt x="27" y="0"/>
                  </a:lnTo>
                  <a:lnTo>
                    <a:pt x="0" y="16"/>
                  </a:lnTo>
                  <a:lnTo>
                    <a:pt x="7" y="28"/>
                  </a:lnTo>
                  <a:lnTo>
                    <a:pt x="34" y="12"/>
                  </a:lnTo>
                  <a:lnTo>
                    <a:pt x="38" y="3"/>
                  </a:lnTo>
                  <a:lnTo>
                    <a:pt x="34" y="12"/>
                  </a:lnTo>
                  <a:lnTo>
                    <a:pt x="40" y="9"/>
                  </a:lnTo>
                  <a:lnTo>
                    <a:pt x="38" y="3"/>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9" name="Freeform 314"/>
            <p:cNvSpPr>
              <a:spLocks/>
            </p:cNvSpPr>
            <p:nvPr/>
          </p:nvSpPr>
          <p:spPr bwMode="auto">
            <a:xfrm>
              <a:off x="1257" y="3741"/>
              <a:ext cx="31" cy="71"/>
            </a:xfrm>
            <a:custGeom>
              <a:avLst/>
              <a:gdLst>
                <a:gd name="T0" fmla="*/ 5 w 62"/>
                <a:gd name="T1" fmla="*/ 8 h 142"/>
                <a:gd name="T2" fmla="*/ 0 w 62"/>
                <a:gd name="T3" fmla="*/ 6 h 142"/>
                <a:gd name="T4" fmla="*/ 25 w 62"/>
                <a:gd name="T5" fmla="*/ 71 h 142"/>
                <a:gd name="T6" fmla="*/ 31 w 62"/>
                <a:gd name="T7" fmla="*/ 69 h 142"/>
                <a:gd name="T8" fmla="*/ 7 w 62"/>
                <a:gd name="T9" fmla="*/ 4 h 142"/>
                <a:gd name="T10" fmla="*/ 2 w 62"/>
                <a:gd name="T11" fmla="*/ 2 h 142"/>
                <a:gd name="T12" fmla="*/ 7 w 62"/>
                <a:gd name="T13" fmla="*/ 4 h 142"/>
                <a:gd name="T14" fmla="*/ 5 w 62"/>
                <a:gd name="T15" fmla="*/ 0 h 142"/>
                <a:gd name="T16" fmla="*/ 2 w 62"/>
                <a:gd name="T17" fmla="*/ 2 h 142"/>
                <a:gd name="T18" fmla="*/ 5 w 62"/>
                <a:gd name="T19" fmla="*/ 8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142">
                  <a:moveTo>
                    <a:pt x="10" y="16"/>
                  </a:moveTo>
                  <a:lnTo>
                    <a:pt x="0" y="12"/>
                  </a:lnTo>
                  <a:lnTo>
                    <a:pt x="49" y="142"/>
                  </a:lnTo>
                  <a:lnTo>
                    <a:pt x="62" y="137"/>
                  </a:lnTo>
                  <a:lnTo>
                    <a:pt x="13" y="8"/>
                  </a:lnTo>
                  <a:lnTo>
                    <a:pt x="3" y="4"/>
                  </a:lnTo>
                  <a:lnTo>
                    <a:pt x="13" y="8"/>
                  </a:lnTo>
                  <a:lnTo>
                    <a:pt x="10" y="0"/>
                  </a:lnTo>
                  <a:lnTo>
                    <a:pt x="3" y="4"/>
                  </a:lnTo>
                  <a:lnTo>
                    <a:pt x="1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0" name="Freeform 315"/>
            <p:cNvSpPr>
              <a:spLocks/>
            </p:cNvSpPr>
            <p:nvPr/>
          </p:nvSpPr>
          <p:spPr bwMode="auto">
            <a:xfrm>
              <a:off x="1243" y="3743"/>
              <a:ext cx="19" cy="15"/>
            </a:xfrm>
            <a:custGeom>
              <a:avLst/>
              <a:gdLst>
                <a:gd name="T0" fmla="*/ 1 w 39"/>
                <a:gd name="T1" fmla="*/ 14 h 29"/>
                <a:gd name="T2" fmla="*/ 3 w 39"/>
                <a:gd name="T3" fmla="*/ 14 h 29"/>
                <a:gd name="T4" fmla="*/ 19 w 39"/>
                <a:gd name="T5" fmla="*/ 6 h 29"/>
                <a:gd name="T6" fmla="*/ 16 w 39"/>
                <a:gd name="T7" fmla="*/ 0 h 29"/>
                <a:gd name="T8" fmla="*/ 0 w 39"/>
                <a:gd name="T9" fmla="*/ 8 h 29"/>
                <a:gd name="T10" fmla="*/ 1 w 39"/>
                <a:gd name="T11" fmla="*/ 8 h 29"/>
                <a:gd name="T12" fmla="*/ 1 w 39"/>
                <a:gd name="T13" fmla="*/ 14 h 29"/>
                <a:gd name="T14" fmla="*/ 2 w 39"/>
                <a:gd name="T15" fmla="*/ 15 h 29"/>
                <a:gd name="T16" fmla="*/ 3 w 39"/>
                <a:gd name="T17" fmla="*/ 14 h 29"/>
                <a:gd name="T18" fmla="*/ 1 w 39"/>
                <a:gd name="T19" fmla="*/ 14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9">
                  <a:moveTo>
                    <a:pt x="3" y="28"/>
                  </a:moveTo>
                  <a:lnTo>
                    <a:pt x="7" y="28"/>
                  </a:lnTo>
                  <a:lnTo>
                    <a:pt x="39" y="12"/>
                  </a:lnTo>
                  <a:lnTo>
                    <a:pt x="32" y="0"/>
                  </a:lnTo>
                  <a:lnTo>
                    <a:pt x="0" y="16"/>
                  </a:lnTo>
                  <a:lnTo>
                    <a:pt x="3" y="16"/>
                  </a:lnTo>
                  <a:lnTo>
                    <a:pt x="3" y="28"/>
                  </a:lnTo>
                  <a:lnTo>
                    <a:pt x="4" y="29"/>
                  </a:lnTo>
                  <a:lnTo>
                    <a:pt x="7" y="28"/>
                  </a:lnTo>
                  <a:lnTo>
                    <a:pt x="3"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1" name="Freeform 316"/>
            <p:cNvSpPr>
              <a:spLocks/>
            </p:cNvSpPr>
            <p:nvPr/>
          </p:nvSpPr>
          <p:spPr bwMode="auto">
            <a:xfrm>
              <a:off x="1209" y="3746"/>
              <a:ext cx="36" cy="11"/>
            </a:xfrm>
            <a:custGeom>
              <a:avLst/>
              <a:gdLst>
                <a:gd name="T0" fmla="*/ 6 w 71"/>
                <a:gd name="T1" fmla="*/ 6 h 23"/>
                <a:gd name="T2" fmla="*/ 3 w 71"/>
                <a:gd name="T3" fmla="*/ 7 h 23"/>
                <a:gd name="T4" fmla="*/ 36 w 71"/>
                <a:gd name="T5" fmla="*/ 11 h 23"/>
                <a:gd name="T6" fmla="*/ 36 w 71"/>
                <a:gd name="T7" fmla="*/ 5 h 23"/>
                <a:gd name="T8" fmla="*/ 3 w 71"/>
                <a:gd name="T9" fmla="*/ 0 h 23"/>
                <a:gd name="T10" fmla="*/ 0 w 71"/>
                <a:gd name="T11" fmla="*/ 2 h 23"/>
                <a:gd name="T12" fmla="*/ 3 w 71"/>
                <a:gd name="T13" fmla="*/ 0 h 23"/>
                <a:gd name="T14" fmla="*/ 2 w 71"/>
                <a:gd name="T15" fmla="*/ 0 h 23"/>
                <a:gd name="T16" fmla="*/ 0 w 71"/>
                <a:gd name="T17" fmla="*/ 2 h 23"/>
                <a:gd name="T18" fmla="*/ 6 w 71"/>
                <a:gd name="T19" fmla="*/ 6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23">
                  <a:moveTo>
                    <a:pt x="12" y="12"/>
                  </a:moveTo>
                  <a:lnTo>
                    <a:pt x="6" y="15"/>
                  </a:lnTo>
                  <a:lnTo>
                    <a:pt x="71" y="23"/>
                  </a:lnTo>
                  <a:lnTo>
                    <a:pt x="71" y="11"/>
                  </a:lnTo>
                  <a:lnTo>
                    <a:pt x="6" y="1"/>
                  </a:lnTo>
                  <a:lnTo>
                    <a:pt x="0" y="5"/>
                  </a:lnTo>
                  <a:lnTo>
                    <a:pt x="6" y="1"/>
                  </a:lnTo>
                  <a:lnTo>
                    <a:pt x="3" y="0"/>
                  </a:lnTo>
                  <a:lnTo>
                    <a:pt x="0" y="5"/>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2" name="Rectangle 317"/>
            <p:cNvSpPr>
              <a:spLocks noChangeArrowheads="1"/>
            </p:cNvSpPr>
            <p:nvPr/>
          </p:nvSpPr>
          <p:spPr bwMode="auto">
            <a:xfrm>
              <a:off x="621" y="3587"/>
              <a:ext cx="81" cy="11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63" name="Freeform 318"/>
            <p:cNvSpPr>
              <a:spLocks/>
            </p:cNvSpPr>
            <p:nvPr/>
          </p:nvSpPr>
          <p:spPr bwMode="auto">
            <a:xfrm>
              <a:off x="621" y="3583"/>
              <a:ext cx="85" cy="8"/>
            </a:xfrm>
            <a:custGeom>
              <a:avLst/>
              <a:gdLst>
                <a:gd name="T0" fmla="*/ 85 w 170"/>
                <a:gd name="T1" fmla="*/ 3 h 14"/>
                <a:gd name="T2" fmla="*/ 81 w 170"/>
                <a:gd name="T3" fmla="*/ 0 h 14"/>
                <a:gd name="T4" fmla="*/ 0 w 170"/>
                <a:gd name="T5" fmla="*/ 0 h 14"/>
                <a:gd name="T6" fmla="*/ 0 w 170"/>
                <a:gd name="T7" fmla="*/ 8 h 14"/>
                <a:gd name="T8" fmla="*/ 81 w 170"/>
                <a:gd name="T9" fmla="*/ 8 h 14"/>
                <a:gd name="T10" fmla="*/ 78 w 170"/>
                <a:gd name="T11" fmla="*/ 3 h 14"/>
                <a:gd name="T12" fmla="*/ 85 w 170"/>
                <a:gd name="T13" fmla="*/ 3 h 14"/>
                <a:gd name="T14" fmla="*/ 85 w 170"/>
                <a:gd name="T15" fmla="*/ 0 h 14"/>
                <a:gd name="T16" fmla="*/ 81 w 170"/>
                <a:gd name="T17" fmla="*/ 0 h 14"/>
                <a:gd name="T18" fmla="*/ 85 w 170"/>
                <a:gd name="T19" fmla="*/ 3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4">
                  <a:moveTo>
                    <a:pt x="170" y="6"/>
                  </a:moveTo>
                  <a:lnTo>
                    <a:pt x="162" y="0"/>
                  </a:lnTo>
                  <a:lnTo>
                    <a:pt x="0" y="0"/>
                  </a:lnTo>
                  <a:lnTo>
                    <a:pt x="0" y="14"/>
                  </a:lnTo>
                  <a:lnTo>
                    <a:pt x="162" y="14"/>
                  </a:lnTo>
                  <a:lnTo>
                    <a:pt x="155" y="6"/>
                  </a:lnTo>
                  <a:lnTo>
                    <a:pt x="170" y="6"/>
                  </a:lnTo>
                  <a:lnTo>
                    <a:pt x="170" y="0"/>
                  </a:lnTo>
                  <a:lnTo>
                    <a:pt x="162" y="0"/>
                  </a:lnTo>
                  <a:lnTo>
                    <a:pt x="17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4" name="Freeform 319"/>
            <p:cNvSpPr>
              <a:spLocks/>
            </p:cNvSpPr>
            <p:nvPr/>
          </p:nvSpPr>
          <p:spPr bwMode="auto">
            <a:xfrm>
              <a:off x="699" y="3587"/>
              <a:ext cx="7" cy="121"/>
            </a:xfrm>
            <a:custGeom>
              <a:avLst/>
              <a:gdLst>
                <a:gd name="T0" fmla="*/ 3 w 15"/>
                <a:gd name="T1" fmla="*/ 121 h 242"/>
                <a:gd name="T2" fmla="*/ 7 w 15"/>
                <a:gd name="T3" fmla="*/ 117 h 242"/>
                <a:gd name="T4" fmla="*/ 7 w 15"/>
                <a:gd name="T5" fmla="*/ 0 h 242"/>
                <a:gd name="T6" fmla="*/ 0 w 15"/>
                <a:gd name="T7" fmla="*/ 0 h 242"/>
                <a:gd name="T8" fmla="*/ 0 w 15"/>
                <a:gd name="T9" fmla="*/ 117 h 242"/>
                <a:gd name="T10" fmla="*/ 3 w 15"/>
                <a:gd name="T11" fmla="*/ 114 h 242"/>
                <a:gd name="T12" fmla="*/ 3 w 15"/>
                <a:gd name="T13" fmla="*/ 121 h 242"/>
                <a:gd name="T14" fmla="*/ 7 w 15"/>
                <a:gd name="T15" fmla="*/ 121 h 242"/>
                <a:gd name="T16" fmla="*/ 7 w 15"/>
                <a:gd name="T17" fmla="*/ 117 h 242"/>
                <a:gd name="T18" fmla="*/ 3 w 15"/>
                <a:gd name="T19" fmla="*/ 121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2">
                  <a:moveTo>
                    <a:pt x="7" y="242"/>
                  </a:moveTo>
                  <a:lnTo>
                    <a:pt x="15" y="234"/>
                  </a:lnTo>
                  <a:lnTo>
                    <a:pt x="15" y="0"/>
                  </a:lnTo>
                  <a:lnTo>
                    <a:pt x="0" y="0"/>
                  </a:lnTo>
                  <a:lnTo>
                    <a:pt x="0" y="234"/>
                  </a:lnTo>
                  <a:lnTo>
                    <a:pt x="7" y="227"/>
                  </a:lnTo>
                  <a:lnTo>
                    <a:pt x="7" y="242"/>
                  </a:lnTo>
                  <a:lnTo>
                    <a:pt x="15" y="242"/>
                  </a:lnTo>
                  <a:lnTo>
                    <a:pt x="15" y="234"/>
                  </a:lnTo>
                  <a:lnTo>
                    <a:pt x="7" y="2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5" name="Freeform 320"/>
            <p:cNvSpPr>
              <a:spLocks/>
            </p:cNvSpPr>
            <p:nvPr/>
          </p:nvSpPr>
          <p:spPr bwMode="auto">
            <a:xfrm>
              <a:off x="617" y="3700"/>
              <a:ext cx="85" cy="8"/>
            </a:xfrm>
            <a:custGeom>
              <a:avLst/>
              <a:gdLst>
                <a:gd name="T0" fmla="*/ 0 w 169"/>
                <a:gd name="T1" fmla="*/ 4 h 15"/>
                <a:gd name="T2" fmla="*/ 4 w 169"/>
                <a:gd name="T3" fmla="*/ 8 h 15"/>
                <a:gd name="T4" fmla="*/ 85 w 169"/>
                <a:gd name="T5" fmla="*/ 8 h 15"/>
                <a:gd name="T6" fmla="*/ 85 w 169"/>
                <a:gd name="T7" fmla="*/ 0 h 15"/>
                <a:gd name="T8" fmla="*/ 4 w 169"/>
                <a:gd name="T9" fmla="*/ 0 h 15"/>
                <a:gd name="T10" fmla="*/ 8 w 169"/>
                <a:gd name="T11" fmla="*/ 4 h 15"/>
                <a:gd name="T12" fmla="*/ 0 w 169"/>
                <a:gd name="T13" fmla="*/ 4 h 15"/>
                <a:gd name="T14" fmla="*/ 0 w 169"/>
                <a:gd name="T15" fmla="*/ 8 h 15"/>
                <a:gd name="T16" fmla="*/ 4 w 169"/>
                <a:gd name="T17" fmla="*/ 8 h 15"/>
                <a:gd name="T18" fmla="*/ 0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0" y="7"/>
                  </a:moveTo>
                  <a:lnTo>
                    <a:pt x="7" y="15"/>
                  </a:lnTo>
                  <a:lnTo>
                    <a:pt x="169" y="15"/>
                  </a:lnTo>
                  <a:lnTo>
                    <a:pt x="169"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6" name="Freeform 321"/>
            <p:cNvSpPr>
              <a:spLocks/>
            </p:cNvSpPr>
            <p:nvPr/>
          </p:nvSpPr>
          <p:spPr bwMode="auto">
            <a:xfrm>
              <a:off x="617" y="3583"/>
              <a:ext cx="8" cy="121"/>
            </a:xfrm>
            <a:custGeom>
              <a:avLst/>
              <a:gdLst>
                <a:gd name="T0" fmla="*/ 4 w 15"/>
                <a:gd name="T1" fmla="*/ 0 h 240"/>
                <a:gd name="T2" fmla="*/ 0 w 15"/>
                <a:gd name="T3" fmla="*/ 3 h 240"/>
                <a:gd name="T4" fmla="*/ 0 w 15"/>
                <a:gd name="T5" fmla="*/ 121 h 240"/>
                <a:gd name="T6" fmla="*/ 8 w 15"/>
                <a:gd name="T7" fmla="*/ 121 h 240"/>
                <a:gd name="T8" fmla="*/ 8 w 15"/>
                <a:gd name="T9" fmla="*/ 3 h 240"/>
                <a:gd name="T10" fmla="*/ 4 w 15"/>
                <a:gd name="T11" fmla="*/ 7 h 240"/>
                <a:gd name="T12" fmla="*/ 4 w 15"/>
                <a:gd name="T13" fmla="*/ 0 h 240"/>
                <a:gd name="T14" fmla="*/ 0 w 15"/>
                <a:gd name="T15" fmla="*/ 0 h 240"/>
                <a:gd name="T16" fmla="*/ 0 w 15"/>
                <a:gd name="T17" fmla="*/ 3 h 240"/>
                <a:gd name="T18" fmla="*/ 4 w 15"/>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40">
                  <a:moveTo>
                    <a:pt x="7" y="0"/>
                  </a:moveTo>
                  <a:lnTo>
                    <a:pt x="0" y="6"/>
                  </a:lnTo>
                  <a:lnTo>
                    <a:pt x="0" y="240"/>
                  </a:lnTo>
                  <a:lnTo>
                    <a:pt x="15" y="240"/>
                  </a:lnTo>
                  <a:lnTo>
                    <a:pt x="15" y="6"/>
                  </a:lnTo>
                  <a:lnTo>
                    <a:pt x="7" y="14"/>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7" name="Rectangle 322"/>
            <p:cNvSpPr>
              <a:spLocks noChangeArrowheads="1"/>
            </p:cNvSpPr>
            <p:nvPr/>
          </p:nvSpPr>
          <p:spPr bwMode="auto">
            <a:xfrm>
              <a:off x="621" y="3715"/>
              <a:ext cx="81" cy="1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68" name="Freeform 323"/>
            <p:cNvSpPr>
              <a:spLocks/>
            </p:cNvSpPr>
            <p:nvPr/>
          </p:nvSpPr>
          <p:spPr bwMode="auto">
            <a:xfrm>
              <a:off x="621" y="3711"/>
              <a:ext cx="85" cy="8"/>
            </a:xfrm>
            <a:custGeom>
              <a:avLst/>
              <a:gdLst>
                <a:gd name="T0" fmla="*/ 85 w 170"/>
                <a:gd name="T1" fmla="*/ 4 h 16"/>
                <a:gd name="T2" fmla="*/ 81 w 170"/>
                <a:gd name="T3" fmla="*/ 0 h 16"/>
                <a:gd name="T4" fmla="*/ 0 w 170"/>
                <a:gd name="T5" fmla="*/ 0 h 16"/>
                <a:gd name="T6" fmla="*/ 0 w 170"/>
                <a:gd name="T7" fmla="*/ 8 h 16"/>
                <a:gd name="T8" fmla="*/ 81 w 170"/>
                <a:gd name="T9" fmla="*/ 8 h 16"/>
                <a:gd name="T10" fmla="*/ 78 w 170"/>
                <a:gd name="T11" fmla="*/ 4 h 16"/>
                <a:gd name="T12" fmla="*/ 85 w 170"/>
                <a:gd name="T13" fmla="*/ 4 h 16"/>
                <a:gd name="T14" fmla="*/ 85 w 170"/>
                <a:gd name="T15" fmla="*/ 0 h 16"/>
                <a:gd name="T16" fmla="*/ 81 w 170"/>
                <a:gd name="T17" fmla="*/ 0 h 16"/>
                <a:gd name="T18" fmla="*/ 85 w 170"/>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0" h="16">
                  <a:moveTo>
                    <a:pt x="170" y="8"/>
                  </a:moveTo>
                  <a:lnTo>
                    <a:pt x="162" y="0"/>
                  </a:lnTo>
                  <a:lnTo>
                    <a:pt x="0" y="0"/>
                  </a:lnTo>
                  <a:lnTo>
                    <a:pt x="0" y="16"/>
                  </a:lnTo>
                  <a:lnTo>
                    <a:pt x="162" y="16"/>
                  </a:lnTo>
                  <a:lnTo>
                    <a:pt x="155" y="8"/>
                  </a:lnTo>
                  <a:lnTo>
                    <a:pt x="170" y="8"/>
                  </a:lnTo>
                  <a:lnTo>
                    <a:pt x="170" y="0"/>
                  </a:lnTo>
                  <a:lnTo>
                    <a:pt x="162" y="0"/>
                  </a:lnTo>
                  <a:lnTo>
                    <a:pt x="17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9" name="Freeform 324"/>
            <p:cNvSpPr>
              <a:spLocks/>
            </p:cNvSpPr>
            <p:nvPr/>
          </p:nvSpPr>
          <p:spPr bwMode="auto">
            <a:xfrm>
              <a:off x="699" y="3715"/>
              <a:ext cx="7" cy="109"/>
            </a:xfrm>
            <a:custGeom>
              <a:avLst/>
              <a:gdLst>
                <a:gd name="T0" fmla="*/ 3 w 15"/>
                <a:gd name="T1" fmla="*/ 109 h 219"/>
                <a:gd name="T2" fmla="*/ 7 w 15"/>
                <a:gd name="T3" fmla="*/ 105 h 219"/>
                <a:gd name="T4" fmla="*/ 7 w 15"/>
                <a:gd name="T5" fmla="*/ 0 h 219"/>
                <a:gd name="T6" fmla="*/ 0 w 15"/>
                <a:gd name="T7" fmla="*/ 0 h 219"/>
                <a:gd name="T8" fmla="*/ 0 w 15"/>
                <a:gd name="T9" fmla="*/ 105 h 219"/>
                <a:gd name="T10" fmla="*/ 3 w 15"/>
                <a:gd name="T11" fmla="*/ 102 h 219"/>
                <a:gd name="T12" fmla="*/ 3 w 15"/>
                <a:gd name="T13" fmla="*/ 109 h 219"/>
                <a:gd name="T14" fmla="*/ 7 w 15"/>
                <a:gd name="T15" fmla="*/ 109 h 219"/>
                <a:gd name="T16" fmla="*/ 7 w 15"/>
                <a:gd name="T17" fmla="*/ 105 h 219"/>
                <a:gd name="T18" fmla="*/ 3 w 15"/>
                <a:gd name="T19" fmla="*/ 109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7" y="219"/>
                  </a:moveTo>
                  <a:lnTo>
                    <a:pt x="15" y="211"/>
                  </a:lnTo>
                  <a:lnTo>
                    <a:pt x="15" y="0"/>
                  </a:lnTo>
                  <a:lnTo>
                    <a:pt x="0" y="0"/>
                  </a:lnTo>
                  <a:lnTo>
                    <a:pt x="0" y="211"/>
                  </a:lnTo>
                  <a:lnTo>
                    <a:pt x="7" y="204"/>
                  </a:lnTo>
                  <a:lnTo>
                    <a:pt x="7" y="219"/>
                  </a:lnTo>
                  <a:lnTo>
                    <a:pt x="15" y="219"/>
                  </a:lnTo>
                  <a:lnTo>
                    <a:pt x="15" y="211"/>
                  </a:lnTo>
                  <a:lnTo>
                    <a:pt x="7" y="2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0" name="Freeform 325"/>
            <p:cNvSpPr>
              <a:spLocks/>
            </p:cNvSpPr>
            <p:nvPr/>
          </p:nvSpPr>
          <p:spPr bwMode="auto">
            <a:xfrm>
              <a:off x="617" y="3816"/>
              <a:ext cx="85" cy="8"/>
            </a:xfrm>
            <a:custGeom>
              <a:avLst/>
              <a:gdLst>
                <a:gd name="T0" fmla="*/ 0 w 169"/>
                <a:gd name="T1" fmla="*/ 4 h 15"/>
                <a:gd name="T2" fmla="*/ 4 w 169"/>
                <a:gd name="T3" fmla="*/ 8 h 15"/>
                <a:gd name="T4" fmla="*/ 85 w 169"/>
                <a:gd name="T5" fmla="*/ 8 h 15"/>
                <a:gd name="T6" fmla="*/ 85 w 169"/>
                <a:gd name="T7" fmla="*/ 0 h 15"/>
                <a:gd name="T8" fmla="*/ 4 w 169"/>
                <a:gd name="T9" fmla="*/ 0 h 15"/>
                <a:gd name="T10" fmla="*/ 8 w 169"/>
                <a:gd name="T11" fmla="*/ 4 h 15"/>
                <a:gd name="T12" fmla="*/ 0 w 169"/>
                <a:gd name="T13" fmla="*/ 4 h 15"/>
                <a:gd name="T14" fmla="*/ 0 w 169"/>
                <a:gd name="T15" fmla="*/ 8 h 15"/>
                <a:gd name="T16" fmla="*/ 4 w 169"/>
                <a:gd name="T17" fmla="*/ 8 h 15"/>
                <a:gd name="T18" fmla="*/ 0 w 169"/>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5">
                  <a:moveTo>
                    <a:pt x="0" y="7"/>
                  </a:moveTo>
                  <a:lnTo>
                    <a:pt x="7" y="15"/>
                  </a:lnTo>
                  <a:lnTo>
                    <a:pt x="169" y="15"/>
                  </a:lnTo>
                  <a:lnTo>
                    <a:pt x="169"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1" name="Freeform 326"/>
            <p:cNvSpPr>
              <a:spLocks/>
            </p:cNvSpPr>
            <p:nvPr/>
          </p:nvSpPr>
          <p:spPr bwMode="auto">
            <a:xfrm>
              <a:off x="617" y="3711"/>
              <a:ext cx="8" cy="109"/>
            </a:xfrm>
            <a:custGeom>
              <a:avLst/>
              <a:gdLst>
                <a:gd name="T0" fmla="*/ 4 w 15"/>
                <a:gd name="T1" fmla="*/ 0 h 219"/>
                <a:gd name="T2" fmla="*/ 0 w 15"/>
                <a:gd name="T3" fmla="*/ 4 h 219"/>
                <a:gd name="T4" fmla="*/ 0 w 15"/>
                <a:gd name="T5" fmla="*/ 109 h 219"/>
                <a:gd name="T6" fmla="*/ 8 w 15"/>
                <a:gd name="T7" fmla="*/ 109 h 219"/>
                <a:gd name="T8" fmla="*/ 8 w 15"/>
                <a:gd name="T9" fmla="*/ 4 h 219"/>
                <a:gd name="T10" fmla="*/ 4 w 15"/>
                <a:gd name="T11" fmla="*/ 8 h 219"/>
                <a:gd name="T12" fmla="*/ 4 w 15"/>
                <a:gd name="T13" fmla="*/ 0 h 219"/>
                <a:gd name="T14" fmla="*/ 0 w 15"/>
                <a:gd name="T15" fmla="*/ 0 h 219"/>
                <a:gd name="T16" fmla="*/ 0 w 15"/>
                <a:gd name="T17" fmla="*/ 4 h 219"/>
                <a:gd name="T18" fmla="*/ 4 w 15"/>
                <a:gd name="T19" fmla="*/ 0 h 2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19">
                  <a:moveTo>
                    <a:pt x="7" y="0"/>
                  </a:moveTo>
                  <a:lnTo>
                    <a:pt x="0" y="8"/>
                  </a:lnTo>
                  <a:lnTo>
                    <a:pt x="0" y="219"/>
                  </a:lnTo>
                  <a:lnTo>
                    <a:pt x="15" y="219"/>
                  </a:lnTo>
                  <a:lnTo>
                    <a:pt x="15" y="8"/>
                  </a:lnTo>
                  <a:lnTo>
                    <a:pt x="7" y="16"/>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2" name="Rectangle 327"/>
            <p:cNvSpPr>
              <a:spLocks noChangeArrowheads="1"/>
            </p:cNvSpPr>
            <p:nvPr/>
          </p:nvSpPr>
          <p:spPr bwMode="auto">
            <a:xfrm>
              <a:off x="514" y="3773"/>
              <a:ext cx="259" cy="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73" name="Freeform 328"/>
            <p:cNvSpPr>
              <a:spLocks/>
            </p:cNvSpPr>
            <p:nvPr/>
          </p:nvSpPr>
          <p:spPr bwMode="auto">
            <a:xfrm>
              <a:off x="514" y="3770"/>
              <a:ext cx="262" cy="7"/>
            </a:xfrm>
            <a:custGeom>
              <a:avLst/>
              <a:gdLst>
                <a:gd name="T0" fmla="*/ 262 w 526"/>
                <a:gd name="T1" fmla="*/ 3 h 15"/>
                <a:gd name="T2" fmla="*/ 259 w 526"/>
                <a:gd name="T3" fmla="*/ 0 h 15"/>
                <a:gd name="T4" fmla="*/ 0 w 526"/>
                <a:gd name="T5" fmla="*/ 0 h 15"/>
                <a:gd name="T6" fmla="*/ 0 w 526"/>
                <a:gd name="T7" fmla="*/ 7 h 15"/>
                <a:gd name="T8" fmla="*/ 259 w 526"/>
                <a:gd name="T9" fmla="*/ 7 h 15"/>
                <a:gd name="T10" fmla="*/ 255 w 526"/>
                <a:gd name="T11" fmla="*/ 3 h 15"/>
                <a:gd name="T12" fmla="*/ 262 w 526"/>
                <a:gd name="T13" fmla="*/ 3 h 15"/>
                <a:gd name="T14" fmla="*/ 262 w 526"/>
                <a:gd name="T15" fmla="*/ 0 h 15"/>
                <a:gd name="T16" fmla="*/ 259 w 526"/>
                <a:gd name="T17" fmla="*/ 0 h 15"/>
                <a:gd name="T18" fmla="*/ 262 w 526"/>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6" h="15">
                  <a:moveTo>
                    <a:pt x="526" y="7"/>
                  </a:moveTo>
                  <a:lnTo>
                    <a:pt x="519" y="0"/>
                  </a:lnTo>
                  <a:lnTo>
                    <a:pt x="0" y="0"/>
                  </a:lnTo>
                  <a:lnTo>
                    <a:pt x="0" y="15"/>
                  </a:lnTo>
                  <a:lnTo>
                    <a:pt x="519" y="15"/>
                  </a:lnTo>
                  <a:lnTo>
                    <a:pt x="511" y="7"/>
                  </a:lnTo>
                  <a:lnTo>
                    <a:pt x="526" y="7"/>
                  </a:lnTo>
                  <a:lnTo>
                    <a:pt x="526" y="0"/>
                  </a:lnTo>
                  <a:lnTo>
                    <a:pt x="519" y="0"/>
                  </a:lnTo>
                  <a:lnTo>
                    <a:pt x="52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4" name="Freeform 329"/>
            <p:cNvSpPr>
              <a:spLocks/>
            </p:cNvSpPr>
            <p:nvPr/>
          </p:nvSpPr>
          <p:spPr bwMode="auto">
            <a:xfrm>
              <a:off x="769" y="3773"/>
              <a:ext cx="7" cy="17"/>
            </a:xfrm>
            <a:custGeom>
              <a:avLst/>
              <a:gdLst>
                <a:gd name="T0" fmla="*/ 4 w 15"/>
                <a:gd name="T1" fmla="*/ 17 h 33"/>
                <a:gd name="T2" fmla="*/ 7 w 15"/>
                <a:gd name="T3" fmla="*/ 13 h 33"/>
                <a:gd name="T4" fmla="*/ 7 w 15"/>
                <a:gd name="T5" fmla="*/ 0 h 33"/>
                <a:gd name="T6" fmla="*/ 0 w 15"/>
                <a:gd name="T7" fmla="*/ 0 h 33"/>
                <a:gd name="T8" fmla="*/ 0 w 15"/>
                <a:gd name="T9" fmla="*/ 13 h 33"/>
                <a:gd name="T10" fmla="*/ 4 w 15"/>
                <a:gd name="T11" fmla="*/ 9 h 33"/>
                <a:gd name="T12" fmla="*/ 4 w 15"/>
                <a:gd name="T13" fmla="*/ 17 h 33"/>
                <a:gd name="T14" fmla="*/ 7 w 15"/>
                <a:gd name="T15" fmla="*/ 17 h 33"/>
                <a:gd name="T16" fmla="*/ 7 w 15"/>
                <a:gd name="T17" fmla="*/ 13 h 33"/>
                <a:gd name="T18" fmla="*/ 4 w 15"/>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8" y="33"/>
                  </a:moveTo>
                  <a:lnTo>
                    <a:pt x="15" y="26"/>
                  </a:lnTo>
                  <a:lnTo>
                    <a:pt x="15" y="0"/>
                  </a:lnTo>
                  <a:lnTo>
                    <a:pt x="0" y="0"/>
                  </a:lnTo>
                  <a:lnTo>
                    <a:pt x="0" y="26"/>
                  </a:lnTo>
                  <a:lnTo>
                    <a:pt x="8" y="18"/>
                  </a:lnTo>
                  <a:lnTo>
                    <a:pt x="8" y="33"/>
                  </a:lnTo>
                  <a:lnTo>
                    <a:pt x="15" y="33"/>
                  </a:lnTo>
                  <a:lnTo>
                    <a:pt x="15" y="26"/>
                  </a:lnTo>
                  <a:lnTo>
                    <a:pt x="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5" name="Freeform 330"/>
            <p:cNvSpPr>
              <a:spLocks/>
            </p:cNvSpPr>
            <p:nvPr/>
          </p:nvSpPr>
          <p:spPr bwMode="auto">
            <a:xfrm>
              <a:off x="510" y="3783"/>
              <a:ext cx="263" cy="7"/>
            </a:xfrm>
            <a:custGeom>
              <a:avLst/>
              <a:gdLst>
                <a:gd name="T0" fmla="*/ 0 w 527"/>
                <a:gd name="T1" fmla="*/ 4 h 15"/>
                <a:gd name="T2" fmla="*/ 4 w 527"/>
                <a:gd name="T3" fmla="*/ 7 h 15"/>
                <a:gd name="T4" fmla="*/ 263 w 527"/>
                <a:gd name="T5" fmla="*/ 7 h 15"/>
                <a:gd name="T6" fmla="*/ 263 w 527"/>
                <a:gd name="T7" fmla="*/ 0 h 15"/>
                <a:gd name="T8" fmla="*/ 4 w 527"/>
                <a:gd name="T9" fmla="*/ 0 h 15"/>
                <a:gd name="T10" fmla="*/ 7 w 527"/>
                <a:gd name="T11" fmla="*/ 4 h 15"/>
                <a:gd name="T12" fmla="*/ 0 w 527"/>
                <a:gd name="T13" fmla="*/ 4 h 15"/>
                <a:gd name="T14" fmla="*/ 0 w 527"/>
                <a:gd name="T15" fmla="*/ 7 h 15"/>
                <a:gd name="T16" fmla="*/ 4 w 527"/>
                <a:gd name="T17" fmla="*/ 7 h 15"/>
                <a:gd name="T18" fmla="*/ 0 w 527"/>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7" h="15">
                  <a:moveTo>
                    <a:pt x="0" y="8"/>
                  </a:moveTo>
                  <a:lnTo>
                    <a:pt x="8" y="15"/>
                  </a:lnTo>
                  <a:lnTo>
                    <a:pt x="527" y="15"/>
                  </a:lnTo>
                  <a:lnTo>
                    <a:pt x="527"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6" name="Freeform 331"/>
            <p:cNvSpPr>
              <a:spLocks/>
            </p:cNvSpPr>
            <p:nvPr/>
          </p:nvSpPr>
          <p:spPr bwMode="auto">
            <a:xfrm>
              <a:off x="510" y="3770"/>
              <a:ext cx="7" cy="17"/>
            </a:xfrm>
            <a:custGeom>
              <a:avLst/>
              <a:gdLst>
                <a:gd name="T0" fmla="*/ 4 w 15"/>
                <a:gd name="T1" fmla="*/ 0 h 33"/>
                <a:gd name="T2" fmla="*/ 0 w 15"/>
                <a:gd name="T3" fmla="*/ 4 h 33"/>
                <a:gd name="T4" fmla="*/ 0 w 15"/>
                <a:gd name="T5" fmla="*/ 17 h 33"/>
                <a:gd name="T6" fmla="*/ 7 w 15"/>
                <a:gd name="T7" fmla="*/ 17 h 33"/>
                <a:gd name="T8" fmla="*/ 7 w 15"/>
                <a:gd name="T9" fmla="*/ 4 h 33"/>
                <a:gd name="T10" fmla="*/ 4 w 15"/>
                <a:gd name="T11" fmla="*/ 8 h 33"/>
                <a:gd name="T12" fmla="*/ 4 w 15"/>
                <a:gd name="T13" fmla="*/ 0 h 33"/>
                <a:gd name="T14" fmla="*/ 0 w 15"/>
                <a:gd name="T15" fmla="*/ 0 h 33"/>
                <a:gd name="T16" fmla="*/ 0 w 15"/>
                <a:gd name="T17" fmla="*/ 4 h 33"/>
                <a:gd name="T18" fmla="*/ 4 w 15"/>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3">
                  <a:moveTo>
                    <a:pt x="8" y="0"/>
                  </a:moveTo>
                  <a:lnTo>
                    <a:pt x="0" y="7"/>
                  </a:lnTo>
                  <a:lnTo>
                    <a:pt x="0" y="33"/>
                  </a:lnTo>
                  <a:lnTo>
                    <a:pt x="15" y="33"/>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7" name="Rectangle 332"/>
            <p:cNvSpPr>
              <a:spLocks noChangeArrowheads="1"/>
            </p:cNvSpPr>
            <p:nvPr/>
          </p:nvSpPr>
          <p:spPr bwMode="auto">
            <a:xfrm>
              <a:off x="745" y="3783"/>
              <a:ext cx="17"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78" name="Freeform 333"/>
            <p:cNvSpPr>
              <a:spLocks/>
            </p:cNvSpPr>
            <p:nvPr/>
          </p:nvSpPr>
          <p:spPr bwMode="auto">
            <a:xfrm>
              <a:off x="745" y="3779"/>
              <a:ext cx="20" cy="8"/>
            </a:xfrm>
            <a:custGeom>
              <a:avLst/>
              <a:gdLst>
                <a:gd name="T0" fmla="*/ 20 w 42"/>
                <a:gd name="T1" fmla="*/ 4 h 15"/>
                <a:gd name="T2" fmla="*/ 17 w 42"/>
                <a:gd name="T3" fmla="*/ 0 h 15"/>
                <a:gd name="T4" fmla="*/ 0 w 42"/>
                <a:gd name="T5" fmla="*/ 0 h 15"/>
                <a:gd name="T6" fmla="*/ 0 w 42"/>
                <a:gd name="T7" fmla="*/ 8 h 15"/>
                <a:gd name="T8" fmla="*/ 17 w 42"/>
                <a:gd name="T9" fmla="*/ 8 h 15"/>
                <a:gd name="T10" fmla="*/ 13 w 42"/>
                <a:gd name="T11" fmla="*/ 4 h 15"/>
                <a:gd name="T12" fmla="*/ 20 w 42"/>
                <a:gd name="T13" fmla="*/ 4 h 15"/>
                <a:gd name="T14" fmla="*/ 20 w 42"/>
                <a:gd name="T15" fmla="*/ 0 h 15"/>
                <a:gd name="T16" fmla="*/ 17 w 42"/>
                <a:gd name="T17" fmla="*/ 0 h 15"/>
                <a:gd name="T18" fmla="*/ 2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7"/>
                  </a:moveTo>
                  <a:lnTo>
                    <a:pt x="35" y="0"/>
                  </a:lnTo>
                  <a:lnTo>
                    <a:pt x="0" y="0"/>
                  </a:lnTo>
                  <a:lnTo>
                    <a:pt x="0" y="15"/>
                  </a:lnTo>
                  <a:lnTo>
                    <a:pt x="35" y="15"/>
                  </a:lnTo>
                  <a:lnTo>
                    <a:pt x="27" y="7"/>
                  </a:lnTo>
                  <a:lnTo>
                    <a:pt x="42" y="7"/>
                  </a:lnTo>
                  <a:lnTo>
                    <a:pt x="42" y="0"/>
                  </a:lnTo>
                  <a:lnTo>
                    <a:pt x="35" y="0"/>
                  </a:lnTo>
                  <a:lnTo>
                    <a:pt x="4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9" name="Freeform 334"/>
            <p:cNvSpPr>
              <a:spLocks/>
            </p:cNvSpPr>
            <p:nvPr/>
          </p:nvSpPr>
          <p:spPr bwMode="auto">
            <a:xfrm>
              <a:off x="758" y="3783"/>
              <a:ext cx="7" cy="99"/>
            </a:xfrm>
            <a:custGeom>
              <a:avLst/>
              <a:gdLst>
                <a:gd name="T0" fmla="*/ 4 w 15"/>
                <a:gd name="T1" fmla="*/ 99 h 198"/>
                <a:gd name="T2" fmla="*/ 7 w 15"/>
                <a:gd name="T3" fmla="*/ 96 h 198"/>
                <a:gd name="T4" fmla="*/ 7 w 15"/>
                <a:gd name="T5" fmla="*/ 0 h 198"/>
                <a:gd name="T6" fmla="*/ 0 w 15"/>
                <a:gd name="T7" fmla="*/ 0 h 198"/>
                <a:gd name="T8" fmla="*/ 0 w 15"/>
                <a:gd name="T9" fmla="*/ 96 h 198"/>
                <a:gd name="T10" fmla="*/ 4 w 15"/>
                <a:gd name="T11" fmla="*/ 92 h 198"/>
                <a:gd name="T12" fmla="*/ 4 w 15"/>
                <a:gd name="T13" fmla="*/ 99 h 198"/>
                <a:gd name="T14" fmla="*/ 7 w 15"/>
                <a:gd name="T15" fmla="*/ 99 h 198"/>
                <a:gd name="T16" fmla="*/ 7 w 15"/>
                <a:gd name="T17" fmla="*/ 96 h 198"/>
                <a:gd name="T18" fmla="*/ 4 w 15"/>
                <a:gd name="T19" fmla="*/ 99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8" y="198"/>
                  </a:moveTo>
                  <a:lnTo>
                    <a:pt x="15" y="191"/>
                  </a:lnTo>
                  <a:lnTo>
                    <a:pt x="15" y="0"/>
                  </a:lnTo>
                  <a:lnTo>
                    <a:pt x="0" y="0"/>
                  </a:lnTo>
                  <a:lnTo>
                    <a:pt x="0" y="191"/>
                  </a:lnTo>
                  <a:lnTo>
                    <a:pt x="8" y="183"/>
                  </a:lnTo>
                  <a:lnTo>
                    <a:pt x="8" y="198"/>
                  </a:lnTo>
                  <a:lnTo>
                    <a:pt x="15" y="198"/>
                  </a:lnTo>
                  <a:lnTo>
                    <a:pt x="15" y="191"/>
                  </a:lnTo>
                  <a:lnTo>
                    <a:pt x="8"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0" name="Freeform 335"/>
            <p:cNvSpPr>
              <a:spLocks/>
            </p:cNvSpPr>
            <p:nvPr/>
          </p:nvSpPr>
          <p:spPr bwMode="auto">
            <a:xfrm>
              <a:off x="741" y="3874"/>
              <a:ext cx="21" cy="8"/>
            </a:xfrm>
            <a:custGeom>
              <a:avLst/>
              <a:gdLst>
                <a:gd name="T0" fmla="*/ 0 w 43"/>
                <a:gd name="T1" fmla="*/ 4 h 15"/>
                <a:gd name="T2" fmla="*/ 4 w 43"/>
                <a:gd name="T3" fmla="*/ 8 h 15"/>
                <a:gd name="T4" fmla="*/ 21 w 43"/>
                <a:gd name="T5" fmla="*/ 8 h 15"/>
                <a:gd name="T6" fmla="*/ 21 w 43"/>
                <a:gd name="T7" fmla="*/ 0 h 15"/>
                <a:gd name="T8" fmla="*/ 4 w 43"/>
                <a:gd name="T9" fmla="*/ 0 h 15"/>
                <a:gd name="T10" fmla="*/ 7 w 43"/>
                <a:gd name="T11" fmla="*/ 4 h 15"/>
                <a:gd name="T12" fmla="*/ 0 w 43"/>
                <a:gd name="T13" fmla="*/ 4 h 15"/>
                <a:gd name="T14" fmla="*/ 0 w 43"/>
                <a:gd name="T15" fmla="*/ 8 h 15"/>
                <a:gd name="T16" fmla="*/ 4 w 43"/>
                <a:gd name="T17" fmla="*/ 8 h 15"/>
                <a:gd name="T18" fmla="*/ 0 w 4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15">
                  <a:moveTo>
                    <a:pt x="0" y="8"/>
                  </a:moveTo>
                  <a:lnTo>
                    <a:pt x="8" y="15"/>
                  </a:lnTo>
                  <a:lnTo>
                    <a:pt x="43" y="15"/>
                  </a:lnTo>
                  <a:lnTo>
                    <a:pt x="43"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1" name="Freeform 336"/>
            <p:cNvSpPr>
              <a:spLocks/>
            </p:cNvSpPr>
            <p:nvPr/>
          </p:nvSpPr>
          <p:spPr bwMode="auto">
            <a:xfrm>
              <a:off x="741" y="3779"/>
              <a:ext cx="7" cy="99"/>
            </a:xfrm>
            <a:custGeom>
              <a:avLst/>
              <a:gdLst>
                <a:gd name="T0" fmla="*/ 4 w 15"/>
                <a:gd name="T1" fmla="*/ 0 h 198"/>
                <a:gd name="T2" fmla="*/ 0 w 15"/>
                <a:gd name="T3" fmla="*/ 4 h 198"/>
                <a:gd name="T4" fmla="*/ 0 w 15"/>
                <a:gd name="T5" fmla="*/ 99 h 198"/>
                <a:gd name="T6" fmla="*/ 7 w 15"/>
                <a:gd name="T7" fmla="*/ 99 h 198"/>
                <a:gd name="T8" fmla="*/ 7 w 15"/>
                <a:gd name="T9" fmla="*/ 4 h 198"/>
                <a:gd name="T10" fmla="*/ 4 w 15"/>
                <a:gd name="T11" fmla="*/ 8 h 198"/>
                <a:gd name="T12" fmla="*/ 4 w 15"/>
                <a:gd name="T13" fmla="*/ 0 h 198"/>
                <a:gd name="T14" fmla="*/ 0 w 15"/>
                <a:gd name="T15" fmla="*/ 0 h 198"/>
                <a:gd name="T16" fmla="*/ 0 w 15"/>
                <a:gd name="T17" fmla="*/ 4 h 198"/>
                <a:gd name="T18" fmla="*/ 4 w 15"/>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8">
                  <a:moveTo>
                    <a:pt x="8" y="0"/>
                  </a:moveTo>
                  <a:lnTo>
                    <a:pt x="0" y="7"/>
                  </a:lnTo>
                  <a:lnTo>
                    <a:pt x="0" y="198"/>
                  </a:lnTo>
                  <a:lnTo>
                    <a:pt x="15" y="198"/>
                  </a:lnTo>
                  <a:lnTo>
                    <a:pt x="15" y="7"/>
                  </a:lnTo>
                  <a:lnTo>
                    <a:pt x="8" y="15"/>
                  </a:lnTo>
                  <a:lnTo>
                    <a:pt x="8" y="0"/>
                  </a:lnTo>
                  <a:lnTo>
                    <a:pt x="0" y="0"/>
                  </a:lnTo>
                  <a:lnTo>
                    <a:pt x="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2" name="Rectangle 337"/>
            <p:cNvSpPr>
              <a:spLocks noChangeArrowheads="1"/>
            </p:cNvSpPr>
            <p:nvPr/>
          </p:nvSpPr>
          <p:spPr bwMode="auto">
            <a:xfrm>
              <a:off x="714"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83" name="Freeform 338"/>
            <p:cNvSpPr>
              <a:spLocks/>
            </p:cNvSpPr>
            <p:nvPr/>
          </p:nvSpPr>
          <p:spPr bwMode="auto">
            <a:xfrm>
              <a:off x="714" y="3781"/>
              <a:ext cx="20" cy="7"/>
            </a:xfrm>
            <a:custGeom>
              <a:avLst/>
              <a:gdLst>
                <a:gd name="T0" fmla="*/ 20 w 41"/>
                <a:gd name="T1" fmla="*/ 3 h 15"/>
                <a:gd name="T2" fmla="*/ 16 w 41"/>
                <a:gd name="T3" fmla="*/ 0 h 15"/>
                <a:gd name="T4" fmla="*/ 0 w 41"/>
                <a:gd name="T5" fmla="*/ 0 h 15"/>
                <a:gd name="T6" fmla="*/ 0 w 41"/>
                <a:gd name="T7" fmla="*/ 7 h 15"/>
                <a:gd name="T8" fmla="*/ 16 w 41"/>
                <a:gd name="T9" fmla="*/ 7 h 15"/>
                <a:gd name="T10" fmla="*/ 13 w 41"/>
                <a:gd name="T11" fmla="*/ 3 h 15"/>
                <a:gd name="T12" fmla="*/ 20 w 41"/>
                <a:gd name="T13" fmla="*/ 3 h 15"/>
                <a:gd name="T14" fmla="*/ 20 w 41"/>
                <a:gd name="T15" fmla="*/ 0 h 15"/>
                <a:gd name="T16" fmla="*/ 16 w 41"/>
                <a:gd name="T17" fmla="*/ 0 h 15"/>
                <a:gd name="T18" fmla="*/ 20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7"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4" name="Freeform 339"/>
            <p:cNvSpPr>
              <a:spLocks/>
            </p:cNvSpPr>
            <p:nvPr/>
          </p:nvSpPr>
          <p:spPr bwMode="auto">
            <a:xfrm>
              <a:off x="727" y="3784"/>
              <a:ext cx="7" cy="97"/>
            </a:xfrm>
            <a:custGeom>
              <a:avLst/>
              <a:gdLst>
                <a:gd name="T0" fmla="*/ 3 w 14"/>
                <a:gd name="T1" fmla="*/ 97 h 194"/>
                <a:gd name="T2" fmla="*/ 7 w 14"/>
                <a:gd name="T3" fmla="*/ 94 h 194"/>
                <a:gd name="T4" fmla="*/ 7 w 14"/>
                <a:gd name="T5" fmla="*/ 0 h 194"/>
                <a:gd name="T6" fmla="*/ 0 w 14"/>
                <a:gd name="T7" fmla="*/ 0 h 194"/>
                <a:gd name="T8" fmla="*/ 0 w 14"/>
                <a:gd name="T9" fmla="*/ 94 h 194"/>
                <a:gd name="T10" fmla="*/ 3 w 14"/>
                <a:gd name="T11" fmla="*/ 90 h 194"/>
                <a:gd name="T12" fmla="*/ 3 w 14"/>
                <a:gd name="T13" fmla="*/ 97 h 194"/>
                <a:gd name="T14" fmla="*/ 7 w 14"/>
                <a:gd name="T15" fmla="*/ 97 h 194"/>
                <a:gd name="T16" fmla="*/ 7 w 14"/>
                <a:gd name="T17" fmla="*/ 94 h 194"/>
                <a:gd name="T18" fmla="*/ 3 w 14"/>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94">
                  <a:moveTo>
                    <a:pt x="6" y="194"/>
                  </a:moveTo>
                  <a:lnTo>
                    <a:pt x="14" y="187"/>
                  </a:lnTo>
                  <a:lnTo>
                    <a:pt x="14" y="0"/>
                  </a:lnTo>
                  <a:lnTo>
                    <a:pt x="0" y="0"/>
                  </a:lnTo>
                  <a:lnTo>
                    <a:pt x="0" y="187"/>
                  </a:lnTo>
                  <a:lnTo>
                    <a:pt x="6" y="179"/>
                  </a:lnTo>
                  <a:lnTo>
                    <a:pt x="6" y="194"/>
                  </a:lnTo>
                  <a:lnTo>
                    <a:pt x="14" y="194"/>
                  </a:lnTo>
                  <a:lnTo>
                    <a:pt x="14" y="187"/>
                  </a:lnTo>
                  <a:lnTo>
                    <a:pt x="6"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5" name="Freeform 340"/>
            <p:cNvSpPr>
              <a:spLocks/>
            </p:cNvSpPr>
            <p:nvPr/>
          </p:nvSpPr>
          <p:spPr bwMode="auto">
            <a:xfrm>
              <a:off x="710"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7" y="15"/>
                  </a:lnTo>
                  <a:lnTo>
                    <a:pt x="40" y="15"/>
                  </a:lnTo>
                  <a:lnTo>
                    <a:pt x="40"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6" name="Freeform 341"/>
            <p:cNvSpPr>
              <a:spLocks/>
            </p:cNvSpPr>
            <p:nvPr/>
          </p:nvSpPr>
          <p:spPr bwMode="auto">
            <a:xfrm>
              <a:off x="710"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7" name="Rectangle 342"/>
            <p:cNvSpPr>
              <a:spLocks noChangeArrowheads="1"/>
            </p:cNvSpPr>
            <p:nvPr/>
          </p:nvSpPr>
          <p:spPr bwMode="auto">
            <a:xfrm>
              <a:off x="685"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88" name="Freeform 343"/>
            <p:cNvSpPr>
              <a:spLocks/>
            </p:cNvSpPr>
            <p:nvPr/>
          </p:nvSpPr>
          <p:spPr bwMode="auto">
            <a:xfrm>
              <a:off x="685" y="3781"/>
              <a:ext cx="20" cy="7"/>
            </a:xfrm>
            <a:custGeom>
              <a:avLst/>
              <a:gdLst>
                <a:gd name="T0" fmla="*/ 20 w 42"/>
                <a:gd name="T1" fmla="*/ 3 h 15"/>
                <a:gd name="T2" fmla="*/ 16 w 42"/>
                <a:gd name="T3" fmla="*/ 0 h 15"/>
                <a:gd name="T4" fmla="*/ 0 w 42"/>
                <a:gd name="T5" fmla="*/ 0 h 15"/>
                <a:gd name="T6" fmla="*/ 0 w 42"/>
                <a:gd name="T7" fmla="*/ 7 h 15"/>
                <a:gd name="T8" fmla="*/ 16 w 42"/>
                <a:gd name="T9" fmla="*/ 7 h 15"/>
                <a:gd name="T10" fmla="*/ 13 w 42"/>
                <a:gd name="T11" fmla="*/ 3 h 15"/>
                <a:gd name="T12" fmla="*/ 20 w 42"/>
                <a:gd name="T13" fmla="*/ 3 h 15"/>
                <a:gd name="T14" fmla="*/ 20 w 42"/>
                <a:gd name="T15" fmla="*/ 0 h 15"/>
                <a:gd name="T16" fmla="*/ 16 w 42"/>
                <a:gd name="T17" fmla="*/ 0 h 15"/>
                <a:gd name="T18" fmla="*/ 20 w 4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6"/>
                  </a:moveTo>
                  <a:lnTo>
                    <a:pt x="34" y="0"/>
                  </a:lnTo>
                  <a:lnTo>
                    <a:pt x="0" y="0"/>
                  </a:lnTo>
                  <a:lnTo>
                    <a:pt x="0" y="15"/>
                  </a:lnTo>
                  <a:lnTo>
                    <a:pt x="34" y="15"/>
                  </a:lnTo>
                  <a:lnTo>
                    <a:pt x="27" y="6"/>
                  </a:lnTo>
                  <a:lnTo>
                    <a:pt x="42" y="6"/>
                  </a:lnTo>
                  <a:lnTo>
                    <a:pt x="42" y="0"/>
                  </a:lnTo>
                  <a:lnTo>
                    <a:pt x="34" y="0"/>
                  </a:lnTo>
                  <a:lnTo>
                    <a:pt x="4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89" name="Freeform 344"/>
            <p:cNvSpPr>
              <a:spLocks/>
            </p:cNvSpPr>
            <p:nvPr/>
          </p:nvSpPr>
          <p:spPr bwMode="auto">
            <a:xfrm>
              <a:off x="698"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0" name="Freeform 345"/>
            <p:cNvSpPr>
              <a:spLocks/>
            </p:cNvSpPr>
            <p:nvPr/>
          </p:nvSpPr>
          <p:spPr bwMode="auto">
            <a:xfrm>
              <a:off x="681" y="3873"/>
              <a:ext cx="20" cy="8"/>
            </a:xfrm>
            <a:custGeom>
              <a:avLst/>
              <a:gdLst>
                <a:gd name="T0" fmla="*/ 0 w 41"/>
                <a:gd name="T1" fmla="*/ 4 h 15"/>
                <a:gd name="T2" fmla="*/ 3 w 41"/>
                <a:gd name="T3" fmla="*/ 8 h 15"/>
                <a:gd name="T4" fmla="*/ 20 w 41"/>
                <a:gd name="T5" fmla="*/ 8 h 15"/>
                <a:gd name="T6" fmla="*/ 20 w 41"/>
                <a:gd name="T7" fmla="*/ 0 h 15"/>
                <a:gd name="T8" fmla="*/ 3 w 41"/>
                <a:gd name="T9" fmla="*/ 0 h 15"/>
                <a:gd name="T10" fmla="*/ 7 w 41"/>
                <a:gd name="T11" fmla="*/ 4 h 15"/>
                <a:gd name="T12" fmla="*/ 0 w 41"/>
                <a:gd name="T13" fmla="*/ 4 h 15"/>
                <a:gd name="T14" fmla="*/ 0 w 41"/>
                <a:gd name="T15" fmla="*/ 8 h 15"/>
                <a:gd name="T16" fmla="*/ 3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7" y="15"/>
                  </a:lnTo>
                  <a:lnTo>
                    <a:pt x="41" y="15"/>
                  </a:lnTo>
                  <a:lnTo>
                    <a:pt x="41"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1" name="Freeform 346"/>
            <p:cNvSpPr>
              <a:spLocks/>
            </p:cNvSpPr>
            <p:nvPr/>
          </p:nvSpPr>
          <p:spPr bwMode="auto">
            <a:xfrm>
              <a:off x="681"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2" name="Rectangle 347"/>
            <p:cNvSpPr>
              <a:spLocks noChangeArrowheads="1"/>
            </p:cNvSpPr>
            <p:nvPr/>
          </p:nvSpPr>
          <p:spPr bwMode="auto">
            <a:xfrm>
              <a:off x="652"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93" name="Freeform 348"/>
            <p:cNvSpPr>
              <a:spLocks/>
            </p:cNvSpPr>
            <p:nvPr/>
          </p:nvSpPr>
          <p:spPr bwMode="auto">
            <a:xfrm>
              <a:off x="652" y="3781"/>
              <a:ext cx="21" cy="7"/>
            </a:xfrm>
            <a:custGeom>
              <a:avLst/>
              <a:gdLst>
                <a:gd name="T0" fmla="*/ 21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1 w 41"/>
                <a:gd name="T13" fmla="*/ 3 h 15"/>
                <a:gd name="T14" fmla="*/ 21 w 41"/>
                <a:gd name="T15" fmla="*/ 0 h 15"/>
                <a:gd name="T16" fmla="*/ 17 w 41"/>
                <a:gd name="T17" fmla="*/ 0 h 15"/>
                <a:gd name="T18" fmla="*/ 21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6"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4" name="Freeform 349"/>
            <p:cNvSpPr>
              <a:spLocks/>
            </p:cNvSpPr>
            <p:nvPr/>
          </p:nvSpPr>
          <p:spPr bwMode="auto">
            <a:xfrm>
              <a:off x="666"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5" name="Freeform 350"/>
            <p:cNvSpPr>
              <a:spLocks/>
            </p:cNvSpPr>
            <p:nvPr/>
          </p:nvSpPr>
          <p:spPr bwMode="auto">
            <a:xfrm>
              <a:off x="648" y="3873"/>
              <a:ext cx="21" cy="8"/>
            </a:xfrm>
            <a:custGeom>
              <a:avLst/>
              <a:gdLst>
                <a:gd name="T0" fmla="*/ 0 w 41"/>
                <a:gd name="T1" fmla="*/ 4 h 15"/>
                <a:gd name="T2" fmla="*/ 4 w 41"/>
                <a:gd name="T3" fmla="*/ 8 h 15"/>
                <a:gd name="T4" fmla="*/ 21 w 41"/>
                <a:gd name="T5" fmla="*/ 8 h 15"/>
                <a:gd name="T6" fmla="*/ 21 w 41"/>
                <a:gd name="T7" fmla="*/ 0 h 15"/>
                <a:gd name="T8" fmla="*/ 4 w 41"/>
                <a:gd name="T9" fmla="*/ 0 h 15"/>
                <a:gd name="T10" fmla="*/ 8 w 41"/>
                <a:gd name="T11" fmla="*/ 4 h 15"/>
                <a:gd name="T12" fmla="*/ 0 w 41"/>
                <a:gd name="T13" fmla="*/ 4 h 15"/>
                <a:gd name="T14" fmla="*/ 0 w 41"/>
                <a:gd name="T15" fmla="*/ 8 h 15"/>
                <a:gd name="T16" fmla="*/ 4 w 41"/>
                <a:gd name="T17" fmla="*/ 8 h 15"/>
                <a:gd name="T18" fmla="*/ 0 w 4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0" y="8"/>
                  </a:moveTo>
                  <a:lnTo>
                    <a:pt x="8" y="15"/>
                  </a:lnTo>
                  <a:lnTo>
                    <a:pt x="41" y="15"/>
                  </a:lnTo>
                  <a:lnTo>
                    <a:pt x="41" y="0"/>
                  </a:lnTo>
                  <a:lnTo>
                    <a:pt x="8" y="0"/>
                  </a:lnTo>
                  <a:lnTo>
                    <a:pt x="16"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6" name="Freeform 351"/>
            <p:cNvSpPr>
              <a:spLocks/>
            </p:cNvSpPr>
            <p:nvPr/>
          </p:nvSpPr>
          <p:spPr bwMode="auto">
            <a:xfrm>
              <a:off x="648" y="3781"/>
              <a:ext cx="8" cy="97"/>
            </a:xfrm>
            <a:custGeom>
              <a:avLst/>
              <a:gdLst>
                <a:gd name="T0" fmla="*/ 4 w 16"/>
                <a:gd name="T1" fmla="*/ 0 h 193"/>
                <a:gd name="T2" fmla="*/ 0 w 16"/>
                <a:gd name="T3" fmla="*/ 3 h 193"/>
                <a:gd name="T4" fmla="*/ 0 w 16"/>
                <a:gd name="T5" fmla="*/ 97 h 193"/>
                <a:gd name="T6" fmla="*/ 8 w 16"/>
                <a:gd name="T7" fmla="*/ 97 h 193"/>
                <a:gd name="T8" fmla="*/ 8 w 16"/>
                <a:gd name="T9" fmla="*/ 3 h 193"/>
                <a:gd name="T10" fmla="*/ 4 w 16"/>
                <a:gd name="T11" fmla="*/ 8 h 193"/>
                <a:gd name="T12" fmla="*/ 4 w 16"/>
                <a:gd name="T13" fmla="*/ 0 h 193"/>
                <a:gd name="T14" fmla="*/ 0 w 16"/>
                <a:gd name="T15" fmla="*/ 0 h 193"/>
                <a:gd name="T16" fmla="*/ 0 w 16"/>
                <a:gd name="T17" fmla="*/ 3 h 193"/>
                <a:gd name="T18" fmla="*/ 4 w 16"/>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93">
                  <a:moveTo>
                    <a:pt x="8" y="0"/>
                  </a:moveTo>
                  <a:lnTo>
                    <a:pt x="0" y="6"/>
                  </a:lnTo>
                  <a:lnTo>
                    <a:pt x="0" y="193"/>
                  </a:lnTo>
                  <a:lnTo>
                    <a:pt x="16" y="193"/>
                  </a:lnTo>
                  <a:lnTo>
                    <a:pt x="16"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7" name="Rectangle 352"/>
            <p:cNvSpPr>
              <a:spLocks noChangeArrowheads="1"/>
            </p:cNvSpPr>
            <p:nvPr/>
          </p:nvSpPr>
          <p:spPr bwMode="auto">
            <a:xfrm>
              <a:off x="624"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498" name="Freeform 353"/>
            <p:cNvSpPr>
              <a:spLocks/>
            </p:cNvSpPr>
            <p:nvPr/>
          </p:nvSpPr>
          <p:spPr bwMode="auto">
            <a:xfrm>
              <a:off x="624" y="3781"/>
              <a:ext cx="21" cy="7"/>
            </a:xfrm>
            <a:custGeom>
              <a:avLst/>
              <a:gdLst>
                <a:gd name="T0" fmla="*/ 21 w 42"/>
                <a:gd name="T1" fmla="*/ 3 h 15"/>
                <a:gd name="T2" fmla="*/ 17 w 42"/>
                <a:gd name="T3" fmla="*/ 0 h 15"/>
                <a:gd name="T4" fmla="*/ 0 w 42"/>
                <a:gd name="T5" fmla="*/ 0 h 15"/>
                <a:gd name="T6" fmla="*/ 0 w 42"/>
                <a:gd name="T7" fmla="*/ 7 h 15"/>
                <a:gd name="T8" fmla="*/ 17 w 42"/>
                <a:gd name="T9" fmla="*/ 7 h 15"/>
                <a:gd name="T10" fmla="*/ 14 w 42"/>
                <a:gd name="T11" fmla="*/ 3 h 15"/>
                <a:gd name="T12" fmla="*/ 21 w 42"/>
                <a:gd name="T13" fmla="*/ 3 h 15"/>
                <a:gd name="T14" fmla="*/ 21 w 42"/>
                <a:gd name="T15" fmla="*/ 0 h 15"/>
                <a:gd name="T16" fmla="*/ 17 w 42"/>
                <a:gd name="T17" fmla="*/ 0 h 15"/>
                <a:gd name="T18" fmla="*/ 21 w 42"/>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42" y="6"/>
                  </a:moveTo>
                  <a:lnTo>
                    <a:pt x="34" y="0"/>
                  </a:lnTo>
                  <a:lnTo>
                    <a:pt x="0" y="0"/>
                  </a:lnTo>
                  <a:lnTo>
                    <a:pt x="0" y="15"/>
                  </a:lnTo>
                  <a:lnTo>
                    <a:pt x="34" y="15"/>
                  </a:lnTo>
                  <a:lnTo>
                    <a:pt x="27" y="6"/>
                  </a:lnTo>
                  <a:lnTo>
                    <a:pt x="42" y="6"/>
                  </a:lnTo>
                  <a:lnTo>
                    <a:pt x="42" y="0"/>
                  </a:lnTo>
                  <a:lnTo>
                    <a:pt x="34" y="0"/>
                  </a:lnTo>
                  <a:lnTo>
                    <a:pt x="4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99" name="Freeform 354"/>
            <p:cNvSpPr>
              <a:spLocks/>
            </p:cNvSpPr>
            <p:nvPr/>
          </p:nvSpPr>
          <p:spPr bwMode="auto">
            <a:xfrm>
              <a:off x="637" y="3784"/>
              <a:ext cx="8" cy="97"/>
            </a:xfrm>
            <a:custGeom>
              <a:avLst/>
              <a:gdLst>
                <a:gd name="T0" fmla="*/ 4 w 15"/>
                <a:gd name="T1" fmla="*/ 97 h 194"/>
                <a:gd name="T2" fmla="*/ 8 w 15"/>
                <a:gd name="T3" fmla="*/ 94 h 194"/>
                <a:gd name="T4" fmla="*/ 8 w 15"/>
                <a:gd name="T5" fmla="*/ 0 h 194"/>
                <a:gd name="T6" fmla="*/ 0 w 15"/>
                <a:gd name="T7" fmla="*/ 0 h 194"/>
                <a:gd name="T8" fmla="*/ 0 w 15"/>
                <a:gd name="T9" fmla="*/ 94 h 194"/>
                <a:gd name="T10" fmla="*/ 4 w 15"/>
                <a:gd name="T11" fmla="*/ 90 h 194"/>
                <a:gd name="T12" fmla="*/ 4 w 15"/>
                <a:gd name="T13" fmla="*/ 97 h 194"/>
                <a:gd name="T14" fmla="*/ 8 w 15"/>
                <a:gd name="T15" fmla="*/ 97 h 194"/>
                <a:gd name="T16" fmla="*/ 8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0" name="Freeform 355"/>
            <p:cNvSpPr>
              <a:spLocks/>
            </p:cNvSpPr>
            <p:nvPr/>
          </p:nvSpPr>
          <p:spPr bwMode="auto">
            <a:xfrm>
              <a:off x="621" y="3873"/>
              <a:ext cx="20" cy="8"/>
            </a:xfrm>
            <a:custGeom>
              <a:avLst/>
              <a:gdLst>
                <a:gd name="T0" fmla="*/ 0 w 40"/>
                <a:gd name="T1" fmla="*/ 4 h 15"/>
                <a:gd name="T2" fmla="*/ 3 w 40"/>
                <a:gd name="T3" fmla="*/ 8 h 15"/>
                <a:gd name="T4" fmla="*/ 20 w 40"/>
                <a:gd name="T5" fmla="*/ 8 h 15"/>
                <a:gd name="T6" fmla="*/ 20 w 40"/>
                <a:gd name="T7" fmla="*/ 0 h 15"/>
                <a:gd name="T8" fmla="*/ 3 w 40"/>
                <a:gd name="T9" fmla="*/ 0 h 15"/>
                <a:gd name="T10" fmla="*/ 8 w 40"/>
                <a:gd name="T11" fmla="*/ 4 h 15"/>
                <a:gd name="T12" fmla="*/ 0 w 40"/>
                <a:gd name="T13" fmla="*/ 4 h 15"/>
                <a:gd name="T14" fmla="*/ 0 w 40"/>
                <a:gd name="T15" fmla="*/ 8 h 15"/>
                <a:gd name="T16" fmla="*/ 3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6" y="15"/>
                  </a:lnTo>
                  <a:lnTo>
                    <a:pt x="40" y="15"/>
                  </a:lnTo>
                  <a:lnTo>
                    <a:pt x="40" y="0"/>
                  </a:lnTo>
                  <a:lnTo>
                    <a:pt x="6" y="0"/>
                  </a:lnTo>
                  <a:lnTo>
                    <a:pt x="15" y="8"/>
                  </a:lnTo>
                  <a:lnTo>
                    <a:pt x="0" y="8"/>
                  </a:lnTo>
                  <a:lnTo>
                    <a:pt x="0" y="15"/>
                  </a:lnTo>
                  <a:lnTo>
                    <a:pt x="6"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1" name="Freeform 356"/>
            <p:cNvSpPr>
              <a:spLocks/>
            </p:cNvSpPr>
            <p:nvPr/>
          </p:nvSpPr>
          <p:spPr bwMode="auto">
            <a:xfrm>
              <a:off x="621" y="3781"/>
              <a:ext cx="7" cy="97"/>
            </a:xfrm>
            <a:custGeom>
              <a:avLst/>
              <a:gdLst>
                <a:gd name="T0" fmla="*/ 3 w 15"/>
                <a:gd name="T1" fmla="*/ 0 h 193"/>
                <a:gd name="T2" fmla="*/ 0 w 15"/>
                <a:gd name="T3" fmla="*/ 3 h 193"/>
                <a:gd name="T4" fmla="*/ 0 w 15"/>
                <a:gd name="T5" fmla="*/ 97 h 193"/>
                <a:gd name="T6" fmla="*/ 7 w 15"/>
                <a:gd name="T7" fmla="*/ 97 h 193"/>
                <a:gd name="T8" fmla="*/ 7 w 15"/>
                <a:gd name="T9" fmla="*/ 3 h 193"/>
                <a:gd name="T10" fmla="*/ 3 w 15"/>
                <a:gd name="T11" fmla="*/ 8 h 193"/>
                <a:gd name="T12" fmla="*/ 3 w 15"/>
                <a:gd name="T13" fmla="*/ 0 h 193"/>
                <a:gd name="T14" fmla="*/ 0 w 15"/>
                <a:gd name="T15" fmla="*/ 0 h 193"/>
                <a:gd name="T16" fmla="*/ 0 w 15"/>
                <a:gd name="T17" fmla="*/ 3 h 193"/>
                <a:gd name="T18" fmla="*/ 3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6" y="0"/>
                  </a:moveTo>
                  <a:lnTo>
                    <a:pt x="0" y="6"/>
                  </a:lnTo>
                  <a:lnTo>
                    <a:pt x="0" y="193"/>
                  </a:lnTo>
                  <a:lnTo>
                    <a:pt x="15" y="193"/>
                  </a:lnTo>
                  <a:lnTo>
                    <a:pt x="15" y="6"/>
                  </a:lnTo>
                  <a:lnTo>
                    <a:pt x="6" y="15"/>
                  </a:lnTo>
                  <a:lnTo>
                    <a:pt x="6" y="0"/>
                  </a:lnTo>
                  <a:lnTo>
                    <a:pt x="0" y="0"/>
                  </a:lnTo>
                  <a:lnTo>
                    <a:pt x="0" y="6"/>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2" name="Rectangle 357"/>
            <p:cNvSpPr>
              <a:spLocks noChangeArrowheads="1"/>
            </p:cNvSpPr>
            <p:nvPr/>
          </p:nvSpPr>
          <p:spPr bwMode="auto">
            <a:xfrm>
              <a:off x="595"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03" name="Freeform 358"/>
            <p:cNvSpPr>
              <a:spLocks/>
            </p:cNvSpPr>
            <p:nvPr/>
          </p:nvSpPr>
          <p:spPr bwMode="auto">
            <a:xfrm>
              <a:off x="595" y="3781"/>
              <a:ext cx="21" cy="7"/>
            </a:xfrm>
            <a:custGeom>
              <a:avLst/>
              <a:gdLst>
                <a:gd name="T0" fmla="*/ 21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1 w 41"/>
                <a:gd name="T13" fmla="*/ 3 h 15"/>
                <a:gd name="T14" fmla="*/ 21 w 41"/>
                <a:gd name="T15" fmla="*/ 0 h 15"/>
                <a:gd name="T16" fmla="*/ 17 w 41"/>
                <a:gd name="T17" fmla="*/ 0 h 15"/>
                <a:gd name="T18" fmla="*/ 21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3" y="0"/>
                  </a:lnTo>
                  <a:lnTo>
                    <a:pt x="0" y="0"/>
                  </a:lnTo>
                  <a:lnTo>
                    <a:pt x="0" y="15"/>
                  </a:lnTo>
                  <a:lnTo>
                    <a:pt x="33" y="15"/>
                  </a:lnTo>
                  <a:lnTo>
                    <a:pt x="26" y="6"/>
                  </a:lnTo>
                  <a:lnTo>
                    <a:pt x="41" y="6"/>
                  </a:lnTo>
                  <a:lnTo>
                    <a:pt x="41" y="0"/>
                  </a:lnTo>
                  <a:lnTo>
                    <a:pt x="33"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4" name="Freeform 359"/>
            <p:cNvSpPr>
              <a:spLocks/>
            </p:cNvSpPr>
            <p:nvPr/>
          </p:nvSpPr>
          <p:spPr bwMode="auto">
            <a:xfrm>
              <a:off x="609" y="3784"/>
              <a:ext cx="7" cy="97"/>
            </a:xfrm>
            <a:custGeom>
              <a:avLst/>
              <a:gdLst>
                <a:gd name="T0" fmla="*/ 3 w 15"/>
                <a:gd name="T1" fmla="*/ 97 h 194"/>
                <a:gd name="T2" fmla="*/ 7 w 15"/>
                <a:gd name="T3" fmla="*/ 94 h 194"/>
                <a:gd name="T4" fmla="*/ 7 w 15"/>
                <a:gd name="T5" fmla="*/ 0 h 194"/>
                <a:gd name="T6" fmla="*/ 0 w 15"/>
                <a:gd name="T7" fmla="*/ 0 h 194"/>
                <a:gd name="T8" fmla="*/ 0 w 15"/>
                <a:gd name="T9" fmla="*/ 94 h 194"/>
                <a:gd name="T10" fmla="*/ 3 w 15"/>
                <a:gd name="T11" fmla="*/ 90 h 194"/>
                <a:gd name="T12" fmla="*/ 3 w 15"/>
                <a:gd name="T13" fmla="*/ 97 h 194"/>
                <a:gd name="T14" fmla="*/ 7 w 15"/>
                <a:gd name="T15" fmla="*/ 97 h 194"/>
                <a:gd name="T16" fmla="*/ 7 w 15"/>
                <a:gd name="T17" fmla="*/ 94 h 194"/>
                <a:gd name="T18" fmla="*/ 3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7" y="194"/>
                  </a:moveTo>
                  <a:lnTo>
                    <a:pt x="15" y="187"/>
                  </a:lnTo>
                  <a:lnTo>
                    <a:pt x="15" y="0"/>
                  </a:lnTo>
                  <a:lnTo>
                    <a:pt x="0" y="0"/>
                  </a:lnTo>
                  <a:lnTo>
                    <a:pt x="0" y="187"/>
                  </a:lnTo>
                  <a:lnTo>
                    <a:pt x="7" y="179"/>
                  </a:lnTo>
                  <a:lnTo>
                    <a:pt x="7" y="194"/>
                  </a:lnTo>
                  <a:lnTo>
                    <a:pt x="15" y="194"/>
                  </a:lnTo>
                  <a:lnTo>
                    <a:pt x="15" y="187"/>
                  </a:lnTo>
                  <a:lnTo>
                    <a:pt x="7"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5" name="Freeform 360"/>
            <p:cNvSpPr>
              <a:spLocks/>
            </p:cNvSpPr>
            <p:nvPr/>
          </p:nvSpPr>
          <p:spPr bwMode="auto">
            <a:xfrm>
              <a:off x="592"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7" y="15"/>
                  </a:lnTo>
                  <a:lnTo>
                    <a:pt x="40" y="15"/>
                  </a:lnTo>
                  <a:lnTo>
                    <a:pt x="40" y="0"/>
                  </a:lnTo>
                  <a:lnTo>
                    <a:pt x="7" y="0"/>
                  </a:lnTo>
                  <a:lnTo>
                    <a:pt x="15" y="8"/>
                  </a:lnTo>
                  <a:lnTo>
                    <a:pt x="0" y="8"/>
                  </a:lnTo>
                  <a:lnTo>
                    <a:pt x="0" y="15"/>
                  </a:lnTo>
                  <a:lnTo>
                    <a:pt x="7"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6" name="Freeform 361"/>
            <p:cNvSpPr>
              <a:spLocks/>
            </p:cNvSpPr>
            <p:nvPr/>
          </p:nvSpPr>
          <p:spPr bwMode="auto">
            <a:xfrm>
              <a:off x="592" y="3781"/>
              <a:ext cx="7" cy="97"/>
            </a:xfrm>
            <a:custGeom>
              <a:avLst/>
              <a:gdLst>
                <a:gd name="T0" fmla="*/ 3 w 15"/>
                <a:gd name="T1" fmla="*/ 0 h 193"/>
                <a:gd name="T2" fmla="*/ 0 w 15"/>
                <a:gd name="T3" fmla="*/ 3 h 193"/>
                <a:gd name="T4" fmla="*/ 0 w 15"/>
                <a:gd name="T5" fmla="*/ 97 h 193"/>
                <a:gd name="T6" fmla="*/ 7 w 15"/>
                <a:gd name="T7" fmla="*/ 97 h 193"/>
                <a:gd name="T8" fmla="*/ 7 w 15"/>
                <a:gd name="T9" fmla="*/ 3 h 193"/>
                <a:gd name="T10" fmla="*/ 3 w 15"/>
                <a:gd name="T11" fmla="*/ 8 h 193"/>
                <a:gd name="T12" fmla="*/ 3 w 15"/>
                <a:gd name="T13" fmla="*/ 0 h 193"/>
                <a:gd name="T14" fmla="*/ 0 w 15"/>
                <a:gd name="T15" fmla="*/ 0 h 193"/>
                <a:gd name="T16" fmla="*/ 0 w 15"/>
                <a:gd name="T17" fmla="*/ 3 h 193"/>
                <a:gd name="T18" fmla="*/ 3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7" y="0"/>
                  </a:moveTo>
                  <a:lnTo>
                    <a:pt x="0" y="6"/>
                  </a:lnTo>
                  <a:lnTo>
                    <a:pt x="0" y="193"/>
                  </a:lnTo>
                  <a:lnTo>
                    <a:pt x="15" y="193"/>
                  </a:lnTo>
                  <a:lnTo>
                    <a:pt x="15" y="6"/>
                  </a:lnTo>
                  <a:lnTo>
                    <a:pt x="7" y="15"/>
                  </a:lnTo>
                  <a:lnTo>
                    <a:pt x="7" y="0"/>
                  </a:lnTo>
                  <a:lnTo>
                    <a:pt x="0" y="0"/>
                  </a:lnTo>
                  <a:lnTo>
                    <a:pt x="0"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7" name="Rectangle 362"/>
            <p:cNvSpPr>
              <a:spLocks noChangeArrowheads="1"/>
            </p:cNvSpPr>
            <p:nvPr/>
          </p:nvSpPr>
          <p:spPr bwMode="auto">
            <a:xfrm>
              <a:off x="567" y="3784"/>
              <a:ext cx="17"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08" name="Freeform 363"/>
            <p:cNvSpPr>
              <a:spLocks/>
            </p:cNvSpPr>
            <p:nvPr/>
          </p:nvSpPr>
          <p:spPr bwMode="auto">
            <a:xfrm>
              <a:off x="567" y="3781"/>
              <a:ext cx="20" cy="7"/>
            </a:xfrm>
            <a:custGeom>
              <a:avLst/>
              <a:gdLst>
                <a:gd name="T0" fmla="*/ 20 w 41"/>
                <a:gd name="T1" fmla="*/ 3 h 15"/>
                <a:gd name="T2" fmla="*/ 17 w 41"/>
                <a:gd name="T3" fmla="*/ 0 h 15"/>
                <a:gd name="T4" fmla="*/ 0 w 41"/>
                <a:gd name="T5" fmla="*/ 0 h 15"/>
                <a:gd name="T6" fmla="*/ 0 w 41"/>
                <a:gd name="T7" fmla="*/ 7 h 15"/>
                <a:gd name="T8" fmla="*/ 17 w 41"/>
                <a:gd name="T9" fmla="*/ 7 h 15"/>
                <a:gd name="T10" fmla="*/ 13 w 41"/>
                <a:gd name="T11" fmla="*/ 3 h 15"/>
                <a:gd name="T12" fmla="*/ 20 w 41"/>
                <a:gd name="T13" fmla="*/ 3 h 15"/>
                <a:gd name="T14" fmla="*/ 20 w 41"/>
                <a:gd name="T15" fmla="*/ 0 h 15"/>
                <a:gd name="T16" fmla="*/ 17 w 41"/>
                <a:gd name="T17" fmla="*/ 0 h 15"/>
                <a:gd name="T18" fmla="*/ 20 w 41"/>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5">
                  <a:moveTo>
                    <a:pt x="41" y="6"/>
                  </a:moveTo>
                  <a:lnTo>
                    <a:pt x="34" y="0"/>
                  </a:lnTo>
                  <a:lnTo>
                    <a:pt x="0" y="0"/>
                  </a:lnTo>
                  <a:lnTo>
                    <a:pt x="0" y="15"/>
                  </a:lnTo>
                  <a:lnTo>
                    <a:pt x="34" y="15"/>
                  </a:lnTo>
                  <a:lnTo>
                    <a:pt x="26" y="6"/>
                  </a:lnTo>
                  <a:lnTo>
                    <a:pt x="41" y="6"/>
                  </a:lnTo>
                  <a:lnTo>
                    <a:pt x="41" y="0"/>
                  </a:lnTo>
                  <a:lnTo>
                    <a:pt x="34" y="0"/>
                  </a:lnTo>
                  <a:lnTo>
                    <a:pt x="4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9" name="Freeform 364"/>
            <p:cNvSpPr>
              <a:spLocks/>
            </p:cNvSpPr>
            <p:nvPr/>
          </p:nvSpPr>
          <p:spPr bwMode="auto">
            <a:xfrm>
              <a:off x="580" y="3784"/>
              <a:ext cx="7" cy="97"/>
            </a:xfrm>
            <a:custGeom>
              <a:avLst/>
              <a:gdLst>
                <a:gd name="T0" fmla="*/ 4 w 15"/>
                <a:gd name="T1" fmla="*/ 97 h 194"/>
                <a:gd name="T2" fmla="*/ 7 w 15"/>
                <a:gd name="T3" fmla="*/ 94 h 194"/>
                <a:gd name="T4" fmla="*/ 7 w 15"/>
                <a:gd name="T5" fmla="*/ 0 h 194"/>
                <a:gd name="T6" fmla="*/ 0 w 15"/>
                <a:gd name="T7" fmla="*/ 0 h 194"/>
                <a:gd name="T8" fmla="*/ 0 w 15"/>
                <a:gd name="T9" fmla="*/ 94 h 194"/>
                <a:gd name="T10" fmla="*/ 4 w 15"/>
                <a:gd name="T11" fmla="*/ 90 h 194"/>
                <a:gd name="T12" fmla="*/ 4 w 15"/>
                <a:gd name="T13" fmla="*/ 97 h 194"/>
                <a:gd name="T14" fmla="*/ 7 w 15"/>
                <a:gd name="T15" fmla="*/ 97 h 194"/>
                <a:gd name="T16" fmla="*/ 7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7"/>
                  </a:lnTo>
                  <a:lnTo>
                    <a:pt x="15" y="0"/>
                  </a:lnTo>
                  <a:lnTo>
                    <a:pt x="0" y="0"/>
                  </a:lnTo>
                  <a:lnTo>
                    <a:pt x="0" y="187"/>
                  </a:lnTo>
                  <a:lnTo>
                    <a:pt x="8" y="179"/>
                  </a:lnTo>
                  <a:lnTo>
                    <a:pt x="8" y="194"/>
                  </a:lnTo>
                  <a:lnTo>
                    <a:pt x="15" y="194"/>
                  </a:lnTo>
                  <a:lnTo>
                    <a:pt x="15" y="187"/>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0" name="Freeform 365"/>
            <p:cNvSpPr>
              <a:spLocks/>
            </p:cNvSpPr>
            <p:nvPr/>
          </p:nvSpPr>
          <p:spPr bwMode="auto">
            <a:xfrm>
              <a:off x="563" y="3873"/>
              <a:ext cx="21" cy="8"/>
            </a:xfrm>
            <a:custGeom>
              <a:avLst/>
              <a:gdLst>
                <a:gd name="T0" fmla="*/ 0 w 42"/>
                <a:gd name="T1" fmla="*/ 4 h 15"/>
                <a:gd name="T2" fmla="*/ 4 w 42"/>
                <a:gd name="T3" fmla="*/ 8 h 15"/>
                <a:gd name="T4" fmla="*/ 21 w 42"/>
                <a:gd name="T5" fmla="*/ 8 h 15"/>
                <a:gd name="T6" fmla="*/ 21 w 42"/>
                <a:gd name="T7" fmla="*/ 0 h 15"/>
                <a:gd name="T8" fmla="*/ 4 w 42"/>
                <a:gd name="T9" fmla="*/ 0 h 15"/>
                <a:gd name="T10" fmla="*/ 8 w 42"/>
                <a:gd name="T11" fmla="*/ 4 h 15"/>
                <a:gd name="T12" fmla="*/ 0 w 42"/>
                <a:gd name="T13" fmla="*/ 4 h 15"/>
                <a:gd name="T14" fmla="*/ 0 w 42"/>
                <a:gd name="T15" fmla="*/ 8 h 15"/>
                <a:gd name="T16" fmla="*/ 4 w 42"/>
                <a:gd name="T17" fmla="*/ 8 h 15"/>
                <a:gd name="T18" fmla="*/ 0 w 4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
                  <a:moveTo>
                    <a:pt x="0" y="8"/>
                  </a:moveTo>
                  <a:lnTo>
                    <a:pt x="8" y="15"/>
                  </a:lnTo>
                  <a:lnTo>
                    <a:pt x="42" y="15"/>
                  </a:lnTo>
                  <a:lnTo>
                    <a:pt x="42"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1" name="Freeform 366"/>
            <p:cNvSpPr>
              <a:spLocks/>
            </p:cNvSpPr>
            <p:nvPr/>
          </p:nvSpPr>
          <p:spPr bwMode="auto">
            <a:xfrm>
              <a:off x="563"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8" y="0"/>
                  </a:moveTo>
                  <a:lnTo>
                    <a:pt x="0" y="6"/>
                  </a:lnTo>
                  <a:lnTo>
                    <a:pt x="0" y="193"/>
                  </a:lnTo>
                  <a:lnTo>
                    <a:pt x="15" y="193"/>
                  </a:lnTo>
                  <a:lnTo>
                    <a:pt x="15"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2" name="Rectangle 367"/>
            <p:cNvSpPr>
              <a:spLocks noChangeArrowheads="1"/>
            </p:cNvSpPr>
            <p:nvPr/>
          </p:nvSpPr>
          <p:spPr bwMode="auto">
            <a:xfrm>
              <a:off x="532" y="3784"/>
              <a:ext cx="1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13" name="Freeform 368"/>
            <p:cNvSpPr>
              <a:spLocks/>
            </p:cNvSpPr>
            <p:nvPr/>
          </p:nvSpPr>
          <p:spPr bwMode="auto">
            <a:xfrm>
              <a:off x="532" y="3781"/>
              <a:ext cx="20" cy="7"/>
            </a:xfrm>
            <a:custGeom>
              <a:avLst/>
              <a:gdLst>
                <a:gd name="T0" fmla="*/ 20 w 39"/>
                <a:gd name="T1" fmla="*/ 3 h 15"/>
                <a:gd name="T2" fmla="*/ 16 w 39"/>
                <a:gd name="T3" fmla="*/ 0 h 15"/>
                <a:gd name="T4" fmla="*/ 0 w 39"/>
                <a:gd name="T5" fmla="*/ 0 h 15"/>
                <a:gd name="T6" fmla="*/ 0 w 39"/>
                <a:gd name="T7" fmla="*/ 7 h 15"/>
                <a:gd name="T8" fmla="*/ 16 w 39"/>
                <a:gd name="T9" fmla="*/ 7 h 15"/>
                <a:gd name="T10" fmla="*/ 12 w 39"/>
                <a:gd name="T11" fmla="*/ 3 h 15"/>
                <a:gd name="T12" fmla="*/ 20 w 39"/>
                <a:gd name="T13" fmla="*/ 3 h 15"/>
                <a:gd name="T14" fmla="*/ 20 w 39"/>
                <a:gd name="T15" fmla="*/ 0 h 15"/>
                <a:gd name="T16" fmla="*/ 16 w 39"/>
                <a:gd name="T17" fmla="*/ 0 h 15"/>
                <a:gd name="T18" fmla="*/ 20 w 39"/>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5">
                  <a:moveTo>
                    <a:pt x="39" y="6"/>
                  </a:moveTo>
                  <a:lnTo>
                    <a:pt x="32" y="0"/>
                  </a:lnTo>
                  <a:lnTo>
                    <a:pt x="0" y="0"/>
                  </a:lnTo>
                  <a:lnTo>
                    <a:pt x="0" y="15"/>
                  </a:lnTo>
                  <a:lnTo>
                    <a:pt x="32" y="15"/>
                  </a:lnTo>
                  <a:lnTo>
                    <a:pt x="24" y="6"/>
                  </a:lnTo>
                  <a:lnTo>
                    <a:pt x="39" y="6"/>
                  </a:lnTo>
                  <a:lnTo>
                    <a:pt x="39" y="0"/>
                  </a:lnTo>
                  <a:lnTo>
                    <a:pt x="32" y="0"/>
                  </a:lnTo>
                  <a:lnTo>
                    <a:pt x="3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4" name="Freeform 369"/>
            <p:cNvSpPr>
              <a:spLocks/>
            </p:cNvSpPr>
            <p:nvPr/>
          </p:nvSpPr>
          <p:spPr bwMode="auto">
            <a:xfrm>
              <a:off x="544" y="3784"/>
              <a:ext cx="8" cy="97"/>
            </a:xfrm>
            <a:custGeom>
              <a:avLst/>
              <a:gdLst>
                <a:gd name="T0" fmla="*/ 4 w 15"/>
                <a:gd name="T1" fmla="*/ 97 h 194"/>
                <a:gd name="T2" fmla="*/ 8 w 15"/>
                <a:gd name="T3" fmla="*/ 94 h 194"/>
                <a:gd name="T4" fmla="*/ 8 w 15"/>
                <a:gd name="T5" fmla="*/ 0 h 194"/>
                <a:gd name="T6" fmla="*/ 0 w 15"/>
                <a:gd name="T7" fmla="*/ 0 h 194"/>
                <a:gd name="T8" fmla="*/ 0 w 15"/>
                <a:gd name="T9" fmla="*/ 94 h 194"/>
                <a:gd name="T10" fmla="*/ 4 w 15"/>
                <a:gd name="T11" fmla="*/ 90 h 194"/>
                <a:gd name="T12" fmla="*/ 4 w 15"/>
                <a:gd name="T13" fmla="*/ 97 h 194"/>
                <a:gd name="T14" fmla="*/ 8 w 15"/>
                <a:gd name="T15" fmla="*/ 97 h 194"/>
                <a:gd name="T16" fmla="*/ 8 w 15"/>
                <a:gd name="T17" fmla="*/ 94 h 194"/>
                <a:gd name="T18" fmla="*/ 4 w 15"/>
                <a:gd name="T19" fmla="*/ 97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4">
                  <a:moveTo>
                    <a:pt x="8" y="194"/>
                  </a:moveTo>
                  <a:lnTo>
                    <a:pt x="15" y="187"/>
                  </a:lnTo>
                  <a:lnTo>
                    <a:pt x="15" y="0"/>
                  </a:lnTo>
                  <a:lnTo>
                    <a:pt x="0" y="0"/>
                  </a:lnTo>
                  <a:lnTo>
                    <a:pt x="0" y="187"/>
                  </a:lnTo>
                  <a:lnTo>
                    <a:pt x="8" y="179"/>
                  </a:lnTo>
                  <a:lnTo>
                    <a:pt x="8" y="194"/>
                  </a:lnTo>
                  <a:lnTo>
                    <a:pt x="15" y="194"/>
                  </a:lnTo>
                  <a:lnTo>
                    <a:pt x="15" y="187"/>
                  </a:lnTo>
                  <a:lnTo>
                    <a:pt x="8"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5" name="Freeform 370"/>
            <p:cNvSpPr>
              <a:spLocks/>
            </p:cNvSpPr>
            <p:nvPr/>
          </p:nvSpPr>
          <p:spPr bwMode="auto">
            <a:xfrm>
              <a:off x="528" y="3873"/>
              <a:ext cx="20" cy="8"/>
            </a:xfrm>
            <a:custGeom>
              <a:avLst/>
              <a:gdLst>
                <a:gd name="T0" fmla="*/ 0 w 40"/>
                <a:gd name="T1" fmla="*/ 4 h 15"/>
                <a:gd name="T2" fmla="*/ 4 w 40"/>
                <a:gd name="T3" fmla="*/ 8 h 15"/>
                <a:gd name="T4" fmla="*/ 20 w 40"/>
                <a:gd name="T5" fmla="*/ 8 h 15"/>
                <a:gd name="T6" fmla="*/ 20 w 40"/>
                <a:gd name="T7" fmla="*/ 0 h 15"/>
                <a:gd name="T8" fmla="*/ 4 w 40"/>
                <a:gd name="T9" fmla="*/ 0 h 15"/>
                <a:gd name="T10" fmla="*/ 8 w 40"/>
                <a:gd name="T11" fmla="*/ 4 h 15"/>
                <a:gd name="T12" fmla="*/ 0 w 40"/>
                <a:gd name="T13" fmla="*/ 4 h 15"/>
                <a:gd name="T14" fmla="*/ 0 w 40"/>
                <a:gd name="T15" fmla="*/ 8 h 15"/>
                <a:gd name="T16" fmla="*/ 4 w 40"/>
                <a:gd name="T17" fmla="*/ 8 h 15"/>
                <a:gd name="T18" fmla="*/ 0 w 40"/>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15">
                  <a:moveTo>
                    <a:pt x="0" y="8"/>
                  </a:moveTo>
                  <a:lnTo>
                    <a:pt x="8" y="15"/>
                  </a:lnTo>
                  <a:lnTo>
                    <a:pt x="40" y="15"/>
                  </a:lnTo>
                  <a:lnTo>
                    <a:pt x="40"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6" name="Freeform 371"/>
            <p:cNvSpPr>
              <a:spLocks/>
            </p:cNvSpPr>
            <p:nvPr/>
          </p:nvSpPr>
          <p:spPr bwMode="auto">
            <a:xfrm>
              <a:off x="528" y="3781"/>
              <a:ext cx="8" cy="97"/>
            </a:xfrm>
            <a:custGeom>
              <a:avLst/>
              <a:gdLst>
                <a:gd name="T0" fmla="*/ 4 w 15"/>
                <a:gd name="T1" fmla="*/ 0 h 193"/>
                <a:gd name="T2" fmla="*/ 0 w 15"/>
                <a:gd name="T3" fmla="*/ 3 h 193"/>
                <a:gd name="T4" fmla="*/ 0 w 15"/>
                <a:gd name="T5" fmla="*/ 97 h 193"/>
                <a:gd name="T6" fmla="*/ 8 w 15"/>
                <a:gd name="T7" fmla="*/ 97 h 193"/>
                <a:gd name="T8" fmla="*/ 8 w 15"/>
                <a:gd name="T9" fmla="*/ 3 h 193"/>
                <a:gd name="T10" fmla="*/ 4 w 15"/>
                <a:gd name="T11" fmla="*/ 8 h 193"/>
                <a:gd name="T12" fmla="*/ 4 w 15"/>
                <a:gd name="T13" fmla="*/ 0 h 193"/>
                <a:gd name="T14" fmla="*/ 0 w 15"/>
                <a:gd name="T15" fmla="*/ 0 h 193"/>
                <a:gd name="T16" fmla="*/ 0 w 15"/>
                <a:gd name="T17" fmla="*/ 3 h 193"/>
                <a:gd name="T18" fmla="*/ 4 w 15"/>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93">
                  <a:moveTo>
                    <a:pt x="8" y="0"/>
                  </a:moveTo>
                  <a:lnTo>
                    <a:pt x="0" y="6"/>
                  </a:lnTo>
                  <a:lnTo>
                    <a:pt x="0" y="193"/>
                  </a:lnTo>
                  <a:lnTo>
                    <a:pt x="15" y="193"/>
                  </a:lnTo>
                  <a:lnTo>
                    <a:pt x="15" y="6"/>
                  </a:lnTo>
                  <a:lnTo>
                    <a:pt x="8" y="15"/>
                  </a:lnTo>
                  <a:lnTo>
                    <a:pt x="8" y="0"/>
                  </a:lnTo>
                  <a:lnTo>
                    <a:pt x="0" y="0"/>
                  </a:lnTo>
                  <a:lnTo>
                    <a:pt x="0"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7" name="Freeform 372"/>
            <p:cNvSpPr>
              <a:spLocks/>
            </p:cNvSpPr>
            <p:nvPr/>
          </p:nvSpPr>
          <p:spPr bwMode="auto">
            <a:xfrm>
              <a:off x="370" y="3745"/>
              <a:ext cx="210" cy="218"/>
            </a:xfrm>
            <a:custGeom>
              <a:avLst/>
              <a:gdLst>
                <a:gd name="T0" fmla="*/ 102 w 421"/>
                <a:gd name="T1" fmla="*/ 8 h 435"/>
                <a:gd name="T2" fmla="*/ 108 w 421"/>
                <a:gd name="T3" fmla="*/ 20 h 435"/>
                <a:gd name="T4" fmla="*/ 114 w 421"/>
                <a:gd name="T5" fmla="*/ 29 h 435"/>
                <a:gd name="T6" fmla="*/ 120 w 421"/>
                <a:gd name="T7" fmla="*/ 34 h 435"/>
                <a:gd name="T8" fmla="*/ 126 w 421"/>
                <a:gd name="T9" fmla="*/ 39 h 435"/>
                <a:gd name="T10" fmla="*/ 132 w 421"/>
                <a:gd name="T11" fmla="*/ 44 h 435"/>
                <a:gd name="T12" fmla="*/ 135 w 421"/>
                <a:gd name="T13" fmla="*/ 48 h 435"/>
                <a:gd name="T14" fmla="*/ 131 w 421"/>
                <a:gd name="T15" fmla="*/ 54 h 435"/>
                <a:gd name="T16" fmla="*/ 130 w 421"/>
                <a:gd name="T17" fmla="*/ 61 h 435"/>
                <a:gd name="T18" fmla="*/ 150 w 421"/>
                <a:gd name="T19" fmla="*/ 59 h 435"/>
                <a:gd name="T20" fmla="*/ 154 w 421"/>
                <a:gd name="T21" fmla="*/ 79 h 435"/>
                <a:gd name="T22" fmla="*/ 158 w 421"/>
                <a:gd name="T23" fmla="*/ 98 h 435"/>
                <a:gd name="T24" fmla="*/ 187 w 421"/>
                <a:gd name="T25" fmla="*/ 114 h 435"/>
                <a:gd name="T26" fmla="*/ 193 w 421"/>
                <a:gd name="T27" fmla="*/ 136 h 435"/>
                <a:gd name="T28" fmla="*/ 195 w 421"/>
                <a:gd name="T29" fmla="*/ 156 h 435"/>
                <a:gd name="T30" fmla="*/ 202 w 421"/>
                <a:gd name="T31" fmla="*/ 175 h 435"/>
                <a:gd name="T32" fmla="*/ 210 w 421"/>
                <a:gd name="T33" fmla="*/ 197 h 435"/>
                <a:gd name="T34" fmla="*/ 163 w 421"/>
                <a:gd name="T35" fmla="*/ 218 h 435"/>
                <a:gd name="T36" fmla="*/ 119 w 421"/>
                <a:gd name="T37" fmla="*/ 196 h 435"/>
                <a:gd name="T38" fmla="*/ 127 w 421"/>
                <a:gd name="T39" fmla="*/ 208 h 435"/>
                <a:gd name="T40" fmla="*/ 119 w 421"/>
                <a:gd name="T41" fmla="*/ 209 h 435"/>
                <a:gd name="T42" fmla="*/ 110 w 421"/>
                <a:gd name="T43" fmla="*/ 211 h 435"/>
                <a:gd name="T44" fmla="*/ 101 w 421"/>
                <a:gd name="T45" fmla="*/ 211 h 435"/>
                <a:gd name="T46" fmla="*/ 93 w 421"/>
                <a:gd name="T47" fmla="*/ 211 h 435"/>
                <a:gd name="T48" fmla="*/ 82 w 421"/>
                <a:gd name="T49" fmla="*/ 204 h 435"/>
                <a:gd name="T50" fmla="*/ 67 w 421"/>
                <a:gd name="T51" fmla="*/ 194 h 435"/>
                <a:gd name="T52" fmla="*/ 51 w 421"/>
                <a:gd name="T53" fmla="*/ 187 h 435"/>
                <a:gd name="T54" fmla="*/ 38 w 421"/>
                <a:gd name="T55" fmla="*/ 187 h 435"/>
                <a:gd name="T56" fmla="*/ 29 w 421"/>
                <a:gd name="T57" fmla="*/ 190 h 435"/>
                <a:gd name="T58" fmla="*/ 22 w 421"/>
                <a:gd name="T59" fmla="*/ 193 h 435"/>
                <a:gd name="T60" fmla="*/ 11 w 421"/>
                <a:gd name="T61" fmla="*/ 193 h 435"/>
                <a:gd name="T62" fmla="*/ 0 w 421"/>
                <a:gd name="T63" fmla="*/ 183 h 435"/>
                <a:gd name="T64" fmla="*/ 1 w 421"/>
                <a:gd name="T65" fmla="*/ 164 h 435"/>
                <a:gd name="T66" fmla="*/ 7 w 421"/>
                <a:gd name="T67" fmla="*/ 145 h 435"/>
                <a:gd name="T68" fmla="*/ 17 w 421"/>
                <a:gd name="T69" fmla="*/ 127 h 435"/>
                <a:gd name="T70" fmla="*/ 17 w 421"/>
                <a:gd name="T71" fmla="*/ 106 h 435"/>
                <a:gd name="T72" fmla="*/ 22 w 421"/>
                <a:gd name="T73" fmla="*/ 108 h 435"/>
                <a:gd name="T74" fmla="*/ 27 w 421"/>
                <a:gd name="T75" fmla="*/ 108 h 435"/>
                <a:gd name="T76" fmla="*/ 32 w 421"/>
                <a:gd name="T77" fmla="*/ 98 h 435"/>
                <a:gd name="T78" fmla="*/ 30 w 421"/>
                <a:gd name="T79" fmla="*/ 83 h 435"/>
                <a:gd name="T80" fmla="*/ 39 w 421"/>
                <a:gd name="T81" fmla="*/ 73 h 435"/>
                <a:gd name="T82" fmla="*/ 49 w 421"/>
                <a:gd name="T83" fmla="*/ 0 h 435"/>
                <a:gd name="T84" fmla="*/ 99 w 421"/>
                <a:gd name="T85" fmla="*/ 4 h 4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21" h="435">
                  <a:moveTo>
                    <a:pt x="198" y="7"/>
                  </a:moveTo>
                  <a:lnTo>
                    <a:pt x="205" y="16"/>
                  </a:lnTo>
                  <a:lnTo>
                    <a:pt x="211" y="28"/>
                  </a:lnTo>
                  <a:lnTo>
                    <a:pt x="217" y="39"/>
                  </a:lnTo>
                  <a:lnTo>
                    <a:pt x="223" y="50"/>
                  </a:lnTo>
                  <a:lnTo>
                    <a:pt x="228" y="57"/>
                  </a:lnTo>
                  <a:lnTo>
                    <a:pt x="234" y="62"/>
                  </a:lnTo>
                  <a:lnTo>
                    <a:pt x="240" y="67"/>
                  </a:lnTo>
                  <a:lnTo>
                    <a:pt x="247" y="73"/>
                  </a:lnTo>
                  <a:lnTo>
                    <a:pt x="253" y="77"/>
                  </a:lnTo>
                  <a:lnTo>
                    <a:pt x="259" y="82"/>
                  </a:lnTo>
                  <a:lnTo>
                    <a:pt x="265" y="87"/>
                  </a:lnTo>
                  <a:lnTo>
                    <a:pt x="271" y="92"/>
                  </a:lnTo>
                  <a:lnTo>
                    <a:pt x="271" y="96"/>
                  </a:lnTo>
                  <a:lnTo>
                    <a:pt x="266" y="101"/>
                  </a:lnTo>
                  <a:lnTo>
                    <a:pt x="263" y="107"/>
                  </a:lnTo>
                  <a:lnTo>
                    <a:pt x="261" y="114"/>
                  </a:lnTo>
                  <a:lnTo>
                    <a:pt x="261" y="122"/>
                  </a:lnTo>
                  <a:lnTo>
                    <a:pt x="268" y="129"/>
                  </a:lnTo>
                  <a:lnTo>
                    <a:pt x="300" y="118"/>
                  </a:lnTo>
                  <a:lnTo>
                    <a:pt x="304" y="137"/>
                  </a:lnTo>
                  <a:lnTo>
                    <a:pt x="308" y="157"/>
                  </a:lnTo>
                  <a:lnTo>
                    <a:pt x="312" y="176"/>
                  </a:lnTo>
                  <a:lnTo>
                    <a:pt x="316" y="196"/>
                  </a:lnTo>
                  <a:lnTo>
                    <a:pt x="360" y="207"/>
                  </a:lnTo>
                  <a:lnTo>
                    <a:pt x="375" y="228"/>
                  </a:lnTo>
                  <a:lnTo>
                    <a:pt x="383" y="250"/>
                  </a:lnTo>
                  <a:lnTo>
                    <a:pt x="386" y="271"/>
                  </a:lnTo>
                  <a:lnTo>
                    <a:pt x="388" y="290"/>
                  </a:lnTo>
                  <a:lnTo>
                    <a:pt x="391" y="311"/>
                  </a:lnTo>
                  <a:lnTo>
                    <a:pt x="395" y="330"/>
                  </a:lnTo>
                  <a:lnTo>
                    <a:pt x="405" y="349"/>
                  </a:lnTo>
                  <a:lnTo>
                    <a:pt x="421" y="366"/>
                  </a:lnTo>
                  <a:lnTo>
                    <a:pt x="421" y="394"/>
                  </a:lnTo>
                  <a:lnTo>
                    <a:pt x="395" y="423"/>
                  </a:lnTo>
                  <a:lnTo>
                    <a:pt x="327" y="435"/>
                  </a:lnTo>
                  <a:lnTo>
                    <a:pt x="300" y="399"/>
                  </a:lnTo>
                  <a:lnTo>
                    <a:pt x="238" y="391"/>
                  </a:lnTo>
                  <a:lnTo>
                    <a:pt x="263" y="415"/>
                  </a:lnTo>
                  <a:lnTo>
                    <a:pt x="255" y="416"/>
                  </a:lnTo>
                  <a:lnTo>
                    <a:pt x="246" y="417"/>
                  </a:lnTo>
                  <a:lnTo>
                    <a:pt x="238" y="418"/>
                  </a:lnTo>
                  <a:lnTo>
                    <a:pt x="228" y="419"/>
                  </a:lnTo>
                  <a:lnTo>
                    <a:pt x="220" y="421"/>
                  </a:lnTo>
                  <a:lnTo>
                    <a:pt x="211" y="421"/>
                  </a:lnTo>
                  <a:lnTo>
                    <a:pt x="203" y="422"/>
                  </a:lnTo>
                  <a:lnTo>
                    <a:pt x="194" y="423"/>
                  </a:lnTo>
                  <a:lnTo>
                    <a:pt x="187" y="421"/>
                  </a:lnTo>
                  <a:lnTo>
                    <a:pt x="178" y="416"/>
                  </a:lnTo>
                  <a:lnTo>
                    <a:pt x="165" y="408"/>
                  </a:lnTo>
                  <a:lnTo>
                    <a:pt x="150" y="397"/>
                  </a:lnTo>
                  <a:lnTo>
                    <a:pt x="134" y="388"/>
                  </a:lnTo>
                  <a:lnTo>
                    <a:pt x="118" y="380"/>
                  </a:lnTo>
                  <a:lnTo>
                    <a:pt x="103" y="374"/>
                  </a:lnTo>
                  <a:lnTo>
                    <a:pt x="89" y="372"/>
                  </a:lnTo>
                  <a:lnTo>
                    <a:pt x="76" y="373"/>
                  </a:lnTo>
                  <a:lnTo>
                    <a:pt x="67" y="376"/>
                  </a:lnTo>
                  <a:lnTo>
                    <a:pt x="59" y="379"/>
                  </a:lnTo>
                  <a:lnTo>
                    <a:pt x="52" y="382"/>
                  </a:lnTo>
                  <a:lnTo>
                    <a:pt x="44" y="385"/>
                  </a:lnTo>
                  <a:lnTo>
                    <a:pt x="35" y="387"/>
                  </a:lnTo>
                  <a:lnTo>
                    <a:pt x="22" y="386"/>
                  </a:lnTo>
                  <a:lnTo>
                    <a:pt x="5" y="382"/>
                  </a:lnTo>
                  <a:lnTo>
                    <a:pt x="0" y="366"/>
                  </a:lnTo>
                  <a:lnTo>
                    <a:pt x="0" y="348"/>
                  </a:lnTo>
                  <a:lnTo>
                    <a:pt x="3" y="328"/>
                  </a:lnTo>
                  <a:lnTo>
                    <a:pt x="8" y="309"/>
                  </a:lnTo>
                  <a:lnTo>
                    <a:pt x="15" y="289"/>
                  </a:lnTo>
                  <a:lnTo>
                    <a:pt x="23" y="271"/>
                  </a:lnTo>
                  <a:lnTo>
                    <a:pt x="34" y="254"/>
                  </a:lnTo>
                  <a:lnTo>
                    <a:pt x="43" y="240"/>
                  </a:lnTo>
                  <a:lnTo>
                    <a:pt x="35" y="212"/>
                  </a:lnTo>
                  <a:lnTo>
                    <a:pt x="39" y="214"/>
                  </a:lnTo>
                  <a:lnTo>
                    <a:pt x="44" y="216"/>
                  </a:lnTo>
                  <a:lnTo>
                    <a:pt x="50" y="216"/>
                  </a:lnTo>
                  <a:lnTo>
                    <a:pt x="54" y="216"/>
                  </a:lnTo>
                  <a:lnTo>
                    <a:pt x="64" y="210"/>
                  </a:lnTo>
                  <a:lnTo>
                    <a:pt x="65" y="195"/>
                  </a:lnTo>
                  <a:lnTo>
                    <a:pt x="62" y="180"/>
                  </a:lnTo>
                  <a:lnTo>
                    <a:pt x="61" y="165"/>
                  </a:lnTo>
                  <a:lnTo>
                    <a:pt x="66" y="150"/>
                  </a:lnTo>
                  <a:lnTo>
                    <a:pt x="79" y="145"/>
                  </a:lnTo>
                  <a:lnTo>
                    <a:pt x="51" y="129"/>
                  </a:lnTo>
                  <a:lnTo>
                    <a:pt x="99" y="0"/>
                  </a:lnTo>
                  <a:lnTo>
                    <a:pt x="132" y="16"/>
                  </a:lnTo>
                  <a:lnTo>
                    <a:pt x="198" y="7"/>
                  </a:lnTo>
                  <a:close/>
                </a:path>
              </a:pathLst>
            </a:custGeom>
            <a:solidFill>
              <a:srgbClr val="02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8" name="Freeform 373"/>
            <p:cNvSpPr>
              <a:spLocks/>
            </p:cNvSpPr>
            <p:nvPr/>
          </p:nvSpPr>
          <p:spPr bwMode="auto">
            <a:xfrm>
              <a:off x="465" y="3747"/>
              <a:ext cx="22" cy="30"/>
            </a:xfrm>
            <a:custGeom>
              <a:avLst/>
              <a:gdLst>
                <a:gd name="T0" fmla="*/ 22 w 44"/>
                <a:gd name="T1" fmla="*/ 25 h 61"/>
                <a:gd name="T2" fmla="*/ 18 w 44"/>
                <a:gd name="T3" fmla="*/ 20 h 61"/>
                <a:gd name="T4" fmla="*/ 14 w 44"/>
                <a:gd name="T5" fmla="*/ 13 h 61"/>
                <a:gd name="T6" fmla="*/ 10 w 44"/>
                <a:gd name="T7" fmla="*/ 6 h 61"/>
                <a:gd name="T8" fmla="*/ 7 w 44"/>
                <a:gd name="T9" fmla="*/ 0 h 61"/>
                <a:gd name="T10" fmla="*/ 0 w 44"/>
                <a:gd name="T11" fmla="*/ 3 h 61"/>
                <a:gd name="T12" fmla="*/ 3 w 44"/>
                <a:gd name="T13" fmla="*/ 9 h 61"/>
                <a:gd name="T14" fmla="*/ 8 w 44"/>
                <a:gd name="T15" fmla="*/ 16 h 61"/>
                <a:gd name="T16" fmla="*/ 13 w 44"/>
                <a:gd name="T17" fmla="*/ 24 h 61"/>
                <a:gd name="T18" fmla="*/ 17 w 44"/>
                <a:gd name="T19" fmla="*/ 30 h 61"/>
                <a:gd name="T20" fmla="*/ 22 w 44"/>
                <a:gd name="T21" fmla="*/ 25 h 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 h="61">
                  <a:moveTo>
                    <a:pt x="44" y="51"/>
                  </a:moveTo>
                  <a:lnTo>
                    <a:pt x="35" y="40"/>
                  </a:lnTo>
                  <a:lnTo>
                    <a:pt x="27" y="27"/>
                  </a:lnTo>
                  <a:lnTo>
                    <a:pt x="20" y="13"/>
                  </a:lnTo>
                  <a:lnTo>
                    <a:pt x="13" y="0"/>
                  </a:lnTo>
                  <a:lnTo>
                    <a:pt x="0" y="7"/>
                  </a:lnTo>
                  <a:lnTo>
                    <a:pt x="6" y="18"/>
                  </a:lnTo>
                  <a:lnTo>
                    <a:pt x="15" y="33"/>
                  </a:lnTo>
                  <a:lnTo>
                    <a:pt x="26" y="49"/>
                  </a:lnTo>
                  <a:lnTo>
                    <a:pt x="34" y="61"/>
                  </a:lnTo>
                  <a:lnTo>
                    <a:pt x="4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9" name="Freeform 374"/>
            <p:cNvSpPr>
              <a:spLocks/>
            </p:cNvSpPr>
            <p:nvPr/>
          </p:nvSpPr>
          <p:spPr bwMode="auto">
            <a:xfrm>
              <a:off x="482" y="3773"/>
              <a:ext cx="26" cy="25"/>
            </a:xfrm>
            <a:custGeom>
              <a:avLst/>
              <a:gdLst>
                <a:gd name="T0" fmla="*/ 23 w 53"/>
                <a:gd name="T1" fmla="*/ 25 h 51"/>
                <a:gd name="T2" fmla="*/ 26 w 53"/>
                <a:gd name="T3" fmla="*/ 22 h 51"/>
                <a:gd name="T4" fmla="*/ 26 w 53"/>
                <a:gd name="T5" fmla="*/ 17 h 51"/>
                <a:gd name="T6" fmla="*/ 24 w 53"/>
                <a:gd name="T7" fmla="*/ 15 h 51"/>
                <a:gd name="T8" fmla="*/ 21 w 53"/>
                <a:gd name="T9" fmla="*/ 13 h 51"/>
                <a:gd name="T10" fmla="*/ 18 w 53"/>
                <a:gd name="T11" fmla="*/ 11 h 51"/>
                <a:gd name="T12" fmla="*/ 15 w 53"/>
                <a:gd name="T13" fmla="*/ 9 h 51"/>
                <a:gd name="T14" fmla="*/ 12 w 53"/>
                <a:gd name="T15" fmla="*/ 7 h 51"/>
                <a:gd name="T16" fmla="*/ 9 w 53"/>
                <a:gd name="T17" fmla="*/ 5 h 51"/>
                <a:gd name="T18" fmla="*/ 7 w 53"/>
                <a:gd name="T19" fmla="*/ 3 h 51"/>
                <a:gd name="T20" fmla="*/ 5 w 53"/>
                <a:gd name="T21" fmla="*/ 0 h 51"/>
                <a:gd name="T22" fmla="*/ 0 w 53"/>
                <a:gd name="T23" fmla="*/ 5 h 51"/>
                <a:gd name="T24" fmla="*/ 2 w 53"/>
                <a:gd name="T25" fmla="*/ 7 h 51"/>
                <a:gd name="T26" fmla="*/ 5 w 53"/>
                <a:gd name="T27" fmla="*/ 9 h 51"/>
                <a:gd name="T28" fmla="*/ 7 w 53"/>
                <a:gd name="T29" fmla="*/ 11 h 51"/>
                <a:gd name="T30" fmla="*/ 10 w 53"/>
                <a:gd name="T31" fmla="*/ 13 h 51"/>
                <a:gd name="T32" fmla="*/ 12 w 53"/>
                <a:gd name="T33" fmla="*/ 14 h 51"/>
                <a:gd name="T34" fmla="*/ 15 w 53"/>
                <a:gd name="T35" fmla="*/ 16 h 51"/>
                <a:gd name="T36" fmla="*/ 18 w 53"/>
                <a:gd name="T37" fmla="*/ 18 h 51"/>
                <a:gd name="T38" fmla="*/ 20 w 53"/>
                <a:gd name="T39" fmla="*/ 20 h 51"/>
                <a:gd name="T40" fmla="*/ 20 w 53"/>
                <a:gd name="T41" fmla="*/ 18 h 51"/>
                <a:gd name="T42" fmla="*/ 19 w 53"/>
                <a:gd name="T43" fmla="*/ 21 h 51"/>
                <a:gd name="T44" fmla="*/ 23 w 53"/>
                <a:gd name="T45" fmla="*/ 25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3" h="51">
                  <a:moveTo>
                    <a:pt x="46" y="51"/>
                  </a:moveTo>
                  <a:lnTo>
                    <a:pt x="53" y="44"/>
                  </a:lnTo>
                  <a:lnTo>
                    <a:pt x="53" y="35"/>
                  </a:lnTo>
                  <a:lnTo>
                    <a:pt x="48" y="30"/>
                  </a:lnTo>
                  <a:lnTo>
                    <a:pt x="43" y="26"/>
                  </a:lnTo>
                  <a:lnTo>
                    <a:pt x="37" y="22"/>
                  </a:lnTo>
                  <a:lnTo>
                    <a:pt x="31" y="19"/>
                  </a:lnTo>
                  <a:lnTo>
                    <a:pt x="25" y="15"/>
                  </a:lnTo>
                  <a:lnTo>
                    <a:pt x="19" y="11"/>
                  </a:lnTo>
                  <a:lnTo>
                    <a:pt x="15" y="6"/>
                  </a:lnTo>
                  <a:lnTo>
                    <a:pt x="10" y="0"/>
                  </a:lnTo>
                  <a:lnTo>
                    <a:pt x="0" y="10"/>
                  </a:lnTo>
                  <a:lnTo>
                    <a:pt x="4" y="14"/>
                  </a:lnTo>
                  <a:lnTo>
                    <a:pt x="10" y="19"/>
                  </a:lnTo>
                  <a:lnTo>
                    <a:pt x="15" y="22"/>
                  </a:lnTo>
                  <a:lnTo>
                    <a:pt x="21" y="26"/>
                  </a:lnTo>
                  <a:lnTo>
                    <a:pt x="25" y="29"/>
                  </a:lnTo>
                  <a:lnTo>
                    <a:pt x="30" y="33"/>
                  </a:lnTo>
                  <a:lnTo>
                    <a:pt x="36" y="36"/>
                  </a:lnTo>
                  <a:lnTo>
                    <a:pt x="40" y="41"/>
                  </a:lnTo>
                  <a:lnTo>
                    <a:pt x="40" y="37"/>
                  </a:lnTo>
                  <a:lnTo>
                    <a:pt x="38" y="42"/>
                  </a:lnTo>
                  <a:lnTo>
                    <a:pt x="46"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0" name="Freeform 375"/>
            <p:cNvSpPr>
              <a:spLocks/>
            </p:cNvSpPr>
            <p:nvPr/>
          </p:nvSpPr>
          <p:spPr bwMode="auto">
            <a:xfrm>
              <a:off x="496" y="3793"/>
              <a:ext cx="9" cy="21"/>
            </a:xfrm>
            <a:custGeom>
              <a:avLst/>
              <a:gdLst>
                <a:gd name="T0" fmla="*/ 6 w 17"/>
                <a:gd name="T1" fmla="*/ 14 h 40"/>
                <a:gd name="T2" fmla="*/ 9 w 17"/>
                <a:gd name="T3" fmla="*/ 15 h 40"/>
                <a:gd name="T4" fmla="*/ 7 w 17"/>
                <a:gd name="T5" fmla="*/ 13 h 40"/>
                <a:gd name="T6" fmla="*/ 6 w 17"/>
                <a:gd name="T7" fmla="*/ 11 h 40"/>
                <a:gd name="T8" fmla="*/ 7 w 17"/>
                <a:gd name="T9" fmla="*/ 8 h 40"/>
                <a:gd name="T10" fmla="*/ 8 w 17"/>
                <a:gd name="T11" fmla="*/ 7 h 40"/>
                <a:gd name="T12" fmla="*/ 9 w 17"/>
                <a:gd name="T13" fmla="*/ 5 h 40"/>
                <a:gd name="T14" fmla="*/ 5 w 17"/>
                <a:gd name="T15" fmla="*/ 0 h 40"/>
                <a:gd name="T16" fmla="*/ 0 w 17"/>
                <a:gd name="T17" fmla="*/ 7 h 40"/>
                <a:gd name="T18" fmla="*/ 0 w 17"/>
                <a:gd name="T19" fmla="*/ 14 h 40"/>
                <a:gd name="T20" fmla="*/ 5 w 17"/>
                <a:gd name="T21" fmla="*/ 20 h 40"/>
                <a:gd name="T22" fmla="*/ 8 w 17"/>
                <a:gd name="T23" fmla="*/ 20 h 40"/>
                <a:gd name="T24" fmla="*/ 5 w 17"/>
                <a:gd name="T25" fmla="*/ 20 h 40"/>
                <a:gd name="T26" fmla="*/ 6 w 17"/>
                <a:gd name="T27" fmla="*/ 21 h 40"/>
                <a:gd name="T28" fmla="*/ 8 w 17"/>
                <a:gd name="T29" fmla="*/ 20 h 40"/>
                <a:gd name="T30" fmla="*/ 6 w 17"/>
                <a:gd name="T31" fmla="*/ 14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 h="40">
                  <a:moveTo>
                    <a:pt x="11" y="26"/>
                  </a:moveTo>
                  <a:lnTo>
                    <a:pt x="17" y="28"/>
                  </a:lnTo>
                  <a:lnTo>
                    <a:pt x="14" y="24"/>
                  </a:lnTo>
                  <a:lnTo>
                    <a:pt x="12" y="21"/>
                  </a:lnTo>
                  <a:lnTo>
                    <a:pt x="14" y="16"/>
                  </a:lnTo>
                  <a:lnTo>
                    <a:pt x="15" y="13"/>
                  </a:lnTo>
                  <a:lnTo>
                    <a:pt x="17" y="9"/>
                  </a:lnTo>
                  <a:lnTo>
                    <a:pt x="9" y="0"/>
                  </a:lnTo>
                  <a:lnTo>
                    <a:pt x="0" y="13"/>
                  </a:lnTo>
                  <a:lnTo>
                    <a:pt x="0" y="26"/>
                  </a:lnTo>
                  <a:lnTo>
                    <a:pt x="9" y="38"/>
                  </a:lnTo>
                  <a:lnTo>
                    <a:pt x="16" y="39"/>
                  </a:lnTo>
                  <a:lnTo>
                    <a:pt x="9" y="38"/>
                  </a:lnTo>
                  <a:lnTo>
                    <a:pt x="12" y="40"/>
                  </a:lnTo>
                  <a:lnTo>
                    <a:pt x="16" y="39"/>
                  </a:lnTo>
                  <a:lnTo>
                    <a:pt x="1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1" name="Freeform 376"/>
            <p:cNvSpPr>
              <a:spLocks/>
            </p:cNvSpPr>
            <p:nvPr/>
          </p:nvSpPr>
          <p:spPr bwMode="auto">
            <a:xfrm>
              <a:off x="502" y="3799"/>
              <a:ext cx="21" cy="14"/>
            </a:xfrm>
            <a:custGeom>
              <a:avLst/>
              <a:gdLst>
                <a:gd name="T0" fmla="*/ 21 w 42"/>
                <a:gd name="T1" fmla="*/ 4 h 28"/>
                <a:gd name="T2" fmla="*/ 16 w 42"/>
                <a:gd name="T3" fmla="*/ 2 h 28"/>
                <a:gd name="T4" fmla="*/ 0 w 42"/>
                <a:gd name="T5" fmla="*/ 8 h 28"/>
                <a:gd name="T6" fmla="*/ 3 w 42"/>
                <a:gd name="T7" fmla="*/ 14 h 28"/>
                <a:gd name="T8" fmla="*/ 19 w 42"/>
                <a:gd name="T9" fmla="*/ 9 h 28"/>
                <a:gd name="T10" fmla="*/ 14 w 42"/>
                <a:gd name="T11" fmla="*/ 6 h 28"/>
                <a:gd name="T12" fmla="*/ 21 w 42"/>
                <a:gd name="T13" fmla="*/ 4 h 28"/>
                <a:gd name="T14" fmla="*/ 21 w 42"/>
                <a:gd name="T15" fmla="*/ 0 h 28"/>
                <a:gd name="T16" fmla="*/ 16 w 42"/>
                <a:gd name="T17" fmla="*/ 2 h 28"/>
                <a:gd name="T18" fmla="*/ 21 w 42"/>
                <a:gd name="T19" fmla="*/ 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28">
                  <a:moveTo>
                    <a:pt x="42" y="8"/>
                  </a:moveTo>
                  <a:lnTo>
                    <a:pt x="32" y="3"/>
                  </a:lnTo>
                  <a:lnTo>
                    <a:pt x="0" y="15"/>
                  </a:lnTo>
                  <a:lnTo>
                    <a:pt x="5" y="28"/>
                  </a:lnTo>
                  <a:lnTo>
                    <a:pt x="37" y="17"/>
                  </a:lnTo>
                  <a:lnTo>
                    <a:pt x="28" y="11"/>
                  </a:lnTo>
                  <a:lnTo>
                    <a:pt x="42" y="8"/>
                  </a:lnTo>
                  <a:lnTo>
                    <a:pt x="41" y="0"/>
                  </a:lnTo>
                  <a:lnTo>
                    <a:pt x="32" y="3"/>
                  </a:lnTo>
                  <a:lnTo>
                    <a:pt x="4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2" name="Freeform 377"/>
            <p:cNvSpPr>
              <a:spLocks/>
            </p:cNvSpPr>
            <p:nvPr/>
          </p:nvSpPr>
          <p:spPr bwMode="auto">
            <a:xfrm>
              <a:off x="516" y="3803"/>
              <a:ext cx="10" cy="18"/>
            </a:xfrm>
            <a:custGeom>
              <a:avLst/>
              <a:gdLst>
                <a:gd name="T0" fmla="*/ 10 w 21"/>
                <a:gd name="T1" fmla="*/ 17 h 35"/>
                <a:gd name="T2" fmla="*/ 7 w 21"/>
                <a:gd name="T3" fmla="*/ 0 h 35"/>
                <a:gd name="T4" fmla="*/ 0 w 21"/>
                <a:gd name="T5" fmla="*/ 2 h 35"/>
                <a:gd name="T6" fmla="*/ 4 w 21"/>
                <a:gd name="T7" fmla="*/ 18 h 35"/>
                <a:gd name="T8" fmla="*/ 10 w 21"/>
                <a:gd name="T9" fmla="*/ 17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5">
                  <a:moveTo>
                    <a:pt x="21" y="33"/>
                  </a:moveTo>
                  <a:lnTo>
                    <a:pt x="14" y="0"/>
                  </a:lnTo>
                  <a:lnTo>
                    <a:pt x="0" y="3"/>
                  </a:lnTo>
                  <a:lnTo>
                    <a:pt x="8" y="35"/>
                  </a:lnTo>
                  <a:lnTo>
                    <a:pt x="21"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3" name="Freeform 378"/>
            <p:cNvSpPr>
              <a:spLocks/>
            </p:cNvSpPr>
            <p:nvPr/>
          </p:nvSpPr>
          <p:spPr bwMode="auto">
            <a:xfrm>
              <a:off x="520" y="3819"/>
              <a:ext cx="11" cy="27"/>
            </a:xfrm>
            <a:custGeom>
              <a:avLst/>
              <a:gdLst>
                <a:gd name="T0" fmla="*/ 8 w 22"/>
                <a:gd name="T1" fmla="*/ 20 h 53"/>
                <a:gd name="T2" fmla="*/ 11 w 22"/>
                <a:gd name="T3" fmla="*/ 23 h 53"/>
                <a:gd name="T4" fmla="*/ 7 w 22"/>
                <a:gd name="T5" fmla="*/ 0 h 53"/>
                <a:gd name="T6" fmla="*/ 0 w 22"/>
                <a:gd name="T7" fmla="*/ 1 h 53"/>
                <a:gd name="T8" fmla="*/ 4 w 22"/>
                <a:gd name="T9" fmla="*/ 24 h 53"/>
                <a:gd name="T10" fmla="*/ 7 w 22"/>
                <a:gd name="T11" fmla="*/ 27 h 53"/>
                <a:gd name="T12" fmla="*/ 4 w 22"/>
                <a:gd name="T13" fmla="*/ 24 h 53"/>
                <a:gd name="T14" fmla="*/ 4 w 22"/>
                <a:gd name="T15" fmla="*/ 26 h 53"/>
                <a:gd name="T16" fmla="*/ 7 w 22"/>
                <a:gd name="T17" fmla="*/ 27 h 53"/>
                <a:gd name="T18" fmla="*/ 8 w 22"/>
                <a:gd name="T19" fmla="*/ 2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53">
                  <a:moveTo>
                    <a:pt x="16" y="40"/>
                  </a:moveTo>
                  <a:lnTo>
                    <a:pt x="22" y="46"/>
                  </a:lnTo>
                  <a:lnTo>
                    <a:pt x="13" y="0"/>
                  </a:lnTo>
                  <a:lnTo>
                    <a:pt x="0" y="2"/>
                  </a:lnTo>
                  <a:lnTo>
                    <a:pt x="8" y="48"/>
                  </a:lnTo>
                  <a:lnTo>
                    <a:pt x="14" y="53"/>
                  </a:lnTo>
                  <a:lnTo>
                    <a:pt x="8" y="48"/>
                  </a:lnTo>
                  <a:lnTo>
                    <a:pt x="8" y="52"/>
                  </a:lnTo>
                  <a:lnTo>
                    <a:pt x="14" y="53"/>
                  </a:lnTo>
                  <a:lnTo>
                    <a:pt x="16"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4" name="Freeform 379"/>
            <p:cNvSpPr>
              <a:spLocks/>
            </p:cNvSpPr>
            <p:nvPr/>
          </p:nvSpPr>
          <p:spPr bwMode="auto">
            <a:xfrm>
              <a:off x="527" y="3840"/>
              <a:ext cx="25" cy="12"/>
            </a:xfrm>
            <a:custGeom>
              <a:avLst/>
              <a:gdLst>
                <a:gd name="T0" fmla="*/ 25 w 50"/>
                <a:gd name="T1" fmla="*/ 7 h 25"/>
                <a:gd name="T2" fmla="*/ 24 w 50"/>
                <a:gd name="T3" fmla="*/ 6 h 25"/>
                <a:gd name="T4" fmla="*/ 21 w 50"/>
                <a:gd name="T5" fmla="*/ 6 h 25"/>
                <a:gd name="T6" fmla="*/ 18 w 50"/>
                <a:gd name="T7" fmla="*/ 4 h 25"/>
                <a:gd name="T8" fmla="*/ 14 w 50"/>
                <a:gd name="T9" fmla="*/ 3 h 25"/>
                <a:gd name="T10" fmla="*/ 10 w 50"/>
                <a:gd name="T11" fmla="*/ 2 h 25"/>
                <a:gd name="T12" fmla="*/ 6 w 50"/>
                <a:gd name="T13" fmla="*/ 1 h 25"/>
                <a:gd name="T14" fmla="*/ 4 w 50"/>
                <a:gd name="T15" fmla="*/ 0 h 25"/>
                <a:gd name="T16" fmla="*/ 1 w 50"/>
                <a:gd name="T17" fmla="*/ 0 h 25"/>
                <a:gd name="T18" fmla="*/ 0 w 50"/>
                <a:gd name="T19" fmla="*/ 6 h 25"/>
                <a:gd name="T20" fmla="*/ 22 w 50"/>
                <a:gd name="T21" fmla="*/ 12 h 25"/>
                <a:gd name="T22" fmla="*/ 19 w 50"/>
                <a:gd name="T23" fmla="*/ 11 h 25"/>
                <a:gd name="T24" fmla="*/ 25 w 50"/>
                <a:gd name="T25" fmla="*/ 7 h 25"/>
                <a:gd name="T26" fmla="*/ 25 w 50"/>
                <a:gd name="T27" fmla="*/ 7 h 25"/>
                <a:gd name="T28" fmla="*/ 24 w 50"/>
                <a:gd name="T29" fmla="*/ 6 h 25"/>
                <a:gd name="T30" fmla="*/ 23 w 50"/>
                <a:gd name="T31" fmla="*/ 6 h 25"/>
                <a:gd name="T32" fmla="*/ 23 w 50"/>
                <a:gd name="T33" fmla="*/ 6 h 25"/>
                <a:gd name="T34" fmla="*/ 25 w 50"/>
                <a:gd name="T35" fmla="*/ 7 h 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25">
                  <a:moveTo>
                    <a:pt x="50" y="15"/>
                  </a:moveTo>
                  <a:lnTo>
                    <a:pt x="47" y="13"/>
                  </a:lnTo>
                  <a:lnTo>
                    <a:pt x="42" y="12"/>
                  </a:lnTo>
                  <a:lnTo>
                    <a:pt x="35" y="9"/>
                  </a:lnTo>
                  <a:lnTo>
                    <a:pt x="27" y="7"/>
                  </a:lnTo>
                  <a:lnTo>
                    <a:pt x="19" y="5"/>
                  </a:lnTo>
                  <a:lnTo>
                    <a:pt x="12" y="2"/>
                  </a:lnTo>
                  <a:lnTo>
                    <a:pt x="7" y="1"/>
                  </a:lnTo>
                  <a:lnTo>
                    <a:pt x="2" y="0"/>
                  </a:lnTo>
                  <a:lnTo>
                    <a:pt x="0" y="13"/>
                  </a:lnTo>
                  <a:lnTo>
                    <a:pt x="44" y="25"/>
                  </a:lnTo>
                  <a:lnTo>
                    <a:pt x="38" y="22"/>
                  </a:lnTo>
                  <a:lnTo>
                    <a:pt x="50" y="15"/>
                  </a:lnTo>
                  <a:lnTo>
                    <a:pt x="49" y="14"/>
                  </a:lnTo>
                  <a:lnTo>
                    <a:pt x="48" y="13"/>
                  </a:lnTo>
                  <a:lnTo>
                    <a:pt x="46" y="13"/>
                  </a:lnTo>
                  <a:lnTo>
                    <a:pt x="45" y="12"/>
                  </a:lnTo>
                  <a:lnTo>
                    <a:pt x="5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5" name="Freeform 380"/>
            <p:cNvSpPr>
              <a:spLocks/>
            </p:cNvSpPr>
            <p:nvPr/>
          </p:nvSpPr>
          <p:spPr bwMode="auto">
            <a:xfrm>
              <a:off x="546" y="3847"/>
              <a:ext cx="21" cy="30"/>
            </a:xfrm>
            <a:custGeom>
              <a:avLst/>
              <a:gdLst>
                <a:gd name="T0" fmla="*/ 21 w 42"/>
                <a:gd name="T1" fmla="*/ 28 h 60"/>
                <a:gd name="T2" fmla="*/ 6 w 42"/>
                <a:gd name="T3" fmla="*/ 0 h 60"/>
                <a:gd name="T4" fmla="*/ 0 w 42"/>
                <a:gd name="T5" fmla="*/ 4 h 60"/>
                <a:gd name="T6" fmla="*/ 15 w 42"/>
                <a:gd name="T7" fmla="*/ 30 h 60"/>
                <a:gd name="T8" fmla="*/ 14 w 42"/>
                <a:gd name="T9" fmla="*/ 28 h 60"/>
                <a:gd name="T10" fmla="*/ 21 w 42"/>
                <a:gd name="T11" fmla="*/ 28 h 60"/>
                <a:gd name="T12" fmla="*/ 21 w 42"/>
                <a:gd name="T13" fmla="*/ 28 h 60"/>
                <a:gd name="T14" fmla="*/ 21 w 42"/>
                <a:gd name="T15" fmla="*/ 27 h 60"/>
                <a:gd name="T16" fmla="*/ 21 w 42"/>
                <a:gd name="T17" fmla="*/ 27 h 60"/>
                <a:gd name="T18" fmla="*/ 21 w 42"/>
                <a:gd name="T19" fmla="*/ 27 h 60"/>
                <a:gd name="T20" fmla="*/ 21 w 42"/>
                <a:gd name="T21" fmla="*/ 28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60">
                  <a:moveTo>
                    <a:pt x="42" y="56"/>
                  </a:moveTo>
                  <a:lnTo>
                    <a:pt x="12" y="0"/>
                  </a:lnTo>
                  <a:lnTo>
                    <a:pt x="0" y="7"/>
                  </a:lnTo>
                  <a:lnTo>
                    <a:pt x="29" y="60"/>
                  </a:lnTo>
                  <a:lnTo>
                    <a:pt x="27" y="56"/>
                  </a:lnTo>
                  <a:lnTo>
                    <a:pt x="42" y="56"/>
                  </a:lnTo>
                  <a:lnTo>
                    <a:pt x="42" y="55"/>
                  </a:lnTo>
                  <a:lnTo>
                    <a:pt x="42" y="54"/>
                  </a:lnTo>
                  <a:lnTo>
                    <a:pt x="42" y="53"/>
                  </a:lnTo>
                  <a:lnTo>
                    <a:pt x="4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6" name="Freeform 381"/>
            <p:cNvSpPr>
              <a:spLocks/>
            </p:cNvSpPr>
            <p:nvPr/>
          </p:nvSpPr>
          <p:spPr bwMode="auto">
            <a:xfrm>
              <a:off x="560" y="3875"/>
              <a:ext cx="7" cy="26"/>
            </a:xfrm>
            <a:custGeom>
              <a:avLst/>
              <a:gdLst>
                <a:gd name="T0" fmla="*/ 7 w 15"/>
                <a:gd name="T1" fmla="*/ 23 h 51"/>
                <a:gd name="T2" fmla="*/ 7 w 15"/>
                <a:gd name="T3" fmla="*/ 25 h 51"/>
                <a:gd name="T4" fmla="*/ 7 w 15"/>
                <a:gd name="T5" fmla="*/ 0 h 51"/>
                <a:gd name="T6" fmla="*/ 0 w 15"/>
                <a:gd name="T7" fmla="*/ 0 h 51"/>
                <a:gd name="T8" fmla="*/ 0 w 15"/>
                <a:gd name="T9" fmla="*/ 25 h 51"/>
                <a:gd name="T10" fmla="*/ 1 w 15"/>
                <a:gd name="T11" fmla="*/ 26 h 51"/>
                <a:gd name="T12" fmla="*/ 0 w 15"/>
                <a:gd name="T13" fmla="*/ 25 h 51"/>
                <a:gd name="T14" fmla="*/ 0 w 15"/>
                <a:gd name="T15" fmla="*/ 25 h 51"/>
                <a:gd name="T16" fmla="*/ 1 w 15"/>
                <a:gd name="T17" fmla="*/ 26 h 51"/>
                <a:gd name="T18" fmla="*/ 7 w 15"/>
                <a:gd name="T19" fmla="*/ 23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1">
                  <a:moveTo>
                    <a:pt x="15" y="46"/>
                  </a:moveTo>
                  <a:lnTo>
                    <a:pt x="15" y="49"/>
                  </a:lnTo>
                  <a:lnTo>
                    <a:pt x="15" y="0"/>
                  </a:lnTo>
                  <a:lnTo>
                    <a:pt x="0" y="0"/>
                  </a:lnTo>
                  <a:lnTo>
                    <a:pt x="0" y="49"/>
                  </a:lnTo>
                  <a:lnTo>
                    <a:pt x="2" y="51"/>
                  </a:lnTo>
                  <a:lnTo>
                    <a:pt x="0" y="49"/>
                  </a:lnTo>
                  <a:lnTo>
                    <a:pt x="0" y="50"/>
                  </a:lnTo>
                  <a:lnTo>
                    <a:pt x="2" y="51"/>
                  </a:lnTo>
                  <a:lnTo>
                    <a:pt x="15"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7" name="Freeform 382"/>
            <p:cNvSpPr>
              <a:spLocks/>
            </p:cNvSpPr>
            <p:nvPr/>
          </p:nvSpPr>
          <p:spPr bwMode="auto">
            <a:xfrm>
              <a:off x="560" y="3898"/>
              <a:ext cx="13" cy="20"/>
            </a:xfrm>
            <a:custGeom>
              <a:avLst/>
              <a:gdLst>
                <a:gd name="T0" fmla="*/ 12 w 25"/>
                <a:gd name="T1" fmla="*/ 16 h 40"/>
                <a:gd name="T2" fmla="*/ 13 w 25"/>
                <a:gd name="T3" fmla="*/ 17 h 40"/>
                <a:gd name="T4" fmla="*/ 7 w 25"/>
                <a:gd name="T5" fmla="*/ 0 h 40"/>
                <a:gd name="T6" fmla="*/ 0 w 25"/>
                <a:gd name="T7" fmla="*/ 3 h 40"/>
                <a:gd name="T8" fmla="*/ 7 w 25"/>
                <a:gd name="T9" fmla="*/ 20 h 40"/>
                <a:gd name="T10" fmla="*/ 6 w 25"/>
                <a:gd name="T11" fmla="*/ 20 h 40"/>
                <a:gd name="T12" fmla="*/ 6 w 25"/>
                <a:gd name="T13" fmla="*/ 19 h 40"/>
                <a:gd name="T14" fmla="*/ 6 w 25"/>
                <a:gd name="T15" fmla="*/ 19 h 40"/>
                <a:gd name="T16" fmla="*/ 6 w 25"/>
                <a:gd name="T17" fmla="*/ 20 h 40"/>
                <a:gd name="T18" fmla="*/ 7 w 25"/>
                <a:gd name="T19" fmla="*/ 20 h 40"/>
                <a:gd name="T20" fmla="*/ 12 w 25"/>
                <a:gd name="T21" fmla="*/ 16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 h="40">
                  <a:moveTo>
                    <a:pt x="24" y="32"/>
                  </a:moveTo>
                  <a:lnTo>
                    <a:pt x="25" y="34"/>
                  </a:lnTo>
                  <a:lnTo>
                    <a:pt x="13" y="0"/>
                  </a:lnTo>
                  <a:lnTo>
                    <a:pt x="0" y="5"/>
                  </a:lnTo>
                  <a:lnTo>
                    <a:pt x="13" y="40"/>
                  </a:lnTo>
                  <a:lnTo>
                    <a:pt x="12" y="40"/>
                  </a:lnTo>
                  <a:lnTo>
                    <a:pt x="11" y="38"/>
                  </a:lnTo>
                  <a:lnTo>
                    <a:pt x="12" y="40"/>
                  </a:lnTo>
                  <a:lnTo>
                    <a:pt x="13" y="40"/>
                  </a:lnTo>
                  <a:lnTo>
                    <a:pt x="24"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8" name="Freeform 383"/>
            <p:cNvSpPr>
              <a:spLocks/>
            </p:cNvSpPr>
            <p:nvPr/>
          </p:nvSpPr>
          <p:spPr bwMode="auto">
            <a:xfrm>
              <a:off x="567" y="3914"/>
              <a:ext cx="17" cy="16"/>
            </a:xfrm>
            <a:custGeom>
              <a:avLst/>
              <a:gdLst>
                <a:gd name="T0" fmla="*/ 17 w 34"/>
                <a:gd name="T1" fmla="*/ 14 h 33"/>
                <a:gd name="T2" fmla="*/ 6 w 34"/>
                <a:gd name="T3" fmla="*/ 0 h 33"/>
                <a:gd name="T4" fmla="*/ 0 w 34"/>
                <a:gd name="T5" fmla="*/ 4 h 33"/>
                <a:gd name="T6" fmla="*/ 10 w 34"/>
                <a:gd name="T7" fmla="*/ 16 h 33"/>
                <a:gd name="T8" fmla="*/ 10 w 34"/>
                <a:gd name="T9" fmla="*/ 14 h 33"/>
                <a:gd name="T10" fmla="*/ 17 w 34"/>
                <a:gd name="T11" fmla="*/ 14 h 33"/>
                <a:gd name="T12" fmla="*/ 17 w 34"/>
                <a:gd name="T13" fmla="*/ 13 h 33"/>
                <a:gd name="T14" fmla="*/ 17 w 34"/>
                <a:gd name="T15" fmla="*/ 13 h 33"/>
                <a:gd name="T16" fmla="*/ 17 w 34"/>
                <a:gd name="T17" fmla="*/ 12 h 33"/>
                <a:gd name="T18" fmla="*/ 16 w 34"/>
                <a:gd name="T19" fmla="*/ 12 h 33"/>
                <a:gd name="T20" fmla="*/ 17 w 34"/>
                <a:gd name="T21" fmla="*/ 14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33">
                  <a:moveTo>
                    <a:pt x="34" y="28"/>
                  </a:moveTo>
                  <a:lnTo>
                    <a:pt x="11" y="0"/>
                  </a:lnTo>
                  <a:lnTo>
                    <a:pt x="0" y="8"/>
                  </a:lnTo>
                  <a:lnTo>
                    <a:pt x="20" y="33"/>
                  </a:lnTo>
                  <a:lnTo>
                    <a:pt x="19" y="28"/>
                  </a:lnTo>
                  <a:lnTo>
                    <a:pt x="34" y="28"/>
                  </a:lnTo>
                  <a:lnTo>
                    <a:pt x="34" y="27"/>
                  </a:lnTo>
                  <a:lnTo>
                    <a:pt x="33" y="26"/>
                  </a:lnTo>
                  <a:lnTo>
                    <a:pt x="33" y="25"/>
                  </a:lnTo>
                  <a:lnTo>
                    <a:pt x="31" y="24"/>
                  </a:lnTo>
                  <a:lnTo>
                    <a:pt x="34"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29" name="Freeform 384"/>
            <p:cNvSpPr>
              <a:spLocks/>
            </p:cNvSpPr>
            <p:nvPr/>
          </p:nvSpPr>
          <p:spPr bwMode="auto">
            <a:xfrm>
              <a:off x="576" y="3928"/>
              <a:ext cx="8" cy="16"/>
            </a:xfrm>
            <a:custGeom>
              <a:avLst/>
              <a:gdLst>
                <a:gd name="T0" fmla="*/ 6 w 15"/>
                <a:gd name="T1" fmla="*/ 16 h 33"/>
                <a:gd name="T2" fmla="*/ 8 w 15"/>
                <a:gd name="T3" fmla="*/ 13 h 33"/>
                <a:gd name="T4" fmla="*/ 8 w 15"/>
                <a:gd name="T5" fmla="*/ 9 h 33"/>
                <a:gd name="T6" fmla="*/ 8 w 15"/>
                <a:gd name="T7" fmla="*/ 3 h 33"/>
                <a:gd name="T8" fmla="*/ 8 w 15"/>
                <a:gd name="T9" fmla="*/ 0 h 33"/>
                <a:gd name="T10" fmla="*/ 0 w 15"/>
                <a:gd name="T11" fmla="*/ 0 h 33"/>
                <a:gd name="T12" fmla="*/ 0 w 15"/>
                <a:gd name="T13" fmla="*/ 14 h 33"/>
                <a:gd name="T14" fmla="*/ 1 w 15"/>
                <a:gd name="T15" fmla="*/ 12 h 33"/>
                <a:gd name="T16" fmla="*/ 6 w 15"/>
                <a:gd name="T17" fmla="*/ 16 h 33"/>
                <a:gd name="T18" fmla="*/ 7 w 15"/>
                <a:gd name="T19" fmla="*/ 16 h 33"/>
                <a:gd name="T20" fmla="*/ 7 w 15"/>
                <a:gd name="T21" fmla="*/ 15 h 33"/>
                <a:gd name="T22" fmla="*/ 8 w 15"/>
                <a:gd name="T23" fmla="*/ 14 h 33"/>
                <a:gd name="T24" fmla="*/ 8 w 15"/>
                <a:gd name="T25" fmla="*/ 14 h 33"/>
                <a:gd name="T26" fmla="*/ 6 w 15"/>
                <a:gd name="T27" fmla="*/ 16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33">
                  <a:moveTo>
                    <a:pt x="12" y="33"/>
                  </a:moveTo>
                  <a:lnTo>
                    <a:pt x="15" y="27"/>
                  </a:lnTo>
                  <a:lnTo>
                    <a:pt x="15" y="18"/>
                  </a:lnTo>
                  <a:lnTo>
                    <a:pt x="15" y="7"/>
                  </a:lnTo>
                  <a:lnTo>
                    <a:pt x="15" y="0"/>
                  </a:lnTo>
                  <a:lnTo>
                    <a:pt x="0" y="0"/>
                  </a:lnTo>
                  <a:lnTo>
                    <a:pt x="0" y="28"/>
                  </a:lnTo>
                  <a:lnTo>
                    <a:pt x="1" y="25"/>
                  </a:lnTo>
                  <a:lnTo>
                    <a:pt x="12" y="33"/>
                  </a:lnTo>
                  <a:lnTo>
                    <a:pt x="14" y="33"/>
                  </a:lnTo>
                  <a:lnTo>
                    <a:pt x="14" y="31"/>
                  </a:lnTo>
                  <a:lnTo>
                    <a:pt x="15" y="29"/>
                  </a:lnTo>
                  <a:lnTo>
                    <a:pt x="15" y="28"/>
                  </a:lnTo>
                  <a:lnTo>
                    <a:pt x="1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0" name="Freeform 385"/>
            <p:cNvSpPr>
              <a:spLocks/>
            </p:cNvSpPr>
            <p:nvPr/>
          </p:nvSpPr>
          <p:spPr bwMode="auto">
            <a:xfrm>
              <a:off x="565" y="3940"/>
              <a:ext cx="18" cy="20"/>
            </a:xfrm>
            <a:custGeom>
              <a:avLst/>
              <a:gdLst>
                <a:gd name="T0" fmla="*/ 3 w 35"/>
                <a:gd name="T1" fmla="*/ 20 h 39"/>
                <a:gd name="T2" fmla="*/ 6 w 35"/>
                <a:gd name="T3" fmla="*/ 17 h 39"/>
                <a:gd name="T4" fmla="*/ 11 w 35"/>
                <a:gd name="T5" fmla="*/ 13 h 39"/>
                <a:gd name="T6" fmla="*/ 15 w 35"/>
                <a:gd name="T7" fmla="*/ 8 h 39"/>
                <a:gd name="T8" fmla="*/ 18 w 35"/>
                <a:gd name="T9" fmla="*/ 4 h 39"/>
                <a:gd name="T10" fmla="*/ 12 w 35"/>
                <a:gd name="T11" fmla="*/ 0 h 39"/>
                <a:gd name="T12" fmla="*/ 0 w 35"/>
                <a:gd name="T13" fmla="*/ 14 h 39"/>
                <a:gd name="T14" fmla="*/ 2 w 35"/>
                <a:gd name="T15" fmla="*/ 13 h 39"/>
                <a:gd name="T16" fmla="*/ 3 w 35"/>
                <a:gd name="T17" fmla="*/ 20 h 39"/>
                <a:gd name="T18" fmla="*/ 4 w 35"/>
                <a:gd name="T19" fmla="*/ 20 h 39"/>
                <a:gd name="T20" fmla="*/ 5 w 35"/>
                <a:gd name="T21" fmla="*/ 19 h 39"/>
                <a:gd name="T22" fmla="*/ 5 w 35"/>
                <a:gd name="T23" fmla="*/ 19 h 39"/>
                <a:gd name="T24" fmla="*/ 5 w 35"/>
                <a:gd name="T25" fmla="*/ 18 h 39"/>
                <a:gd name="T26" fmla="*/ 3 w 35"/>
                <a:gd name="T27" fmla="*/ 2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39">
                  <a:moveTo>
                    <a:pt x="6" y="39"/>
                  </a:moveTo>
                  <a:lnTo>
                    <a:pt x="12" y="34"/>
                  </a:lnTo>
                  <a:lnTo>
                    <a:pt x="21" y="25"/>
                  </a:lnTo>
                  <a:lnTo>
                    <a:pt x="30" y="15"/>
                  </a:lnTo>
                  <a:lnTo>
                    <a:pt x="35" y="8"/>
                  </a:lnTo>
                  <a:lnTo>
                    <a:pt x="24" y="0"/>
                  </a:lnTo>
                  <a:lnTo>
                    <a:pt x="0" y="27"/>
                  </a:lnTo>
                  <a:lnTo>
                    <a:pt x="4" y="25"/>
                  </a:lnTo>
                  <a:lnTo>
                    <a:pt x="6" y="39"/>
                  </a:lnTo>
                  <a:lnTo>
                    <a:pt x="7" y="39"/>
                  </a:lnTo>
                  <a:lnTo>
                    <a:pt x="9" y="38"/>
                  </a:lnTo>
                  <a:lnTo>
                    <a:pt x="10" y="38"/>
                  </a:lnTo>
                  <a:lnTo>
                    <a:pt x="10" y="36"/>
                  </a:lnTo>
                  <a:lnTo>
                    <a:pt x="6"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1" name="Freeform 386"/>
            <p:cNvSpPr>
              <a:spLocks/>
            </p:cNvSpPr>
            <p:nvPr/>
          </p:nvSpPr>
          <p:spPr bwMode="auto">
            <a:xfrm>
              <a:off x="531" y="3953"/>
              <a:ext cx="37" cy="14"/>
            </a:xfrm>
            <a:custGeom>
              <a:avLst/>
              <a:gdLst>
                <a:gd name="T0" fmla="*/ 0 w 74"/>
                <a:gd name="T1" fmla="*/ 12 h 28"/>
                <a:gd name="T2" fmla="*/ 2 w 74"/>
                <a:gd name="T3" fmla="*/ 13 h 28"/>
                <a:gd name="T4" fmla="*/ 6 w 74"/>
                <a:gd name="T5" fmla="*/ 13 h 28"/>
                <a:gd name="T6" fmla="*/ 12 w 74"/>
                <a:gd name="T7" fmla="*/ 12 h 28"/>
                <a:gd name="T8" fmla="*/ 18 w 74"/>
                <a:gd name="T9" fmla="*/ 11 h 28"/>
                <a:gd name="T10" fmla="*/ 24 w 74"/>
                <a:gd name="T11" fmla="*/ 10 h 28"/>
                <a:gd name="T12" fmla="*/ 30 w 74"/>
                <a:gd name="T13" fmla="*/ 9 h 28"/>
                <a:gd name="T14" fmla="*/ 34 w 74"/>
                <a:gd name="T15" fmla="*/ 8 h 28"/>
                <a:gd name="T16" fmla="*/ 37 w 74"/>
                <a:gd name="T17" fmla="*/ 7 h 28"/>
                <a:gd name="T18" fmla="*/ 36 w 74"/>
                <a:gd name="T19" fmla="*/ 0 h 28"/>
                <a:gd name="T20" fmla="*/ 2 w 74"/>
                <a:gd name="T21" fmla="*/ 7 h 28"/>
                <a:gd name="T22" fmla="*/ 5 w 74"/>
                <a:gd name="T23" fmla="*/ 8 h 28"/>
                <a:gd name="T24" fmla="*/ 0 w 74"/>
                <a:gd name="T25" fmla="*/ 12 h 28"/>
                <a:gd name="T26" fmla="*/ 1 w 74"/>
                <a:gd name="T27" fmla="*/ 14 h 28"/>
                <a:gd name="T28" fmla="*/ 3 w 74"/>
                <a:gd name="T29" fmla="*/ 13 h 28"/>
                <a:gd name="T30" fmla="*/ 0 w 74"/>
                <a:gd name="T31" fmla="*/ 12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4" h="28">
                  <a:moveTo>
                    <a:pt x="0" y="24"/>
                  </a:moveTo>
                  <a:lnTo>
                    <a:pt x="4" y="25"/>
                  </a:lnTo>
                  <a:lnTo>
                    <a:pt x="12" y="25"/>
                  </a:lnTo>
                  <a:lnTo>
                    <a:pt x="23" y="24"/>
                  </a:lnTo>
                  <a:lnTo>
                    <a:pt x="36" y="22"/>
                  </a:lnTo>
                  <a:lnTo>
                    <a:pt x="47" y="19"/>
                  </a:lnTo>
                  <a:lnTo>
                    <a:pt x="59" y="17"/>
                  </a:lnTo>
                  <a:lnTo>
                    <a:pt x="68" y="15"/>
                  </a:lnTo>
                  <a:lnTo>
                    <a:pt x="74" y="14"/>
                  </a:lnTo>
                  <a:lnTo>
                    <a:pt x="72" y="0"/>
                  </a:lnTo>
                  <a:lnTo>
                    <a:pt x="3" y="14"/>
                  </a:lnTo>
                  <a:lnTo>
                    <a:pt x="10" y="15"/>
                  </a:lnTo>
                  <a:lnTo>
                    <a:pt x="0" y="24"/>
                  </a:lnTo>
                  <a:lnTo>
                    <a:pt x="2" y="28"/>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2" name="Freeform 387"/>
            <p:cNvSpPr>
              <a:spLocks/>
            </p:cNvSpPr>
            <p:nvPr/>
          </p:nvSpPr>
          <p:spPr bwMode="auto">
            <a:xfrm>
              <a:off x="516" y="3941"/>
              <a:ext cx="20" cy="24"/>
            </a:xfrm>
            <a:custGeom>
              <a:avLst/>
              <a:gdLst>
                <a:gd name="T0" fmla="*/ 3 w 39"/>
                <a:gd name="T1" fmla="*/ 7 h 47"/>
                <a:gd name="T2" fmla="*/ 0 w 39"/>
                <a:gd name="T3" fmla="*/ 5 h 47"/>
                <a:gd name="T4" fmla="*/ 15 w 39"/>
                <a:gd name="T5" fmla="*/ 24 h 47"/>
                <a:gd name="T6" fmla="*/ 20 w 39"/>
                <a:gd name="T7" fmla="*/ 19 h 47"/>
                <a:gd name="T8" fmla="*/ 6 w 39"/>
                <a:gd name="T9" fmla="*/ 1 h 47"/>
                <a:gd name="T10" fmla="*/ 3 w 39"/>
                <a:gd name="T11" fmla="*/ 0 h 47"/>
                <a:gd name="T12" fmla="*/ 6 w 39"/>
                <a:gd name="T13" fmla="*/ 1 h 47"/>
                <a:gd name="T14" fmla="*/ 5 w 39"/>
                <a:gd name="T15" fmla="*/ 0 h 47"/>
                <a:gd name="T16" fmla="*/ 5 w 39"/>
                <a:gd name="T17" fmla="*/ 0 h 47"/>
                <a:gd name="T18" fmla="*/ 4 w 39"/>
                <a:gd name="T19" fmla="*/ 0 h 47"/>
                <a:gd name="T20" fmla="*/ 3 w 39"/>
                <a:gd name="T21" fmla="*/ 0 h 47"/>
                <a:gd name="T22" fmla="*/ 3 w 39"/>
                <a:gd name="T23" fmla="*/ 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47">
                  <a:moveTo>
                    <a:pt x="6" y="13"/>
                  </a:moveTo>
                  <a:lnTo>
                    <a:pt x="0" y="10"/>
                  </a:lnTo>
                  <a:lnTo>
                    <a:pt x="29" y="47"/>
                  </a:lnTo>
                  <a:lnTo>
                    <a:pt x="39" y="38"/>
                  </a:lnTo>
                  <a:lnTo>
                    <a:pt x="12" y="1"/>
                  </a:lnTo>
                  <a:lnTo>
                    <a:pt x="6" y="0"/>
                  </a:lnTo>
                  <a:lnTo>
                    <a:pt x="12" y="1"/>
                  </a:lnTo>
                  <a:lnTo>
                    <a:pt x="10" y="0"/>
                  </a:lnTo>
                  <a:lnTo>
                    <a:pt x="9" y="0"/>
                  </a:lnTo>
                  <a:lnTo>
                    <a:pt x="7" y="0"/>
                  </a:lnTo>
                  <a:lnTo>
                    <a:pt x="6" y="0"/>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3" name="Freeform 388"/>
            <p:cNvSpPr>
              <a:spLocks/>
            </p:cNvSpPr>
            <p:nvPr/>
          </p:nvSpPr>
          <p:spPr bwMode="auto">
            <a:xfrm>
              <a:off x="478" y="3935"/>
              <a:ext cx="41" cy="13"/>
            </a:xfrm>
            <a:custGeom>
              <a:avLst/>
              <a:gdLst>
                <a:gd name="T0" fmla="*/ 12 w 82"/>
                <a:gd name="T1" fmla="*/ 3 h 26"/>
                <a:gd name="T2" fmla="*/ 10 w 82"/>
                <a:gd name="T3" fmla="*/ 8 h 26"/>
                <a:gd name="T4" fmla="*/ 41 w 82"/>
                <a:gd name="T5" fmla="*/ 13 h 26"/>
                <a:gd name="T6" fmla="*/ 41 w 82"/>
                <a:gd name="T7" fmla="*/ 7 h 26"/>
                <a:gd name="T8" fmla="*/ 10 w 82"/>
                <a:gd name="T9" fmla="*/ 2 h 26"/>
                <a:gd name="T10" fmla="*/ 8 w 82"/>
                <a:gd name="T11" fmla="*/ 7 h 26"/>
                <a:gd name="T12" fmla="*/ 10 w 82"/>
                <a:gd name="T13" fmla="*/ 2 h 26"/>
                <a:gd name="T14" fmla="*/ 0 w 82"/>
                <a:gd name="T15" fmla="*/ 0 h 26"/>
                <a:gd name="T16" fmla="*/ 8 w 82"/>
                <a:gd name="T17" fmla="*/ 7 h 26"/>
                <a:gd name="T18" fmla="*/ 12 w 82"/>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26">
                  <a:moveTo>
                    <a:pt x="24" y="6"/>
                  </a:moveTo>
                  <a:lnTo>
                    <a:pt x="20" y="16"/>
                  </a:lnTo>
                  <a:lnTo>
                    <a:pt x="82" y="26"/>
                  </a:lnTo>
                  <a:lnTo>
                    <a:pt x="82" y="13"/>
                  </a:lnTo>
                  <a:lnTo>
                    <a:pt x="20" y="4"/>
                  </a:lnTo>
                  <a:lnTo>
                    <a:pt x="16" y="14"/>
                  </a:lnTo>
                  <a:lnTo>
                    <a:pt x="20" y="4"/>
                  </a:lnTo>
                  <a:lnTo>
                    <a:pt x="0" y="0"/>
                  </a:lnTo>
                  <a:lnTo>
                    <a:pt x="16"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4" name="Freeform 389"/>
            <p:cNvSpPr>
              <a:spLocks/>
            </p:cNvSpPr>
            <p:nvPr/>
          </p:nvSpPr>
          <p:spPr bwMode="auto">
            <a:xfrm>
              <a:off x="487" y="3938"/>
              <a:ext cx="22" cy="18"/>
            </a:xfrm>
            <a:custGeom>
              <a:avLst/>
              <a:gdLst>
                <a:gd name="T0" fmla="*/ 14 w 45"/>
                <a:gd name="T1" fmla="*/ 18 h 36"/>
                <a:gd name="T2" fmla="*/ 17 w 45"/>
                <a:gd name="T3" fmla="*/ 13 h 36"/>
                <a:gd name="T4" fmla="*/ 4 w 45"/>
                <a:gd name="T5" fmla="*/ 0 h 36"/>
                <a:gd name="T6" fmla="*/ 0 w 45"/>
                <a:gd name="T7" fmla="*/ 4 h 36"/>
                <a:gd name="T8" fmla="*/ 12 w 45"/>
                <a:gd name="T9" fmla="*/ 17 h 36"/>
                <a:gd name="T10" fmla="*/ 14 w 45"/>
                <a:gd name="T11" fmla="*/ 12 h 36"/>
                <a:gd name="T12" fmla="*/ 14 w 45"/>
                <a:gd name="T13" fmla="*/ 18 h 36"/>
                <a:gd name="T14" fmla="*/ 22 w 45"/>
                <a:gd name="T15" fmla="*/ 18 h 36"/>
                <a:gd name="T16" fmla="*/ 17 w 45"/>
                <a:gd name="T17" fmla="*/ 13 h 36"/>
                <a:gd name="T18" fmla="*/ 14 w 45"/>
                <a:gd name="T19" fmla="*/ 18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6">
                  <a:moveTo>
                    <a:pt x="29" y="36"/>
                  </a:moveTo>
                  <a:lnTo>
                    <a:pt x="34" y="25"/>
                  </a:lnTo>
                  <a:lnTo>
                    <a:pt x="8" y="0"/>
                  </a:lnTo>
                  <a:lnTo>
                    <a:pt x="0" y="8"/>
                  </a:lnTo>
                  <a:lnTo>
                    <a:pt x="24" y="33"/>
                  </a:lnTo>
                  <a:lnTo>
                    <a:pt x="29" y="23"/>
                  </a:lnTo>
                  <a:lnTo>
                    <a:pt x="29" y="36"/>
                  </a:lnTo>
                  <a:lnTo>
                    <a:pt x="45" y="35"/>
                  </a:lnTo>
                  <a:lnTo>
                    <a:pt x="34" y="25"/>
                  </a:lnTo>
                  <a:lnTo>
                    <a:pt x="2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5" name="Freeform 390"/>
            <p:cNvSpPr>
              <a:spLocks/>
            </p:cNvSpPr>
            <p:nvPr/>
          </p:nvSpPr>
          <p:spPr bwMode="auto">
            <a:xfrm>
              <a:off x="465" y="3949"/>
              <a:ext cx="36" cy="11"/>
            </a:xfrm>
            <a:custGeom>
              <a:avLst/>
              <a:gdLst>
                <a:gd name="T0" fmla="*/ 0 w 73"/>
                <a:gd name="T1" fmla="*/ 10 h 21"/>
                <a:gd name="T2" fmla="*/ 0 w 73"/>
                <a:gd name="T3" fmla="*/ 10 h 21"/>
                <a:gd name="T4" fmla="*/ 1 w 73"/>
                <a:gd name="T5" fmla="*/ 10 h 21"/>
                <a:gd name="T6" fmla="*/ 2 w 73"/>
                <a:gd name="T7" fmla="*/ 11 h 21"/>
                <a:gd name="T8" fmla="*/ 2 w 73"/>
                <a:gd name="T9" fmla="*/ 11 h 21"/>
                <a:gd name="T10" fmla="*/ 36 w 73"/>
                <a:gd name="T11" fmla="*/ 7 h 21"/>
                <a:gd name="T12" fmla="*/ 36 w 73"/>
                <a:gd name="T13" fmla="*/ 0 h 21"/>
                <a:gd name="T14" fmla="*/ 2 w 73"/>
                <a:gd name="T15" fmla="*/ 4 h 21"/>
                <a:gd name="T16" fmla="*/ 3 w 73"/>
                <a:gd name="T17" fmla="*/ 4 h 21"/>
                <a:gd name="T18" fmla="*/ 0 w 73"/>
                <a:gd name="T19" fmla="*/ 10 h 21"/>
                <a:gd name="T20" fmla="*/ 1 w 73"/>
                <a:gd name="T21" fmla="*/ 11 h 21"/>
                <a:gd name="T22" fmla="*/ 2 w 73"/>
                <a:gd name="T23" fmla="*/ 11 h 21"/>
                <a:gd name="T24" fmla="*/ 0 w 73"/>
                <a:gd name="T25" fmla="*/ 1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21">
                  <a:moveTo>
                    <a:pt x="0" y="20"/>
                  </a:moveTo>
                  <a:lnTo>
                    <a:pt x="0" y="20"/>
                  </a:lnTo>
                  <a:lnTo>
                    <a:pt x="3" y="20"/>
                  </a:lnTo>
                  <a:lnTo>
                    <a:pt x="4" y="21"/>
                  </a:lnTo>
                  <a:lnTo>
                    <a:pt x="73" y="13"/>
                  </a:lnTo>
                  <a:lnTo>
                    <a:pt x="73" y="0"/>
                  </a:lnTo>
                  <a:lnTo>
                    <a:pt x="4" y="7"/>
                  </a:lnTo>
                  <a:lnTo>
                    <a:pt x="7" y="8"/>
                  </a:lnTo>
                  <a:lnTo>
                    <a:pt x="0" y="20"/>
                  </a:lnTo>
                  <a:lnTo>
                    <a:pt x="3" y="21"/>
                  </a:lnTo>
                  <a:lnTo>
                    <a:pt x="4" y="21"/>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6" name="Freeform 391"/>
            <p:cNvSpPr>
              <a:spLocks/>
            </p:cNvSpPr>
            <p:nvPr/>
          </p:nvSpPr>
          <p:spPr bwMode="auto">
            <a:xfrm>
              <a:off x="406" y="3928"/>
              <a:ext cx="62" cy="31"/>
            </a:xfrm>
            <a:custGeom>
              <a:avLst/>
              <a:gdLst>
                <a:gd name="T0" fmla="*/ 2 w 123"/>
                <a:gd name="T1" fmla="*/ 7 h 63"/>
                <a:gd name="T2" fmla="*/ 9 w 123"/>
                <a:gd name="T3" fmla="*/ 6 h 63"/>
                <a:gd name="T4" fmla="*/ 16 w 123"/>
                <a:gd name="T5" fmla="*/ 7 h 63"/>
                <a:gd name="T6" fmla="*/ 24 w 123"/>
                <a:gd name="T7" fmla="*/ 11 h 63"/>
                <a:gd name="T8" fmla="*/ 31 w 123"/>
                <a:gd name="T9" fmla="*/ 14 h 63"/>
                <a:gd name="T10" fmla="*/ 39 w 123"/>
                <a:gd name="T11" fmla="*/ 19 h 63"/>
                <a:gd name="T12" fmla="*/ 46 w 123"/>
                <a:gd name="T13" fmla="*/ 24 h 63"/>
                <a:gd name="T14" fmla="*/ 52 w 123"/>
                <a:gd name="T15" fmla="*/ 28 h 63"/>
                <a:gd name="T16" fmla="*/ 58 w 123"/>
                <a:gd name="T17" fmla="*/ 31 h 63"/>
                <a:gd name="T18" fmla="*/ 62 w 123"/>
                <a:gd name="T19" fmla="*/ 25 h 63"/>
                <a:gd name="T20" fmla="*/ 54 w 123"/>
                <a:gd name="T21" fmla="*/ 22 h 63"/>
                <a:gd name="T22" fmla="*/ 47 w 123"/>
                <a:gd name="T23" fmla="*/ 18 h 63"/>
                <a:gd name="T24" fmla="*/ 40 w 123"/>
                <a:gd name="T25" fmla="*/ 13 h 63"/>
                <a:gd name="T26" fmla="*/ 33 w 123"/>
                <a:gd name="T27" fmla="*/ 9 h 63"/>
                <a:gd name="T28" fmla="*/ 26 w 123"/>
                <a:gd name="T29" fmla="*/ 5 h 63"/>
                <a:gd name="T30" fmla="*/ 19 w 123"/>
                <a:gd name="T31" fmla="*/ 2 h 63"/>
                <a:gd name="T32" fmla="*/ 10 w 123"/>
                <a:gd name="T33" fmla="*/ 0 h 63"/>
                <a:gd name="T34" fmla="*/ 0 w 123"/>
                <a:gd name="T35" fmla="*/ 1 h 63"/>
                <a:gd name="T36" fmla="*/ 2 w 123"/>
                <a:gd name="T37" fmla="*/ 7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3" h="63">
                  <a:moveTo>
                    <a:pt x="3" y="14"/>
                  </a:moveTo>
                  <a:lnTo>
                    <a:pt x="17" y="13"/>
                  </a:lnTo>
                  <a:lnTo>
                    <a:pt x="32" y="15"/>
                  </a:lnTo>
                  <a:lnTo>
                    <a:pt x="47" y="22"/>
                  </a:lnTo>
                  <a:lnTo>
                    <a:pt x="62" y="29"/>
                  </a:lnTo>
                  <a:lnTo>
                    <a:pt x="77" y="38"/>
                  </a:lnTo>
                  <a:lnTo>
                    <a:pt x="91" y="48"/>
                  </a:lnTo>
                  <a:lnTo>
                    <a:pt x="104" y="56"/>
                  </a:lnTo>
                  <a:lnTo>
                    <a:pt x="116" y="63"/>
                  </a:lnTo>
                  <a:lnTo>
                    <a:pt x="123" y="51"/>
                  </a:lnTo>
                  <a:lnTo>
                    <a:pt x="107" y="44"/>
                  </a:lnTo>
                  <a:lnTo>
                    <a:pt x="93" y="36"/>
                  </a:lnTo>
                  <a:lnTo>
                    <a:pt x="79" y="27"/>
                  </a:lnTo>
                  <a:lnTo>
                    <a:pt x="66" y="18"/>
                  </a:lnTo>
                  <a:lnTo>
                    <a:pt x="52" y="10"/>
                  </a:lnTo>
                  <a:lnTo>
                    <a:pt x="37" y="4"/>
                  </a:lnTo>
                  <a:lnTo>
                    <a:pt x="20" y="0"/>
                  </a:lnTo>
                  <a:lnTo>
                    <a:pt x="0" y="2"/>
                  </a:lnTo>
                  <a:lnTo>
                    <a:pt x="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7" name="Freeform 392"/>
            <p:cNvSpPr>
              <a:spLocks/>
            </p:cNvSpPr>
            <p:nvPr/>
          </p:nvSpPr>
          <p:spPr bwMode="auto">
            <a:xfrm>
              <a:off x="367" y="3863"/>
              <a:ext cx="41" cy="78"/>
            </a:xfrm>
            <a:custGeom>
              <a:avLst/>
              <a:gdLst>
                <a:gd name="T0" fmla="*/ 21 w 83"/>
                <a:gd name="T1" fmla="*/ 3 h 157"/>
                <a:gd name="T2" fmla="*/ 22 w 83"/>
                <a:gd name="T3" fmla="*/ 0 h 157"/>
                <a:gd name="T4" fmla="*/ 16 w 83"/>
                <a:gd name="T5" fmla="*/ 7 h 157"/>
                <a:gd name="T6" fmla="*/ 11 w 83"/>
                <a:gd name="T7" fmla="*/ 16 h 157"/>
                <a:gd name="T8" fmla="*/ 7 w 83"/>
                <a:gd name="T9" fmla="*/ 26 h 157"/>
                <a:gd name="T10" fmla="*/ 3 w 83"/>
                <a:gd name="T11" fmla="*/ 36 h 157"/>
                <a:gd name="T12" fmla="*/ 1 w 83"/>
                <a:gd name="T13" fmla="*/ 47 h 157"/>
                <a:gd name="T14" fmla="*/ 0 w 83"/>
                <a:gd name="T15" fmla="*/ 58 h 157"/>
                <a:gd name="T16" fmla="*/ 1 w 83"/>
                <a:gd name="T17" fmla="*/ 67 h 157"/>
                <a:gd name="T18" fmla="*/ 3 w 83"/>
                <a:gd name="T19" fmla="*/ 76 h 157"/>
                <a:gd name="T20" fmla="*/ 7 w 83"/>
                <a:gd name="T21" fmla="*/ 78 h 157"/>
                <a:gd name="T22" fmla="*/ 12 w 83"/>
                <a:gd name="T23" fmla="*/ 78 h 157"/>
                <a:gd name="T24" fmla="*/ 17 w 83"/>
                <a:gd name="T25" fmla="*/ 78 h 157"/>
                <a:gd name="T26" fmla="*/ 22 w 83"/>
                <a:gd name="T27" fmla="*/ 78 h 157"/>
                <a:gd name="T28" fmla="*/ 28 w 83"/>
                <a:gd name="T29" fmla="*/ 76 h 157"/>
                <a:gd name="T30" fmla="*/ 33 w 83"/>
                <a:gd name="T31" fmla="*/ 75 h 157"/>
                <a:gd name="T32" fmla="*/ 38 w 83"/>
                <a:gd name="T33" fmla="*/ 74 h 157"/>
                <a:gd name="T34" fmla="*/ 41 w 83"/>
                <a:gd name="T35" fmla="*/ 72 h 157"/>
                <a:gd name="T36" fmla="*/ 40 w 83"/>
                <a:gd name="T37" fmla="*/ 66 h 157"/>
                <a:gd name="T38" fmla="*/ 37 w 83"/>
                <a:gd name="T39" fmla="*/ 67 h 157"/>
                <a:gd name="T40" fmla="*/ 33 w 83"/>
                <a:gd name="T41" fmla="*/ 68 h 157"/>
                <a:gd name="T42" fmla="*/ 28 w 83"/>
                <a:gd name="T43" fmla="*/ 70 h 157"/>
                <a:gd name="T44" fmla="*/ 24 w 83"/>
                <a:gd name="T45" fmla="*/ 71 h 157"/>
                <a:gd name="T46" fmla="*/ 19 w 83"/>
                <a:gd name="T47" fmla="*/ 72 h 157"/>
                <a:gd name="T48" fmla="*/ 15 w 83"/>
                <a:gd name="T49" fmla="*/ 72 h 157"/>
                <a:gd name="T50" fmla="*/ 11 w 83"/>
                <a:gd name="T51" fmla="*/ 71 h 157"/>
                <a:gd name="T52" fmla="*/ 7 w 83"/>
                <a:gd name="T53" fmla="*/ 70 h 157"/>
                <a:gd name="T54" fmla="*/ 5 w 83"/>
                <a:gd name="T55" fmla="*/ 61 h 157"/>
                <a:gd name="T56" fmla="*/ 5 w 83"/>
                <a:gd name="T57" fmla="*/ 52 h 157"/>
                <a:gd name="T58" fmla="*/ 8 w 83"/>
                <a:gd name="T59" fmla="*/ 43 h 157"/>
                <a:gd name="T60" fmla="*/ 13 w 83"/>
                <a:gd name="T61" fmla="*/ 34 h 157"/>
                <a:gd name="T62" fmla="*/ 17 w 83"/>
                <a:gd name="T63" fmla="*/ 25 h 157"/>
                <a:gd name="T64" fmla="*/ 22 w 83"/>
                <a:gd name="T65" fmla="*/ 17 h 157"/>
                <a:gd name="T66" fmla="*/ 26 w 83"/>
                <a:gd name="T67" fmla="*/ 9 h 157"/>
                <a:gd name="T68" fmla="*/ 28 w 83"/>
                <a:gd name="T69" fmla="*/ 0 h 157"/>
                <a:gd name="T70" fmla="*/ 27 w 83"/>
                <a:gd name="T71" fmla="*/ 3 h 157"/>
                <a:gd name="T72" fmla="*/ 28 w 83"/>
                <a:gd name="T73" fmla="*/ 3 h 157"/>
                <a:gd name="T74" fmla="*/ 28 w 83"/>
                <a:gd name="T75" fmla="*/ 2 h 157"/>
                <a:gd name="T76" fmla="*/ 28 w 83"/>
                <a:gd name="T77" fmla="*/ 1 h 157"/>
                <a:gd name="T78" fmla="*/ 28 w 83"/>
                <a:gd name="T79" fmla="*/ 0 h 157"/>
                <a:gd name="T80" fmla="*/ 21 w 83"/>
                <a:gd name="T81" fmla="*/ 3 h 15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3" h="157">
                  <a:moveTo>
                    <a:pt x="43" y="6"/>
                  </a:moveTo>
                  <a:lnTo>
                    <a:pt x="44" y="0"/>
                  </a:lnTo>
                  <a:lnTo>
                    <a:pt x="33" y="14"/>
                  </a:lnTo>
                  <a:lnTo>
                    <a:pt x="22" y="32"/>
                  </a:lnTo>
                  <a:lnTo>
                    <a:pt x="14" y="52"/>
                  </a:lnTo>
                  <a:lnTo>
                    <a:pt x="7" y="73"/>
                  </a:lnTo>
                  <a:lnTo>
                    <a:pt x="3" y="95"/>
                  </a:lnTo>
                  <a:lnTo>
                    <a:pt x="0" y="117"/>
                  </a:lnTo>
                  <a:lnTo>
                    <a:pt x="3" y="135"/>
                  </a:lnTo>
                  <a:lnTo>
                    <a:pt x="7" y="152"/>
                  </a:lnTo>
                  <a:lnTo>
                    <a:pt x="15" y="156"/>
                  </a:lnTo>
                  <a:lnTo>
                    <a:pt x="25" y="157"/>
                  </a:lnTo>
                  <a:lnTo>
                    <a:pt x="35" y="157"/>
                  </a:lnTo>
                  <a:lnTo>
                    <a:pt x="45" y="156"/>
                  </a:lnTo>
                  <a:lnTo>
                    <a:pt x="57" y="153"/>
                  </a:lnTo>
                  <a:lnTo>
                    <a:pt x="67" y="151"/>
                  </a:lnTo>
                  <a:lnTo>
                    <a:pt x="76" y="148"/>
                  </a:lnTo>
                  <a:lnTo>
                    <a:pt x="83" y="144"/>
                  </a:lnTo>
                  <a:lnTo>
                    <a:pt x="80" y="132"/>
                  </a:lnTo>
                  <a:lnTo>
                    <a:pt x="74" y="134"/>
                  </a:lnTo>
                  <a:lnTo>
                    <a:pt x="66" y="137"/>
                  </a:lnTo>
                  <a:lnTo>
                    <a:pt x="57" y="140"/>
                  </a:lnTo>
                  <a:lnTo>
                    <a:pt x="48" y="142"/>
                  </a:lnTo>
                  <a:lnTo>
                    <a:pt x="38" y="144"/>
                  </a:lnTo>
                  <a:lnTo>
                    <a:pt x="30" y="144"/>
                  </a:lnTo>
                  <a:lnTo>
                    <a:pt x="22" y="143"/>
                  </a:lnTo>
                  <a:lnTo>
                    <a:pt x="15" y="141"/>
                  </a:lnTo>
                  <a:lnTo>
                    <a:pt x="10" y="122"/>
                  </a:lnTo>
                  <a:lnTo>
                    <a:pt x="11" y="105"/>
                  </a:lnTo>
                  <a:lnTo>
                    <a:pt x="17" y="87"/>
                  </a:lnTo>
                  <a:lnTo>
                    <a:pt x="26" y="69"/>
                  </a:lnTo>
                  <a:lnTo>
                    <a:pt x="35" y="51"/>
                  </a:lnTo>
                  <a:lnTo>
                    <a:pt x="44" y="35"/>
                  </a:lnTo>
                  <a:lnTo>
                    <a:pt x="52" y="18"/>
                  </a:lnTo>
                  <a:lnTo>
                    <a:pt x="56" y="1"/>
                  </a:lnTo>
                  <a:lnTo>
                    <a:pt x="55" y="7"/>
                  </a:lnTo>
                  <a:lnTo>
                    <a:pt x="56" y="6"/>
                  </a:lnTo>
                  <a:lnTo>
                    <a:pt x="57" y="4"/>
                  </a:lnTo>
                  <a:lnTo>
                    <a:pt x="57" y="3"/>
                  </a:lnTo>
                  <a:lnTo>
                    <a:pt x="56" y="1"/>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8" name="Freeform 393"/>
            <p:cNvSpPr>
              <a:spLocks/>
            </p:cNvSpPr>
            <p:nvPr/>
          </p:nvSpPr>
          <p:spPr bwMode="auto">
            <a:xfrm>
              <a:off x="381" y="3844"/>
              <a:ext cx="13" cy="22"/>
            </a:xfrm>
            <a:custGeom>
              <a:avLst/>
              <a:gdLst>
                <a:gd name="T0" fmla="*/ 7 w 28"/>
                <a:gd name="T1" fmla="*/ 4 h 44"/>
                <a:gd name="T2" fmla="*/ 3 w 28"/>
                <a:gd name="T3" fmla="*/ 8 h 44"/>
                <a:gd name="T4" fmla="*/ 7 w 28"/>
                <a:gd name="T5" fmla="*/ 22 h 44"/>
                <a:gd name="T6" fmla="*/ 13 w 28"/>
                <a:gd name="T7" fmla="*/ 20 h 44"/>
                <a:gd name="T8" fmla="*/ 9 w 28"/>
                <a:gd name="T9" fmla="*/ 6 h 44"/>
                <a:gd name="T10" fmla="*/ 5 w 28"/>
                <a:gd name="T11" fmla="*/ 10 h 44"/>
                <a:gd name="T12" fmla="*/ 7 w 28"/>
                <a:gd name="T13" fmla="*/ 4 h 44"/>
                <a:gd name="T14" fmla="*/ 0 w 28"/>
                <a:gd name="T15" fmla="*/ 0 h 44"/>
                <a:gd name="T16" fmla="*/ 3 w 28"/>
                <a:gd name="T17" fmla="*/ 8 h 44"/>
                <a:gd name="T18" fmla="*/ 7 w 28"/>
                <a:gd name="T19" fmla="*/ 4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4">
                  <a:moveTo>
                    <a:pt x="15" y="7"/>
                  </a:moveTo>
                  <a:lnTo>
                    <a:pt x="6" y="16"/>
                  </a:lnTo>
                  <a:lnTo>
                    <a:pt x="15" y="44"/>
                  </a:lnTo>
                  <a:lnTo>
                    <a:pt x="28" y="39"/>
                  </a:lnTo>
                  <a:lnTo>
                    <a:pt x="19" y="12"/>
                  </a:lnTo>
                  <a:lnTo>
                    <a:pt x="10" y="20"/>
                  </a:lnTo>
                  <a:lnTo>
                    <a:pt x="15" y="7"/>
                  </a:lnTo>
                  <a:lnTo>
                    <a:pt x="0" y="0"/>
                  </a:lnTo>
                  <a:lnTo>
                    <a:pt x="6" y="1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9" name="Freeform 394"/>
            <p:cNvSpPr>
              <a:spLocks/>
            </p:cNvSpPr>
            <p:nvPr/>
          </p:nvSpPr>
          <p:spPr bwMode="auto">
            <a:xfrm>
              <a:off x="386" y="3838"/>
              <a:ext cx="19" cy="18"/>
            </a:xfrm>
            <a:custGeom>
              <a:avLst/>
              <a:gdLst>
                <a:gd name="T0" fmla="*/ 12 w 40"/>
                <a:gd name="T1" fmla="*/ 1 h 36"/>
                <a:gd name="T2" fmla="*/ 12 w 40"/>
                <a:gd name="T3" fmla="*/ 3 h 36"/>
                <a:gd name="T4" fmla="*/ 12 w 40"/>
                <a:gd name="T5" fmla="*/ 6 h 36"/>
                <a:gd name="T6" fmla="*/ 12 w 40"/>
                <a:gd name="T7" fmla="*/ 9 h 36"/>
                <a:gd name="T8" fmla="*/ 12 w 40"/>
                <a:gd name="T9" fmla="*/ 11 h 36"/>
                <a:gd name="T10" fmla="*/ 10 w 40"/>
                <a:gd name="T11" fmla="*/ 12 h 36"/>
                <a:gd name="T12" fmla="*/ 7 w 40"/>
                <a:gd name="T13" fmla="*/ 12 h 36"/>
                <a:gd name="T14" fmla="*/ 4 w 40"/>
                <a:gd name="T15" fmla="*/ 10 h 36"/>
                <a:gd name="T16" fmla="*/ 2 w 40"/>
                <a:gd name="T17" fmla="*/ 10 h 36"/>
                <a:gd name="T18" fmla="*/ 0 w 40"/>
                <a:gd name="T19" fmla="*/ 16 h 36"/>
                <a:gd name="T20" fmla="*/ 3 w 40"/>
                <a:gd name="T21" fmla="*/ 17 h 36"/>
                <a:gd name="T22" fmla="*/ 6 w 40"/>
                <a:gd name="T23" fmla="*/ 18 h 36"/>
                <a:gd name="T24" fmla="*/ 8 w 40"/>
                <a:gd name="T25" fmla="*/ 18 h 36"/>
                <a:gd name="T26" fmla="*/ 11 w 40"/>
                <a:gd name="T27" fmla="*/ 18 h 36"/>
                <a:gd name="T28" fmla="*/ 18 w 40"/>
                <a:gd name="T29" fmla="*/ 13 h 36"/>
                <a:gd name="T30" fmla="*/ 19 w 40"/>
                <a:gd name="T31" fmla="*/ 10 h 36"/>
                <a:gd name="T32" fmla="*/ 19 w 40"/>
                <a:gd name="T33" fmla="*/ 6 h 36"/>
                <a:gd name="T34" fmla="*/ 18 w 40"/>
                <a:gd name="T35" fmla="*/ 3 h 36"/>
                <a:gd name="T36" fmla="*/ 18 w 40"/>
                <a:gd name="T37" fmla="*/ 0 h 36"/>
                <a:gd name="T38" fmla="*/ 12 w 40"/>
                <a:gd name="T39" fmla="*/ 1 h 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 h="36">
                  <a:moveTo>
                    <a:pt x="25" y="2"/>
                  </a:moveTo>
                  <a:lnTo>
                    <a:pt x="25" y="6"/>
                  </a:lnTo>
                  <a:lnTo>
                    <a:pt x="25" y="11"/>
                  </a:lnTo>
                  <a:lnTo>
                    <a:pt x="25" y="17"/>
                  </a:lnTo>
                  <a:lnTo>
                    <a:pt x="25" y="21"/>
                  </a:lnTo>
                  <a:lnTo>
                    <a:pt x="21" y="24"/>
                  </a:lnTo>
                  <a:lnTo>
                    <a:pt x="15" y="23"/>
                  </a:lnTo>
                  <a:lnTo>
                    <a:pt x="9" y="20"/>
                  </a:lnTo>
                  <a:lnTo>
                    <a:pt x="5" y="19"/>
                  </a:lnTo>
                  <a:lnTo>
                    <a:pt x="0" y="32"/>
                  </a:lnTo>
                  <a:lnTo>
                    <a:pt x="7" y="34"/>
                  </a:lnTo>
                  <a:lnTo>
                    <a:pt x="12" y="35"/>
                  </a:lnTo>
                  <a:lnTo>
                    <a:pt x="17" y="36"/>
                  </a:lnTo>
                  <a:lnTo>
                    <a:pt x="24" y="36"/>
                  </a:lnTo>
                  <a:lnTo>
                    <a:pt x="38" y="26"/>
                  </a:lnTo>
                  <a:lnTo>
                    <a:pt x="40" y="20"/>
                  </a:lnTo>
                  <a:lnTo>
                    <a:pt x="40" y="12"/>
                  </a:lnTo>
                  <a:lnTo>
                    <a:pt x="38" y="5"/>
                  </a:lnTo>
                  <a:lnTo>
                    <a:pt x="37" y="0"/>
                  </a:lnTo>
                  <a:lnTo>
                    <a:pt x="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0" name="Freeform 395"/>
            <p:cNvSpPr>
              <a:spLocks/>
            </p:cNvSpPr>
            <p:nvPr/>
          </p:nvSpPr>
          <p:spPr bwMode="auto">
            <a:xfrm>
              <a:off x="397" y="3815"/>
              <a:ext cx="28" cy="24"/>
            </a:xfrm>
            <a:custGeom>
              <a:avLst/>
              <a:gdLst>
                <a:gd name="T0" fmla="*/ 10 w 58"/>
                <a:gd name="T1" fmla="*/ 6 h 49"/>
                <a:gd name="T2" fmla="*/ 12 w 58"/>
                <a:gd name="T3" fmla="*/ 0 h 49"/>
                <a:gd name="T4" fmla="*/ 10 w 58"/>
                <a:gd name="T5" fmla="*/ 0 h 49"/>
                <a:gd name="T6" fmla="*/ 7 w 58"/>
                <a:gd name="T7" fmla="*/ 1 h 49"/>
                <a:gd name="T8" fmla="*/ 5 w 58"/>
                <a:gd name="T9" fmla="*/ 2 h 49"/>
                <a:gd name="T10" fmla="*/ 3 w 58"/>
                <a:gd name="T11" fmla="*/ 3 h 49"/>
                <a:gd name="T12" fmla="*/ 1 w 58"/>
                <a:gd name="T13" fmla="*/ 9 h 49"/>
                <a:gd name="T14" fmla="*/ 0 w 58"/>
                <a:gd name="T15" fmla="*/ 14 h 49"/>
                <a:gd name="T16" fmla="*/ 1 w 58"/>
                <a:gd name="T17" fmla="*/ 18 h 49"/>
                <a:gd name="T18" fmla="*/ 1 w 58"/>
                <a:gd name="T19" fmla="*/ 24 h 49"/>
                <a:gd name="T20" fmla="*/ 7 w 58"/>
                <a:gd name="T21" fmla="*/ 23 h 49"/>
                <a:gd name="T22" fmla="*/ 6 w 58"/>
                <a:gd name="T23" fmla="*/ 12 h 49"/>
                <a:gd name="T24" fmla="*/ 9 w 58"/>
                <a:gd name="T25" fmla="*/ 7 h 49"/>
                <a:gd name="T26" fmla="*/ 12 w 58"/>
                <a:gd name="T27" fmla="*/ 6 h 49"/>
                <a:gd name="T28" fmla="*/ 14 w 58"/>
                <a:gd name="T29" fmla="*/ 0 h 49"/>
                <a:gd name="T30" fmla="*/ 12 w 58"/>
                <a:gd name="T31" fmla="*/ 6 h 49"/>
                <a:gd name="T32" fmla="*/ 28 w 58"/>
                <a:gd name="T33" fmla="*/ 9 h 49"/>
                <a:gd name="T34" fmla="*/ 14 w 58"/>
                <a:gd name="T35" fmla="*/ 0 h 49"/>
                <a:gd name="T36" fmla="*/ 10 w 58"/>
                <a:gd name="T37" fmla="*/ 6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8" h="49">
                  <a:moveTo>
                    <a:pt x="21" y="13"/>
                  </a:moveTo>
                  <a:lnTo>
                    <a:pt x="25" y="0"/>
                  </a:lnTo>
                  <a:lnTo>
                    <a:pt x="20" y="0"/>
                  </a:lnTo>
                  <a:lnTo>
                    <a:pt x="15" y="2"/>
                  </a:lnTo>
                  <a:lnTo>
                    <a:pt x="10" y="4"/>
                  </a:lnTo>
                  <a:lnTo>
                    <a:pt x="6" y="6"/>
                  </a:lnTo>
                  <a:lnTo>
                    <a:pt x="2" y="19"/>
                  </a:lnTo>
                  <a:lnTo>
                    <a:pt x="0" y="28"/>
                  </a:lnTo>
                  <a:lnTo>
                    <a:pt x="2" y="36"/>
                  </a:lnTo>
                  <a:lnTo>
                    <a:pt x="3" y="49"/>
                  </a:lnTo>
                  <a:lnTo>
                    <a:pt x="15" y="47"/>
                  </a:lnTo>
                  <a:lnTo>
                    <a:pt x="13" y="24"/>
                  </a:lnTo>
                  <a:lnTo>
                    <a:pt x="18" y="15"/>
                  </a:lnTo>
                  <a:lnTo>
                    <a:pt x="25" y="13"/>
                  </a:lnTo>
                  <a:lnTo>
                    <a:pt x="28" y="0"/>
                  </a:lnTo>
                  <a:lnTo>
                    <a:pt x="25" y="13"/>
                  </a:lnTo>
                  <a:lnTo>
                    <a:pt x="58" y="18"/>
                  </a:lnTo>
                  <a:lnTo>
                    <a:pt x="28" y="0"/>
                  </a:ln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1" name="Freeform 396"/>
            <p:cNvSpPr>
              <a:spLocks/>
            </p:cNvSpPr>
            <p:nvPr/>
          </p:nvSpPr>
          <p:spPr bwMode="auto">
            <a:xfrm>
              <a:off x="390" y="3807"/>
              <a:ext cx="21" cy="14"/>
            </a:xfrm>
            <a:custGeom>
              <a:avLst/>
              <a:gdLst>
                <a:gd name="T0" fmla="*/ 1 w 40"/>
                <a:gd name="T1" fmla="*/ 2 h 29"/>
                <a:gd name="T2" fmla="*/ 3 w 40"/>
                <a:gd name="T3" fmla="*/ 6 h 29"/>
                <a:gd name="T4" fmla="*/ 17 w 40"/>
                <a:gd name="T5" fmla="*/ 14 h 29"/>
                <a:gd name="T6" fmla="*/ 21 w 40"/>
                <a:gd name="T7" fmla="*/ 8 h 29"/>
                <a:gd name="T8" fmla="*/ 6 w 40"/>
                <a:gd name="T9" fmla="*/ 0 h 29"/>
                <a:gd name="T10" fmla="*/ 8 w 40"/>
                <a:gd name="T11" fmla="*/ 4 h 29"/>
                <a:gd name="T12" fmla="*/ 1 w 40"/>
                <a:gd name="T13" fmla="*/ 2 h 29"/>
                <a:gd name="T14" fmla="*/ 0 w 40"/>
                <a:gd name="T15" fmla="*/ 5 h 29"/>
                <a:gd name="T16" fmla="*/ 3 w 40"/>
                <a:gd name="T17" fmla="*/ 6 h 29"/>
                <a:gd name="T18" fmla="*/ 1 w 40"/>
                <a:gd name="T19" fmla="*/ 2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2" y="4"/>
                  </a:moveTo>
                  <a:lnTo>
                    <a:pt x="5" y="13"/>
                  </a:lnTo>
                  <a:lnTo>
                    <a:pt x="33" y="29"/>
                  </a:lnTo>
                  <a:lnTo>
                    <a:pt x="40" y="16"/>
                  </a:lnTo>
                  <a:lnTo>
                    <a:pt x="12" y="0"/>
                  </a:lnTo>
                  <a:lnTo>
                    <a:pt x="15" y="8"/>
                  </a:lnTo>
                  <a:lnTo>
                    <a:pt x="2" y="4"/>
                  </a:lnTo>
                  <a:lnTo>
                    <a:pt x="0" y="10"/>
                  </a:lnTo>
                  <a:lnTo>
                    <a:pt x="5" y="13"/>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2" name="Freeform 397"/>
            <p:cNvSpPr>
              <a:spLocks/>
            </p:cNvSpPr>
            <p:nvPr/>
          </p:nvSpPr>
          <p:spPr bwMode="auto">
            <a:xfrm>
              <a:off x="391" y="3740"/>
              <a:ext cx="32" cy="71"/>
            </a:xfrm>
            <a:custGeom>
              <a:avLst/>
              <a:gdLst>
                <a:gd name="T0" fmla="*/ 30 w 62"/>
                <a:gd name="T1" fmla="*/ 2 h 141"/>
                <a:gd name="T2" fmla="*/ 25 w 62"/>
                <a:gd name="T3" fmla="*/ 4 h 141"/>
                <a:gd name="T4" fmla="*/ 0 w 62"/>
                <a:gd name="T5" fmla="*/ 69 h 141"/>
                <a:gd name="T6" fmla="*/ 7 w 62"/>
                <a:gd name="T7" fmla="*/ 71 h 141"/>
                <a:gd name="T8" fmla="*/ 32 w 62"/>
                <a:gd name="T9" fmla="*/ 6 h 141"/>
                <a:gd name="T10" fmla="*/ 27 w 62"/>
                <a:gd name="T11" fmla="*/ 8 h 141"/>
                <a:gd name="T12" fmla="*/ 30 w 62"/>
                <a:gd name="T13" fmla="*/ 2 h 141"/>
                <a:gd name="T14" fmla="*/ 27 w 62"/>
                <a:gd name="T15" fmla="*/ 0 h 141"/>
                <a:gd name="T16" fmla="*/ 25 w 62"/>
                <a:gd name="T17" fmla="*/ 4 h 141"/>
                <a:gd name="T18" fmla="*/ 30 w 62"/>
                <a:gd name="T19" fmla="*/ 2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141">
                  <a:moveTo>
                    <a:pt x="59" y="3"/>
                  </a:moveTo>
                  <a:lnTo>
                    <a:pt x="48" y="8"/>
                  </a:lnTo>
                  <a:lnTo>
                    <a:pt x="0" y="137"/>
                  </a:lnTo>
                  <a:lnTo>
                    <a:pt x="13" y="141"/>
                  </a:lnTo>
                  <a:lnTo>
                    <a:pt x="62" y="11"/>
                  </a:lnTo>
                  <a:lnTo>
                    <a:pt x="52" y="16"/>
                  </a:lnTo>
                  <a:lnTo>
                    <a:pt x="59" y="3"/>
                  </a:lnTo>
                  <a:lnTo>
                    <a:pt x="52" y="0"/>
                  </a:lnTo>
                  <a:lnTo>
                    <a:pt x="48" y="8"/>
                  </a:lnTo>
                  <a:lnTo>
                    <a:pt x="5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3" name="Freeform 398"/>
            <p:cNvSpPr>
              <a:spLocks/>
            </p:cNvSpPr>
            <p:nvPr/>
          </p:nvSpPr>
          <p:spPr bwMode="auto">
            <a:xfrm>
              <a:off x="417" y="3742"/>
              <a:ext cx="20" cy="15"/>
            </a:xfrm>
            <a:custGeom>
              <a:avLst/>
              <a:gdLst>
                <a:gd name="T0" fmla="*/ 18 w 39"/>
                <a:gd name="T1" fmla="*/ 8 h 30"/>
                <a:gd name="T2" fmla="*/ 20 w 39"/>
                <a:gd name="T3" fmla="*/ 8 h 30"/>
                <a:gd name="T4" fmla="*/ 4 w 39"/>
                <a:gd name="T5" fmla="*/ 0 h 30"/>
                <a:gd name="T6" fmla="*/ 0 w 39"/>
                <a:gd name="T7" fmla="*/ 7 h 30"/>
                <a:gd name="T8" fmla="*/ 16 w 39"/>
                <a:gd name="T9" fmla="*/ 15 h 30"/>
                <a:gd name="T10" fmla="*/ 18 w 39"/>
                <a:gd name="T11" fmla="*/ 15 h 30"/>
                <a:gd name="T12" fmla="*/ 16 w 39"/>
                <a:gd name="T13" fmla="*/ 15 h 30"/>
                <a:gd name="T14" fmla="*/ 17 w 39"/>
                <a:gd name="T15" fmla="*/ 15 h 30"/>
                <a:gd name="T16" fmla="*/ 18 w 39"/>
                <a:gd name="T17" fmla="*/ 15 h 30"/>
                <a:gd name="T18" fmla="*/ 18 w 39"/>
                <a:gd name="T19" fmla="*/ 8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36" y="16"/>
                  </a:moveTo>
                  <a:lnTo>
                    <a:pt x="39" y="16"/>
                  </a:lnTo>
                  <a:lnTo>
                    <a:pt x="7" y="0"/>
                  </a:lnTo>
                  <a:lnTo>
                    <a:pt x="0" y="13"/>
                  </a:lnTo>
                  <a:lnTo>
                    <a:pt x="32" y="29"/>
                  </a:lnTo>
                  <a:lnTo>
                    <a:pt x="36" y="29"/>
                  </a:lnTo>
                  <a:lnTo>
                    <a:pt x="32" y="29"/>
                  </a:lnTo>
                  <a:lnTo>
                    <a:pt x="34" y="30"/>
                  </a:lnTo>
                  <a:lnTo>
                    <a:pt x="36" y="29"/>
                  </a:lnTo>
                  <a:lnTo>
                    <a:pt x="36"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4" name="Freeform 399"/>
            <p:cNvSpPr>
              <a:spLocks/>
            </p:cNvSpPr>
            <p:nvPr/>
          </p:nvSpPr>
          <p:spPr bwMode="auto">
            <a:xfrm>
              <a:off x="435" y="3745"/>
              <a:ext cx="37" cy="11"/>
            </a:xfrm>
            <a:custGeom>
              <a:avLst/>
              <a:gdLst>
                <a:gd name="T0" fmla="*/ 37 w 72"/>
                <a:gd name="T1" fmla="*/ 2 h 22"/>
                <a:gd name="T2" fmla="*/ 34 w 72"/>
                <a:gd name="T3" fmla="*/ 1 h 22"/>
                <a:gd name="T4" fmla="*/ 0 w 72"/>
                <a:gd name="T5" fmla="*/ 5 h 22"/>
                <a:gd name="T6" fmla="*/ 0 w 72"/>
                <a:gd name="T7" fmla="*/ 11 h 22"/>
                <a:gd name="T8" fmla="*/ 34 w 72"/>
                <a:gd name="T9" fmla="*/ 7 h 22"/>
                <a:gd name="T10" fmla="*/ 30 w 72"/>
                <a:gd name="T11" fmla="*/ 6 h 22"/>
                <a:gd name="T12" fmla="*/ 37 w 72"/>
                <a:gd name="T13" fmla="*/ 2 h 22"/>
                <a:gd name="T14" fmla="*/ 36 w 72"/>
                <a:gd name="T15" fmla="*/ 0 h 22"/>
                <a:gd name="T16" fmla="*/ 34 w 72"/>
                <a:gd name="T17" fmla="*/ 1 h 22"/>
                <a:gd name="T18" fmla="*/ 37 w 72"/>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22">
                  <a:moveTo>
                    <a:pt x="72" y="4"/>
                  </a:moveTo>
                  <a:lnTo>
                    <a:pt x="66" y="1"/>
                  </a:lnTo>
                  <a:lnTo>
                    <a:pt x="0" y="9"/>
                  </a:lnTo>
                  <a:lnTo>
                    <a:pt x="0" y="22"/>
                  </a:lnTo>
                  <a:lnTo>
                    <a:pt x="66" y="14"/>
                  </a:lnTo>
                  <a:lnTo>
                    <a:pt x="59" y="11"/>
                  </a:lnTo>
                  <a:lnTo>
                    <a:pt x="72" y="4"/>
                  </a:lnTo>
                  <a:lnTo>
                    <a:pt x="70" y="0"/>
                  </a:lnTo>
                  <a:lnTo>
                    <a:pt x="66" y="1"/>
                  </a:lnTo>
                  <a:lnTo>
                    <a:pt x="7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5" name="Rectangle 400"/>
            <p:cNvSpPr>
              <a:spLocks noChangeArrowheads="1"/>
            </p:cNvSpPr>
            <p:nvPr/>
          </p:nvSpPr>
          <p:spPr bwMode="auto">
            <a:xfrm>
              <a:off x="764" y="3878"/>
              <a:ext cx="212" cy="111"/>
            </a:xfrm>
            <a:prstGeom prst="rect">
              <a:avLst/>
            </a:prstGeom>
            <a:solidFill>
              <a:srgbClr val="FFFF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46" name="Freeform 401"/>
            <p:cNvSpPr>
              <a:spLocks/>
            </p:cNvSpPr>
            <p:nvPr/>
          </p:nvSpPr>
          <p:spPr bwMode="auto">
            <a:xfrm>
              <a:off x="764" y="3874"/>
              <a:ext cx="216" cy="8"/>
            </a:xfrm>
            <a:custGeom>
              <a:avLst/>
              <a:gdLst>
                <a:gd name="T0" fmla="*/ 216 w 432"/>
                <a:gd name="T1" fmla="*/ 4 h 15"/>
                <a:gd name="T2" fmla="*/ 213 w 432"/>
                <a:gd name="T3" fmla="*/ 0 h 15"/>
                <a:gd name="T4" fmla="*/ 0 w 432"/>
                <a:gd name="T5" fmla="*/ 0 h 15"/>
                <a:gd name="T6" fmla="*/ 0 w 432"/>
                <a:gd name="T7" fmla="*/ 8 h 15"/>
                <a:gd name="T8" fmla="*/ 213 w 432"/>
                <a:gd name="T9" fmla="*/ 8 h 15"/>
                <a:gd name="T10" fmla="*/ 209 w 432"/>
                <a:gd name="T11" fmla="*/ 4 h 15"/>
                <a:gd name="T12" fmla="*/ 216 w 432"/>
                <a:gd name="T13" fmla="*/ 4 h 15"/>
                <a:gd name="T14" fmla="*/ 216 w 432"/>
                <a:gd name="T15" fmla="*/ 0 h 15"/>
                <a:gd name="T16" fmla="*/ 213 w 432"/>
                <a:gd name="T17" fmla="*/ 0 h 15"/>
                <a:gd name="T18" fmla="*/ 216 w 43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 h="15">
                  <a:moveTo>
                    <a:pt x="432" y="8"/>
                  </a:moveTo>
                  <a:lnTo>
                    <a:pt x="425" y="0"/>
                  </a:lnTo>
                  <a:lnTo>
                    <a:pt x="0" y="0"/>
                  </a:lnTo>
                  <a:lnTo>
                    <a:pt x="0" y="15"/>
                  </a:lnTo>
                  <a:lnTo>
                    <a:pt x="425" y="15"/>
                  </a:lnTo>
                  <a:lnTo>
                    <a:pt x="417" y="8"/>
                  </a:lnTo>
                  <a:lnTo>
                    <a:pt x="432" y="8"/>
                  </a:lnTo>
                  <a:lnTo>
                    <a:pt x="432" y="0"/>
                  </a:lnTo>
                  <a:lnTo>
                    <a:pt x="425" y="0"/>
                  </a:lnTo>
                  <a:lnTo>
                    <a:pt x="43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7" name="Freeform 402"/>
            <p:cNvSpPr>
              <a:spLocks/>
            </p:cNvSpPr>
            <p:nvPr/>
          </p:nvSpPr>
          <p:spPr bwMode="auto">
            <a:xfrm>
              <a:off x="972" y="3878"/>
              <a:ext cx="8" cy="115"/>
            </a:xfrm>
            <a:custGeom>
              <a:avLst/>
              <a:gdLst>
                <a:gd name="T0" fmla="*/ 4 w 15"/>
                <a:gd name="T1" fmla="*/ 115 h 229"/>
                <a:gd name="T2" fmla="*/ 8 w 15"/>
                <a:gd name="T3" fmla="*/ 111 h 229"/>
                <a:gd name="T4" fmla="*/ 8 w 15"/>
                <a:gd name="T5" fmla="*/ 0 h 229"/>
                <a:gd name="T6" fmla="*/ 0 w 15"/>
                <a:gd name="T7" fmla="*/ 0 h 229"/>
                <a:gd name="T8" fmla="*/ 0 w 15"/>
                <a:gd name="T9" fmla="*/ 111 h 229"/>
                <a:gd name="T10" fmla="*/ 4 w 15"/>
                <a:gd name="T11" fmla="*/ 107 h 229"/>
                <a:gd name="T12" fmla="*/ 4 w 15"/>
                <a:gd name="T13" fmla="*/ 115 h 229"/>
                <a:gd name="T14" fmla="*/ 8 w 15"/>
                <a:gd name="T15" fmla="*/ 115 h 229"/>
                <a:gd name="T16" fmla="*/ 8 w 15"/>
                <a:gd name="T17" fmla="*/ 111 h 229"/>
                <a:gd name="T18" fmla="*/ 4 w 15"/>
                <a:gd name="T19" fmla="*/ 115 h 2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29">
                  <a:moveTo>
                    <a:pt x="8" y="229"/>
                  </a:moveTo>
                  <a:lnTo>
                    <a:pt x="15" y="221"/>
                  </a:lnTo>
                  <a:lnTo>
                    <a:pt x="15" y="0"/>
                  </a:lnTo>
                  <a:lnTo>
                    <a:pt x="0" y="0"/>
                  </a:lnTo>
                  <a:lnTo>
                    <a:pt x="0" y="221"/>
                  </a:lnTo>
                  <a:lnTo>
                    <a:pt x="8" y="214"/>
                  </a:lnTo>
                  <a:lnTo>
                    <a:pt x="8" y="229"/>
                  </a:lnTo>
                  <a:lnTo>
                    <a:pt x="15" y="229"/>
                  </a:lnTo>
                  <a:lnTo>
                    <a:pt x="15" y="221"/>
                  </a:lnTo>
                  <a:lnTo>
                    <a:pt x="8"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8" name="Freeform 403"/>
            <p:cNvSpPr>
              <a:spLocks/>
            </p:cNvSpPr>
            <p:nvPr/>
          </p:nvSpPr>
          <p:spPr bwMode="auto">
            <a:xfrm>
              <a:off x="760" y="3985"/>
              <a:ext cx="216" cy="8"/>
            </a:xfrm>
            <a:custGeom>
              <a:avLst/>
              <a:gdLst>
                <a:gd name="T0" fmla="*/ 0 w 432"/>
                <a:gd name="T1" fmla="*/ 4 h 15"/>
                <a:gd name="T2" fmla="*/ 4 w 432"/>
                <a:gd name="T3" fmla="*/ 8 h 15"/>
                <a:gd name="T4" fmla="*/ 216 w 432"/>
                <a:gd name="T5" fmla="*/ 8 h 15"/>
                <a:gd name="T6" fmla="*/ 216 w 432"/>
                <a:gd name="T7" fmla="*/ 0 h 15"/>
                <a:gd name="T8" fmla="*/ 4 w 432"/>
                <a:gd name="T9" fmla="*/ 0 h 15"/>
                <a:gd name="T10" fmla="*/ 8 w 432"/>
                <a:gd name="T11" fmla="*/ 4 h 15"/>
                <a:gd name="T12" fmla="*/ 0 w 432"/>
                <a:gd name="T13" fmla="*/ 4 h 15"/>
                <a:gd name="T14" fmla="*/ 0 w 432"/>
                <a:gd name="T15" fmla="*/ 8 h 15"/>
                <a:gd name="T16" fmla="*/ 4 w 432"/>
                <a:gd name="T17" fmla="*/ 8 h 15"/>
                <a:gd name="T18" fmla="*/ 0 w 432"/>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2" h="15">
                  <a:moveTo>
                    <a:pt x="0" y="7"/>
                  </a:moveTo>
                  <a:lnTo>
                    <a:pt x="7" y="15"/>
                  </a:lnTo>
                  <a:lnTo>
                    <a:pt x="432" y="15"/>
                  </a:lnTo>
                  <a:lnTo>
                    <a:pt x="432"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9" name="Freeform 404"/>
            <p:cNvSpPr>
              <a:spLocks/>
            </p:cNvSpPr>
            <p:nvPr/>
          </p:nvSpPr>
          <p:spPr bwMode="auto">
            <a:xfrm>
              <a:off x="760" y="3874"/>
              <a:ext cx="8" cy="115"/>
            </a:xfrm>
            <a:custGeom>
              <a:avLst/>
              <a:gdLst>
                <a:gd name="T0" fmla="*/ 4 w 15"/>
                <a:gd name="T1" fmla="*/ 0 h 229"/>
                <a:gd name="T2" fmla="*/ 0 w 15"/>
                <a:gd name="T3" fmla="*/ 4 h 229"/>
                <a:gd name="T4" fmla="*/ 0 w 15"/>
                <a:gd name="T5" fmla="*/ 115 h 229"/>
                <a:gd name="T6" fmla="*/ 8 w 15"/>
                <a:gd name="T7" fmla="*/ 115 h 229"/>
                <a:gd name="T8" fmla="*/ 8 w 15"/>
                <a:gd name="T9" fmla="*/ 4 h 229"/>
                <a:gd name="T10" fmla="*/ 4 w 15"/>
                <a:gd name="T11" fmla="*/ 8 h 229"/>
                <a:gd name="T12" fmla="*/ 4 w 15"/>
                <a:gd name="T13" fmla="*/ 0 h 229"/>
                <a:gd name="T14" fmla="*/ 0 w 15"/>
                <a:gd name="T15" fmla="*/ 0 h 229"/>
                <a:gd name="T16" fmla="*/ 0 w 15"/>
                <a:gd name="T17" fmla="*/ 4 h 229"/>
                <a:gd name="T18" fmla="*/ 4 w 15"/>
                <a:gd name="T19" fmla="*/ 0 h 2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29">
                  <a:moveTo>
                    <a:pt x="7" y="0"/>
                  </a:moveTo>
                  <a:lnTo>
                    <a:pt x="0" y="8"/>
                  </a:lnTo>
                  <a:lnTo>
                    <a:pt x="0" y="229"/>
                  </a:lnTo>
                  <a:lnTo>
                    <a:pt x="15" y="229"/>
                  </a:lnTo>
                  <a:lnTo>
                    <a:pt x="15" y="8"/>
                  </a:lnTo>
                  <a:lnTo>
                    <a:pt x="7" y="15"/>
                  </a:lnTo>
                  <a:lnTo>
                    <a:pt x="7" y="0"/>
                  </a:lnTo>
                  <a:lnTo>
                    <a:pt x="0" y="0"/>
                  </a:lnTo>
                  <a:lnTo>
                    <a:pt x="0" y="8"/>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0" name="Freeform 405"/>
            <p:cNvSpPr>
              <a:spLocks/>
            </p:cNvSpPr>
            <p:nvPr/>
          </p:nvSpPr>
          <p:spPr bwMode="auto">
            <a:xfrm>
              <a:off x="756" y="3897"/>
              <a:ext cx="228" cy="8"/>
            </a:xfrm>
            <a:custGeom>
              <a:avLst/>
              <a:gdLst>
                <a:gd name="T0" fmla="*/ 228 w 455"/>
                <a:gd name="T1" fmla="*/ 4 h 15"/>
                <a:gd name="T2" fmla="*/ 224 w 455"/>
                <a:gd name="T3" fmla="*/ 0 h 15"/>
                <a:gd name="T4" fmla="*/ 0 w 455"/>
                <a:gd name="T5" fmla="*/ 0 h 15"/>
                <a:gd name="T6" fmla="*/ 0 w 455"/>
                <a:gd name="T7" fmla="*/ 8 h 15"/>
                <a:gd name="T8" fmla="*/ 224 w 455"/>
                <a:gd name="T9" fmla="*/ 8 h 15"/>
                <a:gd name="T10" fmla="*/ 220 w 455"/>
                <a:gd name="T11" fmla="*/ 4 h 15"/>
                <a:gd name="T12" fmla="*/ 228 w 455"/>
                <a:gd name="T13" fmla="*/ 4 h 15"/>
                <a:gd name="T14" fmla="*/ 228 w 455"/>
                <a:gd name="T15" fmla="*/ 0 h 15"/>
                <a:gd name="T16" fmla="*/ 224 w 455"/>
                <a:gd name="T17" fmla="*/ 0 h 15"/>
                <a:gd name="T18" fmla="*/ 228 w 45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5" h="15">
                  <a:moveTo>
                    <a:pt x="455" y="7"/>
                  </a:moveTo>
                  <a:lnTo>
                    <a:pt x="447" y="0"/>
                  </a:lnTo>
                  <a:lnTo>
                    <a:pt x="0" y="0"/>
                  </a:lnTo>
                  <a:lnTo>
                    <a:pt x="0" y="15"/>
                  </a:lnTo>
                  <a:lnTo>
                    <a:pt x="447" y="15"/>
                  </a:lnTo>
                  <a:lnTo>
                    <a:pt x="440" y="7"/>
                  </a:lnTo>
                  <a:lnTo>
                    <a:pt x="455" y="7"/>
                  </a:lnTo>
                  <a:lnTo>
                    <a:pt x="455" y="0"/>
                  </a:lnTo>
                  <a:lnTo>
                    <a:pt x="447" y="0"/>
                  </a:lnTo>
                  <a:lnTo>
                    <a:pt x="45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1" name="Freeform 406"/>
            <p:cNvSpPr>
              <a:spLocks/>
            </p:cNvSpPr>
            <p:nvPr/>
          </p:nvSpPr>
          <p:spPr bwMode="auto">
            <a:xfrm>
              <a:off x="976" y="3901"/>
              <a:ext cx="8" cy="13"/>
            </a:xfrm>
            <a:custGeom>
              <a:avLst/>
              <a:gdLst>
                <a:gd name="T0" fmla="*/ 4 w 15"/>
                <a:gd name="T1" fmla="*/ 13 h 27"/>
                <a:gd name="T2" fmla="*/ 8 w 15"/>
                <a:gd name="T3" fmla="*/ 9 h 27"/>
                <a:gd name="T4" fmla="*/ 8 w 15"/>
                <a:gd name="T5" fmla="*/ 0 h 27"/>
                <a:gd name="T6" fmla="*/ 0 w 15"/>
                <a:gd name="T7" fmla="*/ 0 h 27"/>
                <a:gd name="T8" fmla="*/ 0 w 15"/>
                <a:gd name="T9" fmla="*/ 9 h 27"/>
                <a:gd name="T10" fmla="*/ 4 w 15"/>
                <a:gd name="T11" fmla="*/ 6 h 27"/>
                <a:gd name="T12" fmla="*/ 4 w 15"/>
                <a:gd name="T13" fmla="*/ 13 h 27"/>
                <a:gd name="T14" fmla="*/ 8 w 15"/>
                <a:gd name="T15" fmla="*/ 13 h 27"/>
                <a:gd name="T16" fmla="*/ 8 w 15"/>
                <a:gd name="T17" fmla="*/ 9 h 27"/>
                <a:gd name="T18" fmla="*/ 4 w 15"/>
                <a:gd name="T19" fmla="*/ 13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7">
                  <a:moveTo>
                    <a:pt x="7" y="27"/>
                  </a:moveTo>
                  <a:lnTo>
                    <a:pt x="15" y="19"/>
                  </a:lnTo>
                  <a:lnTo>
                    <a:pt x="15" y="0"/>
                  </a:lnTo>
                  <a:lnTo>
                    <a:pt x="0" y="0"/>
                  </a:lnTo>
                  <a:lnTo>
                    <a:pt x="0" y="19"/>
                  </a:lnTo>
                  <a:lnTo>
                    <a:pt x="7" y="12"/>
                  </a:lnTo>
                  <a:lnTo>
                    <a:pt x="7" y="27"/>
                  </a:lnTo>
                  <a:lnTo>
                    <a:pt x="15" y="27"/>
                  </a:lnTo>
                  <a:lnTo>
                    <a:pt x="15" y="19"/>
                  </a:lnTo>
                  <a:lnTo>
                    <a:pt x="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2" name="Freeform 407"/>
            <p:cNvSpPr>
              <a:spLocks/>
            </p:cNvSpPr>
            <p:nvPr/>
          </p:nvSpPr>
          <p:spPr bwMode="auto">
            <a:xfrm>
              <a:off x="753" y="3906"/>
              <a:ext cx="227" cy="8"/>
            </a:xfrm>
            <a:custGeom>
              <a:avLst/>
              <a:gdLst>
                <a:gd name="T0" fmla="*/ 0 w 454"/>
                <a:gd name="T1" fmla="*/ 4 h 15"/>
                <a:gd name="T2" fmla="*/ 4 w 454"/>
                <a:gd name="T3" fmla="*/ 8 h 15"/>
                <a:gd name="T4" fmla="*/ 227 w 454"/>
                <a:gd name="T5" fmla="*/ 8 h 15"/>
                <a:gd name="T6" fmla="*/ 227 w 454"/>
                <a:gd name="T7" fmla="*/ 0 h 15"/>
                <a:gd name="T8" fmla="*/ 4 w 454"/>
                <a:gd name="T9" fmla="*/ 0 h 15"/>
                <a:gd name="T10" fmla="*/ 8 w 454"/>
                <a:gd name="T11" fmla="*/ 4 h 15"/>
                <a:gd name="T12" fmla="*/ 0 w 454"/>
                <a:gd name="T13" fmla="*/ 4 h 15"/>
                <a:gd name="T14" fmla="*/ 0 w 454"/>
                <a:gd name="T15" fmla="*/ 8 h 15"/>
                <a:gd name="T16" fmla="*/ 4 w 454"/>
                <a:gd name="T17" fmla="*/ 8 h 15"/>
                <a:gd name="T18" fmla="*/ 0 w 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7"/>
                  </a:moveTo>
                  <a:lnTo>
                    <a:pt x="7" y="15"/>
                  </a:lnTo>
                  <a:lnTo>
                    <a:pt x="454" y="15"/>
                  </a:lnTo>
                  <a:lnTo>
                    <a:pt x="454"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3" name="Freeform 408"/>
            <p:cNvSpPr>
              <a:spLocks/>
            </p:cNvSpPr>
            <p:nvPr/>
          </p:nvSpPr>
          <p:spPr bwMode="auto">
            <a:xfrm>
              <a:off x="753" y="3897"/>
              <a:ext cx="7" cy="13"/>
            </a:xfrm>
            <a:custGeom>
              <a:avLst/>
              <a:gdLst>
                <a:gd name="T0" fmla="*/ 3 w 15"/>
                <a:gd name="T1" fmla="*/ 0 h 26"/>
                <a:gd name="T2" fmla="*/ 0 w 15"/>
                <a:gd name="T3" fmla="*/ 4 h 26"/>
                <a:gd name="T4" fmla="*/ 0 w 15"/>
                <a:gd name="T5" fmla="*/ 13 h 26"/>
                <a:gd name="T6" fmla="*/ 7 w 15"/>
                <a:gd name="T7" fmla="*/ 13 h 26"/>
                <a:gd name="T8" fmla="*/ 7 w 15"/>
                <a:gd name="T9" fmla="*/ 4 h 26"/>
                <a:gd name="T10" fmla="*/ 3 w 15"/>
                <a:gd name="T11" fmla="*/ 8 h 26"/>
                <a:gd name="T12" fmla="*/ 3 w 15"/>
                <a:gd name="T13" fmla="*/ 0 h 26"/>
                <a:gd name="T14" fmla="*/ 0 w 15"/>
                <a:gd name="T15" fmla="*/ 0 h 26"/>
                <a:gd name="T16" fmla="*/ 0 w 15"/>
                <a:gd name="T17" fmla="*/ 4 h 26"/>
                <a:gd name="T18" fmla="*/ 3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0"/>
                  </a:moveTo>
                  <a:lnTo>
                    <a:pt x="0" y="7"/>
                  </a:lnTo>
                  <a:lnTo>
                    <a:pt x="0" y="26"/>
                  </a:lnTo>
                  <a:lnTo>
                    <a:pt x="15" y="26"/>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4" name="Rectangle 409"/>
            <p:cNvSpPr>
              <a:spLocks noChangeArrowheads="1"/>
            </p:cNvSpPr>
            <p:nvPr/>
          </p:nvSpPr>
          <p:spPr bwMode="auto">
            <a:xfrm>
              <a:off x="758" y="3926"/>
              <a:ext cx="223" cy="10"/>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55" name="Freeform 410"/>
            <p:cNvSpPr>
              <a:spLocks/>
            </p:cNvSpPr>
            <p:nvPr/>
          </p:nvSpPr>
          <p:spPr bwMode="auto">
            <a:xfrm>
              <a:off x="758" y="3923"/>
              <a:ext cx="227" cy="7"/>
            </a:xfrm>
            <a:custGeom>
              <a:avLst/>
              <a:gdLst>
                <a:gd name="T0" fmla="*/ 227 w 454"/>
                <a:gd name="T1" fmla="*/ 3 h 15"/>
                <a:gd name="T2" fmla="*/ 223 w 454"/>
                <a:gd name="T3" fmla="*/ 0 h 15"/>
                <a:gd name="T4" fmla="*/ 0 w 454"/>
                <a:gd name="T5" fmla="*/ 0 h 15"/>
                <a:gd name="T6" fmla="*/ 0 w 454"/>
                <a:gd name="T7" fmla="*/ 7 h 15"/>
                <a:gd name="T8" fmla="*/ 223 w 454"/>
                <a:gd name="T9" fmla="*/ 7 h 15"/>
                <a:gd name="T10" fmla="*/ 220 w 454"/>
                <a:gd name="T11" fmla="*/ 3 h 15"/>
                <a:gd name="T12" fmla="*/ 227 w 454"/>
                <a:gd name="T13" fmla="*/ 3 h 15"/>
                <a:gd name="T14" fmla="*/ 227 w 454"/>
                <a:gd name="T15" fmla="*/ 0 h 15"/>
                <a:gd name="T16" fmla="*/ 223 w 454"/>
                <a:gd name="T17" fmla="*/ 0 h 15"/>
                <a:gd name="T18" fmla="*/ 227 w 45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454" y="7"/>
                  </a:moveTo>
                  <a:lnTo>
                    <a:pt x="446" y="0"/>
                  </a:lnTo>
                  <a:lnTo>
                    <a:pt x="0" y="0"/>
                  </a:lnTo>
                  <a:lnTo>
                    <a:pt x="0" y="15"/>
                  </a:lnTo>
                  <a:lnTo>
                    <a:pt x="446" y="15"/>
                  </a:lnTo>
                  <a:lnTo>
                    <a:pt x="439" y="7"/>
                  </a:lnTo>
                  <a:lnTo>
                    <a:pt x="454" y="7"/>
                  </a:lnTo>
                  <a:lnTo>
                    <a:pt x="454" y="0"/>
                  </a:lnTo>
                  <a:lnTo>
                    <a:pt x="446" y="0"/>
                  </a:lnTo>
                  <a:lnTo>
                    <a:pt x="45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6" name="Freeform 411"/>
            <p:cNvSpPr>
              <a:spLocks/>
            </p:cNvSpPr>
            <p:nvPr/>
          </p:nvSpPr>
          <p:spPr bwMode="auto">
            <a:xfrm>
              <a:off x="978" y="3926"/>
              <a:ext cx="7" cy="14"/>
            </a:xfrm>
            <a:custGeom>
              <a:avLst/>
              <a:gdLst>
                <a:gd name="T0" fmla="*/ 3 w 15"/>
                <a:gd name="T1" fmla="*/ 14 h 28"/>
                <a:gd name="T2" fmla="*/ 7 w 15"/>
                <a:gd name="T3" fmla="*/ 10 h 28"/>
                <a:gd name="T4" fmla="*/ 7 w 15"/>
                <a:gd name="T5" fmla="*/ 0 h 28"/>
                <a:gd name="T6" fmla="*/ 0 w 15"/>
                <a:gd name="T7" fmla="*/ 0 h 28"/>
                <a:gd name="T8" fmla="*/ 0 w 15"/>
                <a:gd name="T9" fmla="*/ 10 h 28"/>
                <a:gd name="T10" fmla="*/ 3 w 15"/>
                <a:gd name="T11" fmla="*/ 7 h 28"/>
                <a:gd name="T12" fmla="*/ 3 w 15"/>
                <a:gd name="T13" fmla="*/ 14 h 28"/>
                <a:gd name="T14" fmla="*/ 7 w 15"/>
                <a:gd name="T15" fmla="*/ 14 h 28"/>
                <a:gd name="T16" fmla="*/ 7 w 15"/>
                <a:gd name="T17" fmla="*/ 10 h 28"/>
                <a:gd name="T18" fmla="*/ 3 w 15"/>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8">
                  <a:moveTo>
                    <a:pt x="7" y="28"/>
                  </a:moveTo>
                  <a:lnTo>
                    <a:pt x="15" y="19"/>
                  </a:lnTo>
                  <a:lnTo>
                    <a:pt x="15" y="0"/>
                  </a:lnTo>
                  <a:lnTo>
                    <a:pt x="0" y="0"/>
                  </a:lnTo>
                  <a:lnTo>
                    <a:pt x="0" y="19"/>
                  </a:lnTo>
                  <a:lnTo>
                    <a:pt x="7" y="13"/>
                  </a:lnTo>
                  <a:lnTo>
                    <a:pt x="7" y="28"/>
                  </a:lnTo>
                  <a:lnTo>
                    <a:pt x="15" y="28"/>
                  </a:lnTo>
                  <a:lnTo>
                    <a:pt x="15" y="19"/>
                  </a:lnTo>
                  <a:lnTo>
                    <a:pt x="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7" name="Freeform 412"/>
            <p:cNvSpPr>
              <a:spLocks/>
            </p:cNvSpPr>
            <p:nvPr/>
          </p:nvSpPr>
          <p:spPr bwMode="auto">
            <a:xfrm>
              <a:off x="755" y="3933"/>
              <a:ext cx="226" cy="7"/>
            </a:xfrm>
            <a:custGeom>
              <a:avLst/>
              <a:gdLst>
                <a:gd name="T0" fmla="*/ 0 w 453"/>
                <a:gd name="T1" fmla="*/ 3 h 15"/>
                <a:gd name="T2" fmla="*/ 3 w 453"/>
                <a:gd name="T3" fmla="*/ 7 h 15"/>
                <a:gd name="T4" fmla="*/ 226 w 453"/>
                <a:gd name="T5" fmla="*/ 7 h 15"/>
                <a:gd name="T6" fmla="*/ 226 w 453"/>
                <a:gd name="T7" fmla="*/ 0 h 15"/>
                <a:gd name="T8" fmla="*/ 3 w 453"/>
                <a:gd name="T9" fmla="*/ 0 h 15"/>
                <a:gd name="T10" fmla="*/ 7 w 453"/>
                <a:gd name="T11" fmla="*/ 3 h 15"/>
                <a:gd name="T12" fmla="*/ 0 w 453"/>
                <a:gd name="T13" fmla="*/ 3 h 15"/>
                <a:gd name="T14" fmla="*/ 0 w 453"/>
                <a:gd name="T15" fmla="*/ 7 h 15"/>
                <a:gd name="T16" fmla="*/ 3 w 453"/>
                <a:gd name="T17" fmla="*/ 7 h 15"/>
                <a:gd name="T18" fmla="*/ 0 w 453"/>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 h="15">
                  <a:moveTo>
                    <a:pt x="0" y="6"/>
                  </a:moveTo>
                  <a:lnTo>
                    <a:pt x="7" y="15"/>
                  </a:lnTo>
                  <a:lnTo>
                    <a:pt x="453" y="15"/>
                  </a:lnTo>
                  <a:lnTo>
                    <a:pt x="453" y="0"/>
                  </a:lnTo>
                  <a:lnTo>
                    <a:pt x="7" y="0"/>
                  </a:lnTo>
                  <a:lnTo>
                    <a:pt x="15" y="6"/>
                  </a:lnTo>
                  <a:lnTo>
                    <a:pt x="0" y="6"/>
                  </a:lnTo>
                  <a:lnTo>
                    <a:pt x="0" y="15"/>
                  </a:lnTo>
                  <a:lnTo>
                    <a:pt x="7"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8" name="Freeform 413"/>
            <p:cNvSpPr>
              <a:spLocks/>
            </p:cNvSpPr>
            <p:nvPr/>
          </p:nvSpPr>
          <p:spPr bwMode="auto">
            <a:xfrm>
              <a:off x="755" y="3923"/>
              <a:ext cx="7" cy="13"/>
            </a:xfrm>
            <a:custGeom>
              <a:avLst/>
              <a:gdLst>
                <a:gd name="T0" fmla="*/ 3 w 15"/>
                <a:gd name="T1" fmla="*/ 0 h 26"/>
                <a:gd name="T2" fmla="*/ 0 w 15"/>
                <a:gd name="T3" fmla="*/ 4 h 26"/>
                <a:gd name="T4" fmla="*/ 0 w 15"/>
                <a:gd name="T5" fmla="*/ 13 h 26"/>
                <a:gd name="T6" fmla="*/ 7 w 15"/>
                <a:gd name="T7" fmla="*/ 13 h 26"/>
                <a:gd name="T8" fmla="*/ 7 w 15"/>
                <a:gd name="T9" fmla="*/ 4 h 26"/>
                <a:gd name="T10" fmla="*/ 3 w 15"/>
                <a:gd name="T11" fmla="*/ 8 h 26"/>
                <a:gd name="T12" fmla="*/ 3 w 15"/>
                <a:gd name="T13" fmla="*/ 0 h 26"/>
                <a:gd name="T14" fmla="*/ 0 w 15"/>
                <a:gd name="T15" fmla="*/ 0 h 26"/>
                <a:gd name="T16" fmla="*/ 0 w 15"/>
                <a:gd name="T17" fmla="*/ 4 h 26"/>
                <a:gd name="T18" fmla="*/ 3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0"/>
                  </a:moveTo>
                  <a:lnTo>
                    <a:pt x="0" y="7"/>
                  </a:lnTo>
                  <a:lnTo>
                    <a:pt x="0" y="26"/>
                  </a:lnTo>
                  <a:lnTo>
                    <a:pt x="15" y="26"/>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59" name="Rectangle 414"/>
            <p:cNvSpPr>
              <a:spLocks noChangeArrowheads="1"/>
            </p:cNvSpPr>
            <p:nvPr/>
          </p:nvSpPr>
          <p:spPr bwMode="auto">
            <a:xfrm>
              <a:off x="756" y="3953"/>
              <a:ext cx="224" cy="9"/>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60" name="Freeform 415"/>
            <p:cNvSpPr>
              <a:spLocks/>
            </p:cNvSpPr>
            <p:nvPr/>
          </p:nvSpPr>
          <p:spPr bwMode="auto">
            <a:xfrm>
              <a:off x="756" y="3949"/>
              <a:ext cx="228" cy="8"/>
            </a:xfrm>
            <a:custGeom>
              <a:avLst/>
              <a:gdLst>
                <a:gd name="T0" fmla="*/ 228 w 455"/>
                <a:gd name="T1" fmla="*/ 4 h 15"/>
                <a:gd name="T2" fmla="*/ 224 w 455"/>
                <a:gd name="T3" fmla="*/ 0 h 15"/>
                <a:gd name="T4" fmla="*/ 0 w 455"/>
                <a:gd name="T5" fmla="*/ 0 h 15"/>
                <a:gd name="T6" fmla="*/ 0 w 455"/>
                <a:gd name="T7" fmla="*/ 8 h 15"/>
                <a:gd name="T8" fmla="*/ 224 w 455"/>
                <a:gd name="T9" fmla="*/ 8 h 15"/>
                <a:gd name="T10" fmla="*/ 220 w 455"/>
                <a:gd name="T11" fmla="*/ 4 h 15"/>
                <a:gd name="T12" fmla="*/ 228 w 455"/>
                <a:gd name="T13" fmla="*/ 4 h 15"/>
                <a:gd name="T14" fmla="*/ 228 w 455"/>
                <a:gd name="T15" fmla="*/ 0 h 15"/>
                <a:gd name="T16" fmla="*/ 224 w 455"/>
                <a:gd name="T17" fmla="*/ 0 h 15"/>
                <a:gd name="T18" fmla="*/ 228 w 455"/>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5" h="15">
                  <a:moveTo>
                    <a:pt x="455" y="7"/>
                  </a:moveTo>
                  <a:lnTo>
                    <a:pt x="447" y="0"/>
                  </a:lnTo>
                  <a:lnTo>
                    <a:pt x="0" y="0"/>
                  </a:lnTo>
                  <a:lnTo>
                    <a:pt x="0" y="15"/>
                  </a:lnTo>
                  <a:lnTo>
                    <a:pt x="447" y="15"/>
                  </a:lnTo>
                  <a:lnTo>
                    <a:pt x="440" y="7"/>
                  </a:lnTo>
                  <a:lnTo>
                    <a:pt x="455" y="7"/>
                  </a:lnTo>
                  <a:lnTo>
                    <a:pt x="455" y="0"/>
                  </a:lnTo>
                  <a:lnTo>
                    <a:pt x="447" y="0"/>
                  </a:lnTo>
                  <a:lnTo>
                    <a:pt x="45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1" name="Freeform 416"/>
            <p:cNvSpPr>
              <a:spLocks/>
            </p:cNvSpPr>
            <p:nvPr/>
          </p:nvSpPr>
          <p:spPr bwMode="auto">
            <a:xfrm>
              <a:off x="976" y="3953"/>
              <a:ext cx="8" cy="13"/>
            </a:xfrm>
            <a:custGeom>
              <a:avLst/>
              <a:gdLst>
                <a:gd name="T0" fmla="*/ 4 w 15"/>
                <a:gd name="T1" fmla="*/ 13 h 26"/>
                <a:gd name="T2" fmla="*/ 8 w 15"/>
                <a:gd name="T3" fmla="*/ 9 h 26"/>
                <a:gd name="T4" fmla="*/ 8 w 15"/>
                <a:gd name="T5" fmla="*/ 0 h 26"/>
                <a:gd name="T6" fmla="*/ 0 w 15"/>
                <a:gd name="T7" fmla="*/ 0 h 26"/>
                <a:gd name="T8" fmla="*/ 0 w 15"/>
                <a:gd name="T9" fmla="*/ 9 h 26"/>
                <a:gd name="T10" fmla="*/ 4 w 15"/>
                <a:gd name="T11" fmla="*/ 6 h 26"/>
                <a:gd name="T12" fmla="*/ 4 w 15"/>
                <a:gd name="T13" fmla="*/ 13 h 26"/>
                <a:gd name="T14" fmla="*/ 8 w 15"/>
                <a:gd name="T15" fmla="*/ 13 h 26"/>
                <a:gd name="T16" fmla="*/ 8 w 15"/>
                <a:gd name="T17" fmla="*/ 9 h 26"/>
                <a:gd name="T18" fmla="*/ 4 w 15"/>
                <a:gd name="T19" fmla="*/ 1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7" y="26"/>
                  </a:moveTo>
                  <a:lnTo>
                    <a:pt x="15" y="18"/>
                  </a:lnTo>
                  <a:lnTo>
                    <a:pt x="15" y="0"/>
                  </a:lnTo>
                  <a:lnTo>
                    <a:pt x="0" y="0"/>
                  </a:lnTo>
                  <a:lnTo>
                    <a:pt x="0" y="18"/>
                  </a:lnTo>
                  <a:lnTo>
                    <a:pt x="7" y="11"/>
                  </a:lnTo>
                  <a:lnTo>
                    <a:pt x="7" y="26"/>
                  </a:lnTo>
                  <a:lnTo>
                    <a:pt x="15" y="26"/>
                  </a:lnTo>
                  <a:lnTo>
                    <a:pt x="15" y="18"/>
                  </a:lnTo>
                  <a:lnTo>
                    <a:pt x="7"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2" name="Freeform 417"/>
            <p:cNvSpPr>
              <a:spLocks/>
            </p:cNvSpPr>
            <p:nvPr/>
          </p:nvSpPr>
          <p:spPr bwMode="auto">
            <a:xfrm>
              <a:off x="753" y="3959"/>
              <a:ext cx="227" cy="7"/>
            </a:xfrm>
            <a:custGeom>
              <a:avLst/>
              <a:gdLst>
                <a:gd name="T0" fmla="*/ 0 w 454"/>
                <a:gd name="T1" fmla="*/ 3 h 15"/>
                <a:gd name="T2" fmla="*/ 4 w 454"/>
                <a:gd name="T3" fmla="*/ 7 h 15"/>
                <a:gd name="T4" fmla="*/ 227 w 454"/>
                <a:gd name="T5" fmla="*/ 7 h 15"/>
                <a:gd name="T6" fmla="*/ 227 w 454"/>
                <a:gd name="T7" fmla="*/ 0 h 15"/>
                <a:gd name="T8" fmla="*/ 4 w 454"/>
                <a:gd name="T9" fmla="*/ 0 h 15"/>
                <a:gd name="T10" fmla="*/ 8 w 454"/>
                <a:gd name="T11" fmla="*/ 3 h 15"/>
                <a:gd name="T12" fmla="*/ 0 w 454"/>
                <a:gd name="T13" fmla="*/ 3 h 15"/>
                <a:gd name="T14" fmla="*/ 0 w 454"/>
                <a:gd name="T15" fmla="*/ 7 h 15"/>
                <a:gd name="T16" fmla="*/ 4 w 454"/>
                <a:gd name="T17" fmla="*/ 7 h 15"/>
                <a:gd name="T18" fmla="*/ 0 w 454"/>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7"/>
                  </a:moveTo>
                  <a:lnTo>
                    <a:pt x="7" y="15"/>
                  </a:lnTo>
                  <a:lnTo>
                    <a:pt x="454" y="15"/>
                  </a:lnTo>
                  <a:lnTo>
                    <a:pt x="454" y="0"/>
                  </a:lnTo>
                  <a:lnTo>
                    <a:pt x="7" y="0"/>
                  </a:lnTo>
                  <a:lnTo>
                    <a:pt x="15" y="7"/>
                  </a:lnTo>
                  <a:lnTo>
                    <a:pt x="0" y="7"/>
                  </a:lnTo>
                  <a:lnTo>
                    <a:pt x="0" y="15"/>
                  </a:lnTo>
                  <a:lnTo>
                    <a:pt x="7" y="15"/>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3" name="Freeform 418"/>
            <p:cNvSpPr>
              <a:spLocks/>
            </p:cNvSpPr>
            <p:nvPr/>
          </p:nvSpPr>
          <p:spPr bwMode="auto">
            <a:xfrm>
              <a:off x="753" y="3949"/>
              <a:ext cx="7" cy="13"/>
            </a:xfrm>
            <a:custGeom>
              <a:avLst/>
              <a:gdLst>
                <a:gd name="T0" fmla="*/ 3 w 15"/>
                <a:gd name="T1" fmla="*/ 0 h 25"/>
                <a:gd name="T2" fmla="*/ 0 w 15"/>
                <a:gd name="T3" fmla="*/ 4 h 25"/>
                <a:gd name="T4" fmla="*/ 0 w 15"/>
                <a:gd name="T5" fmla="*/ 13 h 25"/>
                <a:gd name="T6" fmla="*/ 7 w 15"/>
                <a:gd name="T7" fmla="*/ 13 h 25"/>
                <a:gd name="T8" fmla="*/ 7 w 15"/>
                <a:gd name="T9" fmla="*/ 4 h 25"/>
                <a:gd name="T10" fmla="*/ 3 w 15"/>
                <a:gd name="T11" fmla="*/ 8 h 25"/>
                <a:gd name="T12" fmla="*/ 3 w 15"/>
                <a:gd name="T13" fmla="*/ 0 h 25"/>
                <a:gd name="T14" fmla="*/ 0 w 15"/>
                <a:gd name="T15" fmla="*/ 0 h 25"/>
                <a:gd name="T16" fmla="*/ 0 w 15"/>
                <a:gd name="T17" fmla="*/ 4 h 25"/>
                <a:gd name="T18" fmla="*/ 3 w 1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7" y="0"/>
                  </a:moveTo>
                  <a:lnTo>
                    <a:pt x="0" y="7"/>
                  </a:lnTo>
                  <a:lnTo>
                    <a:pt x="0" y="25"/>
                  </a:lnTo>
                  <a:lnTo>
                    <a:pt x="15" y="25"/>
                  </a:lnTo>
                  <a:lnTo>
                    <a:pt x="15" y="7"/>
                  </a:lnTo>
                  <a:lnTo>
                    <a:pt x="7" y="15"/>
                  </a:lnTo>
                  <a:lnTo>
                    <a:pt x="7" y="0"/>
                  </a:lnTo>
                  <a:lnTo>
                    <a:pt x="0" y="0"/>
                  </a:lnTo>
                  <a:lnTo>
                    <a:pt x="0" y="7"/>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4" name="Rectangle 419"/>
            <p:cNvSpPr>
              <a:spLocks noChangeArrowheads="1"/>
            </p:cNvSpPr>
            <p:nvPr/>
          </p:nvSpPr>
          <p:spPr bwMode="auto">
            <a:xfrm>
              <a:off x="755" y="3876"/>
              <a:ext cx="223" cy="10"/>
            </a:xfrm>
            <a:prstGeom prst="rect">
              <a:avLst/>
            </a:prstGeom>
            <a:solidFill>
              <a:srgbClr val="D1A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565" name="Freeform 420"/>
            <p:cNvSpPr>
              <a:spLocks/>
            </p:cNvSpPr>
            <p:nvPr/>
          </p:nvSpPr>
          <p:spPr bwMode="auto">
            <a:xfrm>
              <a:off x="755" y="3872"/>
              <a:ext cx="226" cy="8"/>
            </a:xfrm>
            <a:custGeom>
              <a:avLst/>
              <a:gdLst>
                <a:gd name="T0" fmla="*/ 226 w 453"/>
                <a:gd name="T1" fmla="*/ 4 h 15"/>
                <a:gd name="T2" fmla="*/ 223 w 453"/>
                <a:gd name="T3" fmla="*/ 0 h 15"/>
                <a:gd name="T4" fmla="*/ 0 w 453"/>
                <a:gd name="T5" fmla="*/ 0 h 15"/>
                <a:gd name="T6" fmla="*/ 0 w 453"/>
                <a:gd name="T7" fmla="*/ 8 h 15"/>
                <a:gd name="T8" fmla="*/ 223 w 453"/>
                <a:gd name="T9" fmla="*/ 8 h 15"/>
                <a:gd name="T10" fmla="*/ 219 w 453"/>
                <a:gd name="T11" fmla="*/ 4 h 15"/>
                <a:gd name="T12" fmla="*/ 226 w 453"/>
                <a:gd name="T13" fmla="*/ 4 h 15"/>
                <a:gd name="T14" fmla="*/ 226 w 453"/>
                <a:gd name="T15" fmla="*/ 0 h 15"/>
                <a:gd name="T16" fmla="*/ 223 w 453"/>
                <a:gd name="T17" fmla="*/ 0 h 15"/>
                <a:gd name="T18" fmla="*/ 226 w 453"/>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 h="15">
                  <a:moveTo>
                    <a:pt x="453" y="8"/>
                  </a:moveTo>
                  <a:lnTo>
                    <a:pt x="446" y="0"/>
                  </a:lnTo>
                  <a:lnTo>
                    <a:pt x="0" y="0"/>
                  </a:lnTo>
                  <a:lnTo>
                    <a:pt x="0" y="15"/>
                  </a:lnTo>
                  <a:lnTo>
                    <a:pt x="446" y="15"/>
                  </a:lnTo>
                  <a:lnTo>
                    <a:pt x="438" y="8"/>
                  </a:lnTo>
                  <a:lnTo>
                    <a:pt x="453" y="8"/>
                  </a:lnTo>
                  <a:lnTo>
                    <a:pt x="453" y="0"/>
                  </a:lnTo>
                  <a:lnTo>
                    <a:pt x="446" y="0"/>
                  </a:lnTo>
                  <a:lnTo>
                    <a:pt x="45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6" name="Freeform 421"/>
            <p:cNvSpPr>
              <a:spLocks/>
            </p:cNvSpPr>
            <p:nvPr/>
          </p:nvSpPr>
          <p:spPr bwMode="auto">
            <a:xfrm>
              <a:off x="974" y="3876"/>
              <a:ext cx="7" cy="13"/>
            </a:xfrm>
            <a:custGeom>
              <a:avLst/>
              <a:gdLst>
                <a:gd name="T0" fmla="*/ 4 w 15"/>
                <a:gd name="T1" fmla="*/ 13 h 25"/>
                <a:gd name="T2" fmla="*/ 7 w 15"/>
                <a:gd name="T3" fmla="*/ 9 h 25"/>
                <a:gd name="T4" fmla="*/ 7 w 15"/>
                <a:gd name="T5" fmla="*/ 0 h 25"/>
                <a:gd name="T6" fmla="*/ 0 w 15"/>
                <a:gd name="T7" fmla="*/ 0 h 25"/>
                <a:gd name="T8" fmla="*/ 0 w 15"/>
                <a:gd name="T9" fmla="*/ 9 h 25"/>
                <a:gd name="T10" fmla="*/ 4 w 15"/>
                <a:gd name="T11" fmla="*/ 5 h 25"/>
                <a:gd name="T12" fmla="*/ 4 w 15"/>
                <a:gd name="T13" fmla="*/ 13 h 25"/>
                <a:gd name="T14" fmla="*/ 7 w 15"/>
                <a:gd name="T15" fmla="*/ 13 h 25"/>
                <a:gd name="T16" fmla="*/ 7 w 15"/>
                <a:gd name="T17" fmla="*/ 9 h 25"/>
                <a:gd name="T18" fmla="*/ 4 w 15"/>
                <a:gd name="T19" fmla="*/ 1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5">
                  <a:moveTo>
                    <a:pt x="8" y="25"/>
                  </a:moveTo>
                  <a:lnTo>
                    <a:pt x="15" y="18"/>
                  </a:lnTo>
                  <a:lnTo>
                    <a:pt x="15" y="0"/>
                  </a:lnTo>
                  <a:lnTo>
                    <a:pt x="0" y="0"/>
                  </a:lnTo>
                  <a:lnTo>
                    <a:pt x="0" y="18"/>
                  </a:lnTo>
                  <a:lnTo>
                    <a:pt x="8" y="10"/>
                  </a:lnTo>
                  <a:lnTo>
                    <a:pt x="8" y="25"/>
                  </a:lnTo>
                  <a:lnTo>
                    <a:pt x="15" y="25"/>
                  </a:lnTo>
                  <a:lnTo>
                    <a:pt x="15" y="18"/>
                  </a:lnTo>
                  <a:lnTo>
                    <a:pt x="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7" name="Freeform 422"/>
            <p:cNvSpPr>
              <a:spLocks/>
            </p:cNvSpPr>
            <p:nvPr/>
          </p:nvSpPr>
          <p:spPr bwMode="auto">
            <a:xfrm>
              <a:off x="751" y="3882"/>
              <a:ext cx="227" cy="7"/>
            </a:xfrm>
            <a:custGeom>
              <a:avLst/>
              <a:gdLst>
                <a:gd name="T0" fmla="*/ 0 w 454"/>
                <a:gd name="T1" fmla="*/ 4 h 15"/>
                <a:gd name="T2" fmla="*/ 4 w 454"/>
                <a:gd name="T3" fmla="*/ 7 h 15"/>
                <a:gd name="T4" fmla="*/ 227 w 454"/>
                <a:gd name="T5" fmla="*/ 7 h 15"/>
                <a:gd name="T6" fmla="*/ 227 w 454"/>
                <a:gd name="T7" fmla="*/ 0 h 15"/>
                <a:gd name="T8" fmla="*/ 4 w 454"/>
                <a:gd name="T9" fmla="*/ 0 h 15"/>
                <a:gd name="T10" fmla="*/ 8 w 454"/>
                <a:gd name="T11" fmla="*/ 4 h 15"/>
                <a:gd name="T12" fmla="*/ 0 w 454"/>
                <a:gd name="T13" fmla="*/ 4 h 15"/>
                <a:gd name="T14" fmla="*/ 0 w 454"/>
                <a:gd name="T15" fmla="*/ 7 h 15"/>
                <a:gd name="T16" fmla="*/ 4 w 454"/>
                <a:gd name="T17" fmla="*/ 7 h 15"/>
                <a:gd name="T18" fmla="*/ 0 w 454"/>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4" h="15">
                  <a:moveTo>
                    <a:pt x="0" y="8"/>
                  </a:moveTo>
                  <a:lnTo>
                    <a:pt x="8" y="15"/>
                  </a:lnTo>
                  <a:lnTo>
                    <a:pt x="454" y="15"/>
                  </a:lnTo>
                  <a:lnTo>
                    <a:pt x="454" y="0"/>
                  </a:lnTo>
                  <a:lnTo>
                    <a:pt x="8" y="0"/>
                  </a:lnTo>
                  <a:lnTo>
                    <a:pt x="15" y="8"/>
                  </a:lnTo>
                  <a:lnTo>
                    <a:pt x="0" y="8"/>
                  </a:lnTo>
                  <a:lnTo>
                    <a:pt x="0" y="15"/>
                  </a:lnTo>
                  <a:lnTo>
                    <a:pt x="8" y="1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8" name="Freeform 423"/>
            <p:cNvSpPr>
              <a:spLocks/>
            </p:cNvSpPr>
            <p:nvPr/>
          </p:nvSpPr>
          <p:spPr bwMode="auto">
            <a:xfrm>
              <a:off x="751" y="3872"/>
              <a:ext cx="7" cy="14"/>
            </a:xfrm>
            <a:custGeom>
              <a:avLst/>
              <a:gdLst>
                <a:gd name="T0" fmla="*/ 4 w 15"/>
                <a:gd name="T1" fmla="*/ 0 h 26"/>
                <a:gd name="T2" fmla="*/ 0 w 15"/>
                <a:gd name="T3" fmla="*/ 4 h 26"/>
                <a:gd name="T4" fmla="*/ 0 w 15"/>
                <a:gd name="T5" fmla="*/ 14 h 26"/>
                <a:gd name="T6" fmla="*/ 7 w 15"/>
                <a:gd name="T7" fmla="*/ 14 h 26"/>
                <a:gd name="T8" fmla="*/ 7 w 15"/>
                <a:gd name="T9" fmla="*/ 4 h 26"/>
                <a:gd name="T10" fmla="*/ 4 w 15"/>
                <a:gd name="T11" fmla="*/ 8 h 26"/>
                <a:gd name="T12" fmla="*/ 4 w 15"/>
                <a:gd name="T13" fmla="*/ 0 h 26"/>
                <a:gd name="T14" fmla="*/ 0 w 15"/>
                <a:gd name="T15" fmla="*/ 0 h 26"/>
                <a:gd name="T16" fmla="*/ 0 w 15"/>
                <a:gd name="T17" fmla="*/ 4 h 26"/>
                <a:gd name="T18" fmla="*/ 4 w 15"/>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26">
                  <a:moveTo>
                    <a:pt x="8" y="0"/>
                  </a:moveTo>
                  <a:lnTo>
                    <a:pt x="0" y="8"/>
                  </a:lnTo>
                  <a:lnTo>
                    <a:pt x="0" y="26"/>
                  </a:lnTo>
                  <a:lnTo>
                    <a:pt x="15" y="26"/>
                  </a:lnTo>
                  <a:lnTo>
                    <a:pt x="15" y="8"/>
                  </a:lnTo>
                  <a:lnTo>
                    <a:pt x="8" y="15"/>
                  </a:lnTo>
                  <a:lnTo>
                    <a:pt x="8" y="0"/>
                  </a:lnTo>
                  <a:lnTo>
                    <a:pt x="0" y="0"/>
                  </a:lnTo>
                  <a:lnTo>
                    <a:pt x="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69" name="Freeform 424"/>
            <p:cNvSpPr>
              <a:spLocks/>
            </p:cNvSpPr>
            <p:nvPr/>
          </p:nvSpPr>
          <p:spPr bwMode="auto">
            <a:xfrm>
              <a:off x="749" y="3989"/>
              <a:ext cx="244" cy="75"/>
            </a:xfrm>
            <a:custGeom>
              <a:avLst/>
              <a:gdLst>
                <a:gd name="T0" fmla="*/ 15 w 488"/>
                <a:gd name="T1" fmla="*/ 0 h 151"/>
                <a:gd name="T2" fmla="*/ 229 w 488"/>
                <a:gd name="T3" fmla="*/ 0 h 151"/>
                <a:gd name="T4" fmla="*/ 244 w 488"/>
                <a:gd name="T5" fmla="*/ 75 h 151"/>
                <a:gd name="T6" fmla="*/ 0 w 488"/>
                <a:gd name="T7" fmla="*/ 75 h 151"/>
                <a:gd name="T8" fmla="*/ 15 w 488"/>
                <a:gd name="T9" fmla="*/ 0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8" h="151">
                  <a:moveTo>
                    <a:pt x="29" y="0"/>
                  </a:moveTo>
                  <a:lnTo>
                    <a:pt x="458" y="0"/>
                  </a:lnTo>
                  <a:lnTo>
                    <a:pt x="488" y="151"/>
                  </a:lnTo>
                  <a:lnTo>
                    <a:pt x="0" y="151"/>
                  </a:lnTo>
                  <a:lnTo>
                    <a:pt x="29" y="0"/>
                  </a:lnTo>
                  <a:close/>
                </a:path>
              </a:pathLst>
            </a:custGeom>
            <a:solidFill>
              <a:srgbClr val="D1A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0" name="Freeform 425"/>
            <p:cNvSpPr>
              <a:spLocks/>
            </p:cNvSpPr>
            <p:nvPr/>
          </p:nvSpPr>
          <p:spPr bwMode="auto">
            <a:xfrm>
              <a:off x="764" y="3985"/>
              <a:ext cx="217" cy="8"/>
            </a:xfrm>
            <a:custGeom>
              <a:avLst/>
              <a:gdLst>
                <a:gd name="T0" fmla="*/ 217 w 435"/>
                <a:gd name="T1" fmla="*/ 3 h 15"/>
                <a:gd name="T2" fmla="*/ 214 w 435"/>
                <a:gd name="T3" fmla="*/ 0 h 15"/>
                <a:gd name="T4" fmla="*/ 0 w 435"/>
                <a:gd name="T5" fmla="*/ 0 h 15"/>
                <a:gd name="T6" fmla="*/ 0 w 435"/>
                <a:gd name="T7" fmla="*/ 8 h 15"/>
                <a:gd name="T8" fmla="*/ 214 w 435"/>
                <a:gd name="T9" fmla="*/ 8 h 15"/>
                <a:gd name="T10" fmla="*/ 211 w 435"/>
                <a:gd name="T11" fmla="*/ 4 h 15"/>
                <a:gd name="T12" fmla="*/ 217 w 435"/>
                <a:gd name="T13" fmla="*/ 3 h 15"/>
                <a:gd name="T14" fmla="*/ 216 w 435"/>
                <a:gd name="T15" fmla="*/ 0 h 15"/>
                <a:gd name="T16" fmla="*/ 214 w 435"/>
                <a:gd name="T17" fmla="*/ 0 h 15"/>
                <a:gd name="T18" fmla="*/ 217 w 435"/>
                <a:gd name="T19" fmla="*/ 3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5" h="15">
                  <a:moveTo>
                    <a:pt x="435" y="6"/>
                  </a:moveTo>
                  <a:lnTo>
                    <a:pt x="429" y="0"/>
                  </a:lnTo>
                  <a:lnTo>
                    <a:pt x="0" y="0"/>
                  </a:lnTo>
                  <a:lnTo>
                    <a:pt x="0" y="15"/>
                  </a:lnTo>
                  <a:lnTo>
                    <a:pt x="429" y="15"/>
                  </a:lnTo>
                  <a:lnTo>
                    <a:pt x="422" y="8"/>
                  </a:lnTo>
                  <a:lnTo>
                    <a:pt x="435" y="6"/>
                  </a:lnTo>
                  <a:lnTo>
                    <a:pt x="433" y="0"/>
                  </a:lnTo>
                  <a:lnTo>
                    <a:pt x="429" y="0"/>
                  </a:lnTo>
                  <a:lnTo>
                    <a:pt x="43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1" name="Freeform 426"/>
            <p:cNvSpPr>
              <a:spLocks/>
            </p:cNvSpPr>
            <p:nvPr/>
          </p:nvSpPr>
          <p:spPr bwMode="auto">
            <a:xfrm>
              <a:off x="974" y="3988"/>
              <a:ext cx="23" cy="80"/>
            </a:xfrm>
            <a:custGeom>
              <a:avLst/>
              <a:gdLst>
                <a:gd name="T0" fmla="*/ 19 w 45"/>
                <a:gd name="T1" fmla="*/ 80 h 159"/>
                <a:gd name="T2" fmla="*/ 22 w 45"/>
                <a:gd name="T3" fmla="*/ 76 h 159"/>
                <a:gd name="T4" fmla="*/ 7 w 45"/>
                <a:gd name="T5" fmla="*/ 0 h 159"/>
                <a:gd name="T6" fmla="*/ 0 w 45"/>
                <a:gd name="T7" fmla="*/ 1 h 159"/>
                <a:gd name="T8" fmla="*/ 15 w 45"/>
                <a:gd name="T9" fmla="*/ 77 h 159"/>
                <a:gd name="T10" fmla="*/ 19 w 45"/>
                <a:gd name="T11" fmla="*/ 72 h 159"/>
                <a:gd name="T12" fmla="*/ 19 w 45"/>
                <a:gd name="T13" fmla="*/ 80 h 159"/>
                <a:gd name="T14" fmla="*/ 23 w 45"/>
                <a:gd name="T15" fmla="*/ 80 h 159"/>
                <a:gd name="T16" fmla="*/ 22 w 45"/>
                <a:gd name="T17" fmla="*/ 76 h 159"/>
                <a:gd name="T18" fmla="*/ 19 w 45"/>
                <a:gd name="T19" fmla="*/ 8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159">
                  <a:moveTo>
                    <a:pt x="37" y="159"/>
                  </a:moveTo>
                  <a:lnTo>
                    <a:pt x="44" y="151"/>
                  </a:lnTo>
                  <a:lnTo>
                    <a:pt x="13" y="0"/>
                  </a:lnTo>
                  <a:lnTo>
                    <a:pt x="0" y="2"/>
                  </a:lnTo>
                  <a:lnTo>
                    <a:pt x="30" y="153"/>
                  </a:lnTo>
                  <a:lnTo>
                    <a:pt x="37" y="144"/>
                  </a:lnTo>
                  <a:lnTo>
                    <a:pt x="37" y="159"/>
                  </a:lnTo>
                  <a:lnTo>
                    <a:pt x="45" y="159"/>
                  </a:lnTo>
                  <a:lnTo>
                    <a:pt x="44" y="151"/>
                  </a:lnTo>
                  <a:lnTo>
                    <a:pt x="37"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2" name="Freeform 427"/>
            <p:cNvSpPr>
              <a:spLocks/>
            </p:cNvSpPr>
            <p:nvPr/>
          </p:nvSpPr>
          <p:spPr bwMode="auto">
            <a:xfrm>
              <a:off x="745" y="4060"/>
              <a:ext cx="248" cy="8"/>
            </a:xfrm>
            <a:custGeom>
              <a:avLst/>
              <a:gdLst>
                <a:gd name="T0" fmla="*/ 1 w 496"/>
                <a:gd name="T1" fmla="*/ 4 h 15"/>
                <a:gd name="T2" fmla="*/ 4 w 496"/>
                <a:gd name="T3" fmla="*/ 8 h 15"/>
                <a:gd name="T4" fmla="*/ 248 w 496"/>
                <a:gd name="T5" fmla="*/ 8 h 15"/>
                <a:gd name="T6" fmla="*/ 248 w 496"/>
                <a:gd name="T7" fmla="*/ 0 h 15"/>
                <a:gd name="T8" fmla="*/ 4 w 496"/>
                <a:gd name="T9" fmla="*/ 0 h 15"/>
                <a:gd name="T10" fmla="*/ 8 w 496"/>
                <a:gd name="T11" fmla="*/ 5 h 15"/>
                <a:gd name="T12" fmla="*/ 1 w 496"/>
                <a:gd name="T13" fmla="*/ 4 h 15"/>
                <a:gd name="T14" fmla="*/ 0 w 496"/>
                <a:gd name="T15" fmla="*/ 8 h 15"/>
                <a:gd name="T16" fmla="*/ 4 w 496"/>
                <a:gd name="T17" fmla="*/ 8 h 15"/>
                <a:gd name="T18" fmla="*/ 1 w 496"/>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6" h="15">
                  <a:moveTo>
                    <a:pt x="2" y="7"/>
                  </a:moveTo>
                  <a:lnTo>
                    <a:pt x="8" y="15"/>
                  </a:lnTo>
                  <a:lnTo>
                    <a:pt x="496" y="15"/>
                  </a:lnTo>
                  <a:lnTo>
                    <a:pt x="496" y="0"/>
                  </a:lnTo>
                  <a:lnTo>
                    <a:pt x="8" y="0"/>
                  </a:lnTo>
                  <a:lnTo>
                    <a:pt x="15" y="9"/>
                  </a:lnTo>
                  <a:lnTo>
                    <a:pt x="2" y="7"/>
                  </a:lnTo>
                  <a:lnTo>
                    <a:pt x="0" y="15"/>
                  </a:lnTo>
                  <a:lnTo>
                    <a:pt x="8" y="15"/>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3" name="Freeform 428"/>
            <p:cNvSpPr>
              <a:spLocks/>
            </p:cNvSpPr>
            <p:nvPr/>
          </p:nvSpPr>
          <p:spPr bwMode="auto">
            <a:xfrm>
              <a:off x="746" y="3985"/>
              <a:ext cx="21" cy="80"/>
            </a:xfrm>
            <a:custGeom>
              <a:avLst/>
              <a:gdLst>
                <a:gd name="T0" fmla="*/ 18 w 42"/>
                <a:gd name="T1" fmla="*/ 0 h 159"/>
                <a:gd name="T2" fmla="*/ 15 w 42"/>
                <a:gd name="T3" fmla="*/ 3 h 159"/>
                <a:gd name="T4" fmla="*/ 0 w 42"/>
                <a:gd name="T5" fmla="*/ 79 h 159"/>
                <a:gd name="T6" fmla="*/ 7 w 42"/>
                <a:gd name="T7" fmla="*/ 80 h 159"/>
                <a:gd name="T8" fmla="*/ 21 w 42"/>
                <a:gd name="T9" fmla="*/ 4 h 159"/>
                <a:gd name="T10" fmla="*/ 18 w 42"/>
                <a:gd name="T11" fmla="*/ 8 h 159"/>
                <a:gd name="T12" fmla="*/ 18 w 42"/>
                <a:gd name="T13" fmla="*/ 0 h 159"/>
                <a:gd name="T14" fmla="*/ 16 w 42"/>
                <a:gd name="T15" fmla="*/ 0 h 159"/>
                <a:gd name="T16" fmla="*/ 15 w 42"/>
                <a:gd name="T17" fmla="*/ 3 h 159"/>
                <a:gd name="T18" fmla="*/ 18 w 42"/>
                <a:gd name="T19" fmla="*/ 0 h 1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59">
                  <a:moveTo>
                    <a:pt x="35" y="0"/>
                  </a:moveTo>
                  <a:lnTo>
                    <a:pt x="29" y="6"/>
                  </a:lnTo>
                  <a:lnTo>
                    <a:pt x="0" y="157"/>
                  </a:lnTo>
                  <a:lnTo>
                    <a:pt x="13" y="159"/>
                  </a:lnTo>
                  <a:lnTo>
                    <a:pt x="42" y="8"/>
                  </a:lnTo>
                  <a:lnTo>
                    <a:pt x="35" y="15"/>
                  </a:lnTo>
                  <a:lnTo>
                    <a:pt x="35" y="0"/>
                  </a:lnTo>
                  <a:lnTo>
                    <a:pt x="31" y="0"/>
                  </a:lnTo>
                  <a:lnTo>
                    <a:pt x="29" y="6"/>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4" name="Freeform 429"/>
            <p:cNvSpPr>
              <a:spLocks/>
            </p:cNvSpPr>
            <p:nvPr/>
          </p:nvSpPr>
          <p:spPr bwMode="auto">
            <a:xfrm>
              <a:off x="799" y="3736"/>
              <a:ext cx="21" cy="20"/>
            </a:xfrm>
            <a:custGeom>
              <a:avLst/>
              <a:gdLst>
                <a:gd name="T0" fmla="*/ 0 w 41"/>
                <a:gd name="T1" fmla="*/ 10 h 40"/>
                <a:gd name="T2" fmla="*/ 1 w 41"/>
                <a:gd name="T3" fmla="*/ 5 h 40"/>
                <a:gd name="T4" fmla="*/ 4 w 41"/>
                <a:gd name="T5" fmla="*/ 2 h 40"/>
                <a:gd name="T6" fmla="*/ 7 w 41"/>
                <a:gd name="T7" fmla="*/ 1 h 40"/>
                <a:gd name="T8" fmla="*/ 11 w 41"/>
                <a:gd name="T9" fmla="*/ 0 h 40"/>
                <a:gd name="T10" fmla="*/ 15 w 41"/>
                <a:gd name="T11" fmla="*/ 1 h 40"/>
                <a:gd name="T12" fmla="*/ 18 w 41"/>
                <a:gd name="T13" fmla="*/ 2 h 40"/>
                <a:gd name="T14" fmla="*/ 20 w 41"/>
                <a:gd name="T15" fmla="*/ 5 h 40"/>
                <a:gd name="T16" fmla="*/ 21 w 41"/>
                <a:gd name="T17" fmla="*/ 10 h 40"/>
                <a:gd name="T18" fmla="*/ 20 w 41"/>
                <a:gd name="T19" fmla="*/ 15 h 40"/>
                <a:gd name="T20" fmla="*/ 17 w 41"/>
                <a:gd name="T21" fmla="*/ 18 h 40"/>
                <a:gd name="T22" fmla="*/ 13 w 41"/>
                <a:gd name="T23" fmla="*/ 20 h 40"/>
                <a:gd name="T24" fmla="*/ 10 w 41"/>
                <a:gd name="T25" fmla="*/ 20 h 40"/>
                <a:gd name="T26" fmla="*/ 6 w 41"/>
                <a:gd name="T27" fmla="*/ 19 h 40"/>
                <a:gd name="T28" fmla="*/ 3 w 41"/>
                <a:gd name="T29" fmla="*/ 17 h 40"/>
                <a:gd name="T30" fmla="*/ 1 w 41"/>
                <a:gd name="T31" fmla="*/ 14 h 40"/>
                <a:gd name="T32" fmla="*/ 0 w 41"/>
                <a:gd name="T33" fmla="*/ 1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40">
                  <a:moveTo>
                    <a:pt x="0" y="19"/>
                  </a:moveTo>
                  <a:lnTo>
                    <a:pt x="2" y="10"/>
                  </a:lnTo>
                  <a:lnTo>
                    <a:pt x="7" y="4"/>
                  </a:lnTo>
                  <a:lnTo>
                    <a:pt x="13" y="1"/>
                  </a:lnTo>
                  <a:lnTo>
                    <a:pt x="22" y="0"/>
                  </a:lnTo>
                  <a:lnTo>
                    <a:pt x="30" y="1"/>
                  </a:lnTo>
                  <a:lnTo>
                    <a:pt x="35" y="4"/>
                  </a:lnTo>
                  <a:lnTo>
                    <a:pt x="40" y="10"/>
                  </a:lnTo>
                  <a:lnTo>
                    <a:pt x="41" y="19"/>
                  </a:lnTo>
                  <a:lnTo>
                    <a:pt x="39" y="30"/>
                  </a:lnTo>
                  <a:lnTo>
                    <a:pt x="33" y="35"/>
                  </a:lnTo>
                  <a:lnTo>
                    <a:pt x="26" y="39"/>
                  </a:lnTo>
                  <a:lnTo>
                    <a:pt x="19" y="40"/>
                  </a:lnTo>
                  <a:lnTo>
                    <a:pt x="12" y="38"/>
                  </a:lnTo>
                  <a:lnTo>
                    <a:pt x="5" y="33"/>
                  </a:lnTo>
                  <a:lnTo>
                    <a:pt x="1" y="27"/>
                  </a:lnTo>
                  <a:lnTo>
                    <a:pt x="0" y="19"/>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5" name="Freeform 430"/>
            <p:cNvSpPr>
              <a:spLocks/>
            </p:cNvSpPr>
            <p:nvPr/>
          </p:nvSpPr>
          <p:spPr bwMode="auto">
            <a:xfrm>
              <a:off x="796" y="3731"/>
              <a:ext cx="14" cy="15"/>
            </a:xfrm>
            <a:custGeom>
              <a:avLst/>
              <a:gdLst>
                <a:gd name="T0" fmla="*/ 14 w 27"/>
                <a:gd name="T1" fmla="*/ 0 h 28"/>
                <a:gd name="T2" fmla="*/ 9 w 27"/>
                <a:gd name="T3" fmla="*/ 2 h 28"/>
                <a:gd name="T4" fmla="*/ 5 w 27"/>
                <a:gd name="T5" fmla="*/ 5 h 28"/>
                <a:gd name="T6" fmla="*/ 2 w 27"/>
                <a:gd name="T7" fmla="*/ 9 h 28"/>
                <a:gd name="T8" fmla="*/ 0 w 27"/>
                <a:gd name="T9" fmla="*/ 15 h 28"/>
                <a:gd name="T10" fmla="*/ 8 w 27"/>
                <a:gd name="T11" fmla="*/ 15 h 28"/>
                <a:gd name="T12" fmla="*/ 9 w 27"/>
                <a:gd name="T13" fmla="*/ 10 h 28"/>
                <a:gd name="T14" fmla="*/ 14 w 27"/>
                <a:gd name="T15" fmla="*/ 8 h 28"/>
                <a:gd name="T16" fmla="*/ 14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28">
                  <a:moveTo>
                    <a:pt x="27" y="0"/>
                  </a:moveTo>
                  <a:lnTo>
                    <a:pt x="17" y="4"/>
                  </a:lnTo>
                  <a:lnTo>
                    <a:pt x="9" y="10"/>
                  </a:lnTo>
                  <a:lnTo>
                    <a:pt x="3" y="17"/>
                  </a:lnTo>
                  <a:lnTo>
                    <a:pt x="0" y="28"/>
                  </a:lnTo>
                  <a:lnTo>
                    <a:pt x="15" y="28"/>
                  </a:lnTo>
                  <a:lnTo>
                    <a:pt x="18" y="18"/>
                  </a:lnTo>
                  <a:lnTo>
                    <a:pt x="27" y="14"/>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6" name="Freeform 431"/>
            <p:cNvSpPr>
              <a:spLocks/>
            </p:cNvSpPr>
            <p:nvPr/>
          </p:nvSpPr>
          <p:spPr bwMode="auto">
            <a:xfrm>
              <a:off x="810" y="3731"/>
              <a:ext cx="14" cy="15"/>
            </a:xfrm>
            <a:custGeom>
              <a:avLst/>
              <a:gdLst>
                <a:gd name="T0" fmla="*/ 14 w 29"/>
                <a:gd name="T1" fmla="*/ 15 h 28"/>
                <a:gd name="T2" fmla="*/ 13 w 29"/>
                <a:gd name="T3" fmla="*/ 10 h 28"/>
                <a:gd name="T4" fmla="*/ 10 w 29"/>
                <a:gd name="T5" fmla="*/ 5 h 28"/>
                <a:gd name="T6" fmla="*/ 5 w 29"/>
                <a:gd name="T7" fmla="*/ 2 h 28"/>
                <a:gd name="T8" fmla="*/ 0 w 29"/>
                <a:gd name="T9" fmla="*/ 0 h 28"/>
                <a:gd name="T10" fmla="*/ 0 w 29"/>
                <a:gd name="T11" fmla="*/ 8 h 28"/>
                <a:gd name="T12" fmla="*/ 6 w 29"/>
                <a:gd name="T13" fmla="*/ 10 h 28"/>
                <a:gd name="T14" fmla="*/ 7 w 29"/>
                <a:gd name="T15" fmla="*/ 15 h 28"/>
                <a:gd name="T16" fmla="*/ 14 w 29"/>
                <a:gd name="T17" fmla="*/ 1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8">
                  <a:moveTo>
                    <a:pt x="29" y="28"/>
                  </a:moveTo>
                  <a:lnTo>
                    <a:pt x="26" y="18"/>
                  </a:lnTo>
                  <a:lnTo>
                    <a:pt x="20" y="9"/>
                  </a:lnTo>
                  <a:lnTo>
                    <a:pt x="11" y="3"/>
                  </a:lnTo>
                  <a:lnTo>
                    <a:pt x="0" y="0"/>
                  </a:lnTo>
                  <a:lnTo>
                    <a:pt x="0" y="14"/>
                  </a:lnTo>
                  <a:lnTo>
                    <a:pt x="12" y="18"/>
                  </a:lnTo>
                  <a:lnTo>
                    <a:pt x="14" y="28"/>
                  </a:lnTo>
                  <a:lnTo>
                    <a:pt x="2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7" name="Freeform 432"/>
            <p:cNvSpPr>
              <a:spLocks/>
            </p:cNvSpPr>
            <p:nvPr/>
          </p:nvSpPr>
          <p:spPr bwMode="auto">
            <a:xfrm>
              <a:off x="810" y="3746"/>
              <a:ext cx="14" cy="14"/>
            </a:xfrm>
            <a:custGeom>
              <a:avLst/>
              <a:gdLst>
                <a:gd name="T0" fmla="*/ 0 w 29"/>
                <a:gd name="T1" fmla="*/ 14 h 29"/>
                <a:gd name="T2" fmla="*/ 5 w 29"/>
                <a:gd name="T3" fmla="*/ 13 h 29"/>
                <a:gd name="T4" fmla="*/ 10 w 29"/>
                <a:gd name="T5" fmla="*/ 9 h 29"/>
                <a:gd name="T6" fmla="*/ 13 w 29"/>
                <a:gd name="T7" fmla="*/ 5 h 29"/>
                <a:gd name="T8" fmla="*/ 14 w 29"/>
                <a:gd name="T9" fmla="*/ 0 h 29"/>
                <a:gd name="T10" fmla="*/ 7 w 29"/>
                <a:gd name="T11" fmla="*/ 0 h 29"/>
                <a:gd name="T12" fmla="*/ 6 w 29"/>
                <a:gd name="T13" fmla="*/ 5 h 29"/>
                <a:gd name="T14" fmla="*/ 0 w 29"/>
                <a:gd name="T15" fmla="*/ 7 h 29"/>
                <a:gd name="T16" fmla="*/ 0 w 29"/>
                <a:gd name="T17" fmla="*/ 14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 h="29">
                  <a:moveTo>
                    <a:pt x="0" y="29"/>
                  </a:moveTo>
                  <a:lnTo>
                    <a:pt x="11" y="26"/>
                  </a:lnTo>
                  <a:lnTo>
                    <a:pt x="20" y="19"/>
                  </a:lnTo>
                  <a:lnTo>
                    <a:pt x="26" y="11"/>
                  </a:lnTo>
                  <a:lnTo>
                    <a:pt x="29" y="0"/>
                  </a:lnTo>
                  <a:lnTo>
                    <a:pt x="14" y="0"/>
                  </a:lnTo>
                  <a:lnTo>
                    <a:pt x="12" y="11"/>
                  </a:lnTo>
                  <a:lnTo>
                    <a:pt x="0" y="14"/>
                  </a:lnTo>
                  <a:lnTo>
                    <a:pt x="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78" name="Freeform 433"/>
            <p:cNvSpPr>
              <a:spLocks/>
            </p:cNvSpPr>
            <p:nvPr/>
          </p:nvSpPr>
          <p:spPr bwMode="auto">
            <a:xfrm>
              <a:off x="796" y="3746"/>
              <a:ext cx="14" cy="14"/>
            </a:xfrm>
            <a:custGeom>
              <a:avLst/>
              <a:gdLst>
                <a:gd name="T0" fmla="*/ 0 w 27"/>
                <a:gd name="T1" fmla="*/ 0 h 29"/>
                <a:gd name="T2" fmla="*/ 2 w 27"/>
                <a:gd name="T3" fmla="*/ 6 h 29"/>
                <a:gd name="T4" fmla="*/ 5 w 27"/>
                <a:gd name="T5" fmla="*/ 9 h 29"/>
                <a:gd name="T6" fmla="*/ 8 w 27"/>
                <a:gd name="T7" fmla="*/ 12 h 29"/>
                <a:gd name="T8" fmla="*/ 14 w 27"/>
                <a:gd name="T9" fmla="*/ 14 h 29"/>
                <a:gd name="T10" fmla="*/ 14 w 27"/>
                <a:gd name="T11" fmla="*/ 7 h 29"/>
                <a:gd name="T12" fmla="*/ 9 w 27"/>
                <a:gd name="T13" fmla="*/ 5 h 29"/>
                <a:gd name="T14" fmla="*/ 8 w 27"/>
                <a:gd name="T15" fmla="*/ 0 h 29"/>
                <a:gd name="T16" fmla="*/ 0 w 27"/>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29">
                  <a:moveTo>
                    <a:pt x="0" y="0"/>
                  </a:moveTo>
                  <a:lnTo>
                    <a:pt x="3" y="12"/>
                  </a:lnTo>
                  <a:lnTo>
                    <a:pt x="9" y="19"/>
                  </a:lnTo>
                  <a:lnTo>
                    <a:pt x="16" y="24"/>
                  </a:lnTo>
                  <a:lnTo>
                    <a:pt x="27" y="29"/>
                  </a:lnTo>
                  <a:lnTo>
                    <a:pt x="27" y="14"/>
                  </a:lnTo>
                  <a:lnTo>
                    <a:pt x="18" y="11"/>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4018" name="Text Box 434"/>
          <p:cNvSpPr txBox="1">
            <a:spLocks noChangeArrowheads="1"/>
          </p:cNvSpPr>
          <p:nvPr/>
        </p:nvSpPr>
        <p:spPr bwMode="auto">
          <a:xfrm>
            <a:off x="6300788" y="4444082"/>
            <a:ext cx="23622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ctr">
              <a:defRPr kumimoji="1" sz="2400">
                <a:solidFill>
                  <a:schemeClr val="tx1"/>
                </a:solidFill>
                <a:latin typeface="Tahoma" panose="020B0604030504040204" pitchFamily="34" charset="0"/>
                <a:ea typeface="宋体" panose="02010600030101010101" pitchFamily="2" charset="-122"/>
              </a:defRPr>
            </a:lvl1pPr>
            <a:lvl2pPr marL="742950" indent="-285750" algn="ctr">
              <a:defRPr kumimoji="1" sz="2400">
                <a:solidFill>
                  <a:schemeClr val="tx1"/>
                </a:solidFill>
                <a:latin typeface="Tahoma" panose="020B0604030504040204" pitchFamily="34" charset="0"/>
                <a:ea typeface="宋体" panose="02010600030101010101" pitchFamily="2" charset="-122"/>
              </a:defRPr>
            </a:lvl2pPr>
            <a:lvl3pPr marL="1143000" indent="-228600" algn="ctr">
              <a:defRPr kumimoji="1" sz="2400">
                <a:solidFill>
                  <a:schemeClr val="tx1"/>
                </a:solidFill>
                <a:latin typeface="Tahoma" panose="020B0604030504040204" pitchFamily="34" charset="0"/>
                <a:ea typeface="宋体" panose="02010600030101010101" pitchFamily="2" charset="-122"/>
              </a:defRPr>
            </a:lvl3pPr>
            <a:lvl4pPr marL="1600200" indent="-228600" algn="ctr">
              <a:defRPr kumimoji="1" sz="2400">
                <a:solidFill>
                  <a:schemeClr val="tx1"/>
                </a:solidFill>
                <a:latin typeface="Tahoma" panose="020B0604030504040204" pitchFamily="34" charset="0"/>
                <a:ea typeface="宋体" panose="02010600030101010101" pitchFamily="2" charset="-122"/>
              </a:defRPr>
            </a:lvl4pPr>
            <a:lvl5pPr marL="2057400" indent="-228600" algn="ctr">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l" eaLnBrk="1" hangingPunct="1">
              <a:spcBef>
                <a:spcPct val="50000"/>
              </a:spcBef>
            </a:pPr>
            <a:r>
              <a:rPr lang="zh-CN" altLang="en-US" b="1">
                <a:latin typeface="Times New Roman" panose="02020603050405020304" pitchFamily="18" charset="0"/>
                <a:ea typeface="楷体_GB2312" pitchFamily="49" charset="-122"/>
              </a:rPr>
              <a:t>向远处观察打开的窗子近似黑体</a:t>
            </a:r>
          </a:p>
        </p:txBody>
      </p:sp>
      <p:pic>
        <p:nvPicPr>
          <p:cNvPr id="435" name="图片 434"/>
          <p:cNvPicPr>
            <a:picLocks noChangeAspect="1"/>
          </p:cNvPicPr>
          <p:nvPr/>
        </p:nvPicPr>
        <p:blipFill>
          <a:blip r:embed="rId2"/>
          <a:stretch>
            <a:fillRect/>
          </a:stretch>
        </p:blipFill>
        <p:spPr>
          <a:xfrm>
            <a:off x="395535" y="1049250"/>
            <a:ext cx="5537561" cy="3991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323589"/>
                                        </p:tgtEl>
                                        <p:attrNameLst>
                                          <p:attrName>style.visibility</p:attrName>
                                        </p:attrNameLst>
                                      </p:cBhvr>
                                      <p:to>
                                        <p:strVal val="visible"/>
                                      </p:to>
                                    </p:set>
                                    <p:animEffect transition="in" filter="blinds(horizontal)">
                                      <p:cBhvr>
                                        <p:cTn id="7" dur="500"/>
                                        <p:tgtEl>
                                          <p:spTgt spid="323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4018">
                                            <p:txEl>
                                              <p:pRg st="0" end="0"/>
                                            </p:txEl>
                                          </p:spTgt>
                                        </p:tgtEl>
                                        <p:attrNameLst>
                                          <p:attrName>style.visibility</p:attrName>
                                        </p:attrNameLst>
                                      </p:cBhvr>
                                      <p:to>
                                        <p:strVal val="visible"/>
                                      </p:to>
                                    </p:set>
                                    <p:animEffect transition="in" filter="blinds(horizontal)">
                                      <p:cBhvr>
                                        <p:cTn id="12" dur="500"/>
                                        <p:tgtEl>
                                          <p:spTgt spid="3240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018"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主题1" id="{53DC2220-3434-419D-9210-E9FE3546A59C}" vid="{07DED40F-BE99-4C5A-9505-9CB02F53FA7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2239</TotalTime>
  <Words>4519</Words>
  <Application>Microsoft Office PowerPoint</Application>
  <PresentationFormat>全屏显示(4:3)</PresentationFormat>
  <Paragraphs>356</Paragraphs>
  <Slides>67</Slides>
  <Notes>7</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67</vt:i4>
      </vt:variant>
    </vt:vector>
  </HeadingPairs>
  <TitlesOfParts>
    <vt:vector size="87" baseType="lpstr">
      <vt:lpstr>Arial Unicode MS</vt:lpstr>
      <vt:lpstr>黑体</vt:lpstr>
      <vt:lpstr>华文细黑</vt:lpstr>
      <vt:lpstr>楷体_GB2312</vt:lpstr>
      <vt:lpstr>宋体</vt:lpstr>
      <vt:lpstr>Arial</vt:lpstr>
      <vt:lpstr>Calibri</vt:lpstr>
      <vt:lpstr>Cambria Math</vt:lpstr>
      <vt:lpstr>Impact</vt:lpstr>
      <vt:lpstr>Lucida Sans Unicode</vt:lpstr>
      <vt:lpstr>Tahoma</vt:lpstr>
      <vt:lpstr>Times New Roman</vt:lpstr>
      <vt:lpstr>Verdana</vt:lpstr>
      <vt:lpstr>Wingdings</vt:lpstr>
      <vt:lpstr>Wingdings 2</vt:lpstr>
      <vt:lpstr>Wingdings 3</vt:lpstr>
      <vt:lpstr>主题1</vt:lpstr>
      <vt:lpstr>公式</vt:lpstr>
      <vt:lpstr>Equation</vt:lpstr>
      <vt:lpstr>Microsoft 公式 3.0</vt:lpstr>
      <vt:lpstr>卢瑟福模型的意义和困难</vt:lpstr>
      <vt:lpstr>卢瑟福 or 麦克斯韦</vt:lpstr>
      <vt:lpstr>第二章原子的玻尔—索末菲理论 </vt:lpstr>
      <vt:lpstr>20世纪最大“乌鸦嘴”——Lord Kelvin</vt:lpstr>
      <vt:lpstr>“两朵乌云”</vt:lpstr>
      <vt:lpstr>量子假说</vt:lpstr>
      <vt:lpstr>量子假说</vt:lpstr>
      <vt:lpstr>黑体辐射</vt:lpstr>
      <vt:lpstr>PowerPoint 演示文稿</vt:lpstr>
      <vt:lpstr>PowerPoint 演示文稿</vt:lpstr>
      <vt:lpstr>PowerPoint 演示文稿</vt:lpstr>
      <vt:lpstr>瑞利-金斯公式与“紫外灾难”</vt:lpstr>
      <vt:lpstr>如何将两块碎片拼在一起</vt:lpstr>
      <vt:lpstr>普朗克公式</vt:lpstr>
      <vt:lpstr>PowerPoint 演示文稿</vt:lpstr>
      <vt:lpstr>PowerPoint 演示文稿</vt:lpstr>
      <vt:lpstr>当你做出了伟大发现却不知道为什么时</vt:lpstr>
      <vt:lpstr>更伟大的发现——量子假说与普朗克常数</vt:lpstr>
      <vt:lpstr>PowerPoint 演示文稿</vt:lpstr>
      <vt:lpstr>分离还是连续，这是一个问题</vt:lpstr>
      <vt:lpstr>PowerPoint 演示文稿</vt:lpstr>
      <vt:lpstr>老派物理学家普朗克</vt:lpstr>
      <vt:lpstr>理论物理是把“杀猪刀”</vt:lpstr>
      <vt:lpstr>光电效应 </vt:lpstr>
      <vt:lpstr>PowerPoint 演示文稿</vt:lpstr>
      <vt:lpstr>PowerPoint 演示文稿</vt:lpstr>
      <vt:lpstr>PowerPoint 演示文稿</vt:lpstr>
      <vt:lpstr>光电效应的经典解释</vt:lpstr>
      <vt:lpstr>经典解释的困难</vt:lpstr>
      <vt:lpstr>光电效应的量子解释</vt:lpstr>
      <vt:lpstr>PowerPoint 演示文稿</vt:lpstr>
      <vt:lpstr>PowerPoint 演示文稿</vt:lpstr>
      <vt:lpstr>PowerPoint 演示文稿</vt:lpstr>
      <vt:lpstr>对新理论的理解</vt:lpstr>
      <vt:lpstr>光谱 </vt:lpstr>
      <vt:lpstr>PowerPoint 演示文稿</vt:lpstr>
      <vt:lpstr>光谱的类别</vt:lpstr>
      <vt:lpstr>PowerPoint 演示文稿</vt:lpstr>
      <vt:lpstr>光谱及其分类</vt:lpstr>
      <vt:lpstr>PowerPoint 演示文稿</vt:lpstr>
      <vt:lpstr>氢原子光谱及其经验规律——巴尔末公式 </vt:lpstr>
      <vt:lpstr>PowerPoint 演示文稿</vt:lpstr>
      <vt:lpstr>里德堡公式</vt:lpstr>
      <vt:lpstr>氢原子光谱的线系</vt:lpstr>
      <vt:lpstr>里德堡公式之谜</vt:lpstr>
      <vt:lpstr>氢原子光谱的规律</vt:lpstr>
      <vt:lpstr>量子假说</vt:lpstr>
      <vt:lpstr>氢原子光谱及其经验规律 </vt:lpstr>
      <vt:lpstr>卢瑟福 or 麦克斯韦</vt:lpstr>
      <vt:lpstr>玻尔的氢原子理论 </vt:lpstr>
      <vt:lpstr>PowerPoint 演示文稿</vt:lpstr>
      <vt:lpstr>PowerPoint 演示文稿</vt:lpstr>
      <vt:lpstr>PowerPoint 演示文稿</vt:lpstr>
      <vt:lpstr>PowerPoint 演示文稿</vt:lpstr>
      <vt:lpstr>Bohr的氢原子理论——经典轨道加定态条件</vt:lpstr>
      <vt:lpstr>电子的经典频率</vt:lpstr>
      <vt:lpstr>经典理论的困难——定态条件的必要性</vt:lpstr>
      <vt:lpstr>Bohr的氢原子理论——频率条件</vt:lpstr>
      <vt:lpstr>PowerPoint 演示文稿</vt:lpstr>
      <vt:lpstr>Bohr的氢原子理论——角动量量子化（对应原理）</vt:lpstr>
      <vt:lpstr>对应原理——&gt;里德堡常数</vt:lpstr>
      <vt:lpstr>量子化条件</vt:lpstr>
      <vt:lpstr>数值计算法——组合常数 </vt:lpstr>
      <vt:lpstr>PowerPoint 演示文稿</vt:lpstr>
      <vt:lpstr>PowerPoint 演示文稿</vt:lpstr>
      <vt:lpstr>PowerPoint 演示文稿</vt:lpstr>
      <vt:lpstr>Bohr的氢原子模型中的一些量</vt:lpstr>
    </vt:vector>
  </TitlesOfParts>
  <Company>wlx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原子的卢瑟福模型 </dc:title>
  <dc:creator>mouse-wlx</dc:creator>
  <cp:lastModifiedBy>刘昊迪</cp:lastModifiedBy>
  <cp:revision>497</cp:revision>
  <cp:lastPrinted>1601-01-01T00:00:00Z</cp:lastPrinted>
  <dcterms:created xsi:type="dcterms:W3CDTF">2003-02-14T07:15:14Z</dcterms:created>
  <dcterms:modified xsi:type="dcterms:W3CDTF">2016-03-21T14:16:16Z</dcterms:modified>
</cp:coreProperties>
</file>